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4140" r:id="rId2"/>
    <p:sldMasterId id="2147484164" r:id="rId3"/>
    <p:sldMasterId id="2147484188" r:id="rId4"/>
    <p:sldMasterId id="2147484200" r:id="rId5"/>
    <p:sldMasterId id="2147484212" r:id="rId6"/>
    <p:sldMasterId id="2147484236" r:id="rId7"/>
  </p:sldMasterIdLst>
  <p:notesMasterIdLst>
    <p:notesMasterId r:id="rId92"/>
  </p:notesMasterIdLst>
  <p:handoutMasterIdLst>
    <p:handoutMasterId r:id="rId93"/>
  </p:handoutMasterIdLst>
  <p:sldIdLst>
    <p:sldId id="669" r:id="rId8"/>
    <p:sldId id="734" r:id="rId9"/>
    <p:sldId id="733" r:id="rId10"/>
    <p:sldId id="735" r:id="rId11"/>
    <p:sldId id="706" r:id="rId12"/>
    <p:sldId id="535" r:id="rId13"/>
    <p:sldId id="633" r:id="rId14"/>
    <p:sldId id="675" r:id="rId15"/>
    <p:sldId id="755" r:id="rId16"/>
    <p:sldId id="756" r:id="rId17"/>
    <p:sldId id="757" r:id="rId18"/>
    <p:sldId id="777" r:id="rId19"/>
    <p:sldId id="568" r:id="rId20"/>
    <p:sldId id="414" r:id="rId21"/>
    <p:sldId id="563" r:id="rId22"/>
    <p:sldId id="694" r:id="rId23"/>
    <p:sldId id="564" r:id="rId24"/>
    <p:sldId id="695" r:id="rId25"/>
    <p:sldId id="691" r:id="rId26"/>
    <p:sldId id="689" r:id="rId27"/>
    <p:sldId id="620" r:id="rId28"/>
    <p:sldId id="697" r:id="rId29"/>
    <p:sldId id="698" r:id="rId30"/>
    <p:sldId id="700" r:id="rId31"/>
    <p:sldId id="701" r:id="rId32"/>
    <p:sldId id="635" r:id="rId33"/>
    <p:sldId id="677" r:id="rId34"/>
    <p:sldId id="676" r:id="rId35"/>
    <p:sldId id="702" r:id="rId36"/>
    <p:sldId id="703" r:id="rId37"/>
    <p:sldId id="704" r:id="rId38"/>
    <p:sldId id="712" r:id="rId39"/>
    <p:sldId id="713" r:id="rId40"/>
    <p:sldId id="603" r:id="rId41"/>
    <p:sldId id="572" r:id="rId42"/>
    <p:sldId id="410" r:id="rId43"/>
    <p:sldId id="641" r:id="rId44"/>
    <p:sldId id="643" r:id="rId45"/>
    <p:sldId id="708" r:id="rId46"/>
    <p:sldId id="741" r:id="rId47"/>
    <p:sldId id="648" r:id="rId48"/>
    <p:sldId id="650" r:id="rId49"/>
    <p:sldId id="651" r:id="rId50"/>
    <p:sldId id="652" r:id="rId51"/>
    <p:sldId id="653" r:id="rId52"/>
    <p:sldId id="685" r:id="rId53"/>
    <p:sldId id="654" r:id="rId54"/>
    <p:sldId id="655" r:id="rId55"/>
    <p:sldId id="717" r:id="rId56"/>
    <p:sldId id="656" r:id="rId57"/>
    <p:sldId id="731" r:id="rId58"/>
    <p:sldId id="743" r:id="rId59"/>
    <p:sldId id="657" r:id="rId60"/>
    <p:sldId id="658" r:id="rId61"/>
    <p:sldId id="659" r:id="rId62"/>
    <p:sldId id="744" r:id="rId63"/>
    <p:sldId id="754" r:id="rId64"/>
    <p:sldId id="660" r:id="rId65"/>
    <p:sldId id="764" r:id="rId66"/>
    <p:sldId id="765" r:id="rId67"/>
    <p:sldId id="762" r:id="rId68"/>
    <p:sldId id="766" r:id="rId69"/>
    <p:sldId id="736" r:id="rId70"/>
    <p:sldId id="770" r:id="rId71"/>
    <p:sldId id="661" r:id="rId72"/>
    <p:sldId id="662" r:id="rId73"/>
    <p:sldId id="663" r:id="rId74"/>
    <p:sldId id="664" r:id="rId75"/>
    <p:sldId id="665" r:id="rId76"/>
    <p:sldId id="772" r:id="rId77"/>
    <p:sldId id="745" r:id="rId78"/>
    <p:sldId id="746" r:id="rId79"/>
    <p:sldId id="749" r:id="rId80"/>
    <p:sldId id="750" r:id="rId81"/>
    <p:sldId id="747" r:id="rId82"/>
    <p:sldId id="748" r:id="rId83"/>
    <p:sldId id="681" r:id="rId84"/>
    <p:sldId id="752" r:id="rId85"/>
    <p:sldId id="753" r:id="rId86"/>
    <p:sldId id="737" r:id="rId87"/>
    <p:sldId id="738" r:id="rId88"/>
    <p:sldId id="739" r:id="rId89"/>
    <p:sldId id="776" r:id="rId90"/>
    <p:sldId id="740" r:id="rId9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6E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8" autoAdjust="0"/>
    <p:restoredTop sz="96050" autoAdjust="0"/>
  </p:normalViewPr>
  <p:slideViewPr>
    <p:cSldViewPr>
      <p:cViewPr varScale="1">
        <p:scale>
          <a:sx n="41" d="100"/>
          <a:sy n="41" d="100"/>
        </p:scale>
        <p:origin x="1188" y="42"/>
      </p:cViewPr>
      <p:guideLst>
        <p:guide orient="horz" pos="2160"/>
        <p:guide pos="2880"/>
      </p:guideLst>
    </p:cSldViewPr>
  </p:slideViewPr>
  <p:outlineViewPr>
    <p:cViewPr>
      <p:scale>
        <a:sx n="33" d="100"/>
        <a:sy n="33" d="100"/>
      </p:scale>
      <p:origin x="0" y="34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1949"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53500958282825E-2"/>
          <c:y val="7.2423907537873963E-2"/>
          <c:w val="0.91635603922151243"/>
          <c:h val="0.77148892572638628"/>
        </c:manualLayout>
      </c:layout>
      <c:barChart>
        <c:barDir val="col"/>
        <c:grouping val="stacked"/>
        <c:varyColors val="0"/>
        <c:ser>
          <c:idx val="0"/>
          <c:order val="0"/>
          <c:tx>
            <c:strRef>
              <c:f>Sheet1!$B$1</c:f>
              <c:strCache>
                <c:ptCount val="1"/>
                <c:pt idx="0">
                  <c:v>Percentage of Groups Contributing</c:v>
                </c:pt>
              </c:strCache>
            </c:strRef>
          </c:tx>
          <c:spPr>
            <a:solidFill>
              <a:schemeClr val="accent2"/>
            </a:solidFill>
            <a:ln>
              <a:noFill/>
            </a:ln>
            <a:effectLst/>
          </c:spPr>
          <c:invertIfNegative val="0"/>
          <c:cat>
            <c:numRef>
              <c:f>Sheet1!$A$3:$A$12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Sheet1!$B$3:$B$12</c:f>
              <c:numCache>
                <c:formatCode>0.00%</c:formatCode>
                <c:ptCount val="10"/>
                <c:pt idx="0">
                  <c:v>0.45500000000000002</c:v>
                </c:pt>
                <c:pt idx="1">
                  <c:v>0.45200000000000001</c:v>
                </c:pt>
                <c:pt idx="2">
                  <c:v>0.44100000000000111</c:v>
                </c:pt>
                <c:pt idx="3">
                  <c:v>0.44300000000000117</c:v>
                </c:pt>
                <c:pt idx="4">
                  <c:v>0.43900000000000111</c:v>
                </c:pt>
                <c:pt idx="5">
                  <c:v>0.42400000000000032</c:v>
                </c:pt>
                <c:pt idx="6">
                  <c:v>0.42400000000000032</c:v>
                </c:pt>
                <c:pt idx="7">
                  <c:v>0.42500000000000032</c:v>
                </c:pt>
                <c:pt idx="8">
                  <c:v>0.41500000000000031</c:v>
                </c:pt>
                <c:pt idx="9">
                  <c:v>0.40300000000000002</c:v>
                </c:pt>
              </c:numCache>
            </c:numRef>
          </c:val>
          <c:extLst>
            <c:ext xmlns:c16="http://schemas.microsoft.com/office/drawing/2014/chart" uri="{C3380CC4-5D6E-409C-BE32-E72D297353CC}">
              <c16:uniqueId val="{00000000-C30F-46D2-A100-9D6A249D9531}"/>
            </c:ext>
          </c:extLst>
        </c:ser>
        <c:dLbls>
          <c:showLegendKey val="0"/>
          <c:showVal val="0"/>
          <c:showCatName val="0"/>
          <c:showSerName val="0"/>
          <c:showPercent val="0"/>
          <c:showBubbleSize val="0"/>
        </c:dLbls>
        <c:gapWidth val="219"/>
        <c:overlap val="100"/>
        <c:axId val="220977320"/>
        <c:axId val="220977712"/>
      </c:barChart>
      <c:catAx>
        <c:axId val="22097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20977712"/>
        <c:crosses val="autoZero"/>
        <c:auto val="1"/>
        <c:lblAlgn val="ctr"/>
        <c:lblOffset val="100"/>
        <c:noMultiLvlLbl val="0"/>
      </c:catAx>
      <c:valAx>
        <c:axId val="220977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220977320"/>
        <c:crosses val="autoZero"/>
        <c:crossBetween val="between"/>
      </c:valAx>
      <c:spPr>
        <a:noFill/>
        <a:ln>
          <a:noFill/>
        </a:ln>
        <a:effectLst/>
      </c:spPr>
    </c:plotArea>
    <c:legend>
      <c:legendPos val="b"/>
      <c:legendEntry>
        <c:idx val="0"/>
        <c:txPr>
          <a:bodyPr rot="0" vert="horz"/>
          <a:lstStyle/>
          <a:p>
            <a:pPr>
              <a:defRPr/>
            </a:pPr>
            <a:endParaRPr lang="en-US"/>
          </a:p>
        </c:txPr>
      </c:legendEntry>
      <c:layout>
        <c:manualLayout>
          <c:xMode val="edge"/>
          <c:yMode val="edge"/>
          <c:x val="0.27312243049264995"/>
          <c:y val="0.92948162729659045"/>
          <c:w val="0.46850428541565214"/>
          <c:h val="5.6629483814523464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7619047619149"/>
          <c:y val="9.5435684647302899E-2"/>
          <c:w val="0.65828681413439072"/>
          <c:h val="0.63485477178423233"/>
        </c:manualLayout>
      </c:layout>
      <c:barChart>
        <c:barDir val="col"/>
        <c:grouping val="clustered"/>
        <c:varyColors val="0"/>
        <c:ser>
          <c:idx val="1"/>
          <c:order val="0"/>
          <c:tx>
            <c:strRef>
              <c:f>Sheet1!$A$2</c:f>
              <c:strCache>
                <c:ptCount val="1"/>
                <c:pt idx="0">
                  <c:v>Total Contributions</c:v>
                </c:pt>
              </c:strCache>
            </c:strRef>
          </c:tx>
          <c:spPr>
            <a:solidFill>
              <a:schemeClr val="accent2"/>
            </a:solidFill>
            <a:ln w="30358">
              <a:solidFill>
                <a:schemeClr val="tx1"/>
              </a:solidFill>
              <a:prstDash val="solid"/>
            </a:ln>
          </c:spPr>
          <c:invertIfNegative val="0"/>
          <c:cat>
            <c:numRef>
              <c:f>Sheet1!$B$1:$AI$1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Sheet1!$B$2:$AI$2</c:f>
              <c:numCache>
                <c:formatCode>"$"#,##0_);[Red]\("$"#,##0\)</c:formatCode>
                <c:ptCount val="20"/>
                <c:pt idx="0">
                  <c:v>3912700</c:v>
                </c:pt>
                <c:pt idx="1">
                  <c:v>3854718</c:v>
                </c:pt>
                <c:pt idx="2">
                  <c:v>4038920</c:v>
                </c:pt>
                <c:pt idx="3">
                  <c:v>4242052</c:v>
                </c:pt>
                <c:pt idx="4">
                  <c:v>4512730</c:v>
                </c:pt>
                <c:pt idx="5">
                  <c:v>4688831</c:v>
                </c:pt>
                <c:pt idx="6">
                  <c:v>5098880</c:v>
                </c:pt>
                <c:pt idx="7">
                  <c:v>5100338</c:v>
                </c:pt>
                <c:pt idx="8">
                  <c:v>5194315</c:v>
                </c:pt>
                <c:pt idx="9" formatCode="#,##0.00">
                  <c:v>5417046</c:v>
                </c:pt>
                <c:pt idx="10">
                  <c:v>6068172</c:v>
                </c:pt>
                <c:pt idx="11" formatCode="#,##0">
                  <c:v>6526002</c:v>
                </c:pt>
                <c:pt idx="12" formatCode="#,##0">
                  <c:v>6462760</c:v>
                </c:pt>
                <c:pt idx="13" formatCode="#,##0">
                  <c:v>6296110</c:v>
                </c:pt>
                <c:pt idx="14" formatCode="#,##0">
                  <c:v>6408421</c:v>
                </c:pt>
                <c:pt idx="15" formatCode="#,##0">
                  <c:v>6264454</c:v>
                </c:pt>
                <c:pt idx="16" formatCode="#,##0">
                  <c:v>6557608</c:v>
                </c:pt>
                <c:pt idx="17" formatCode="#,##0">
                  <c:v>6906371</c:v>
                </c:pt>
                <c:pt idx="18" formatCode="#,##0">
                  <c:v>6898068</c:v>
                </c:pt>
                <c:pt idx="19" formatCode="#,##0">
                  <c:v>7156927</c:v>
                </c:pt>
              </c:numCache>
            </c:numRef>
          </c:val>
          <c:extLst>
            <c:ext xmlns:c16="http://schemas.microsoft.com/office/drawing/2014/chart" uri="{C3380CC4-5D6E-409C-BE32-E72D297353CC}">
              <c16:uniqueId val="{00000000-CF9C-4347-9681-FB306EE81FBA}"/>
            </c:ext>
          </c:extLst>
        </c:ser>
        <c:dLbls>
          <c:showLegendKey val="0"/>
          <c:showVal val="0"/>
          <c:showCatName val="0"/>
          <c:showSerName val="0"/>
          <c:showPercent val="0"/>
          <c:showBubbleSize val="0"/>
        </c:dLbls>
        <c:gapWidth val="150"/>
        <c:axId val="224041184"/>
        <c:axId val="224041576"/>
      </c:barChart>
      <c:lineChart>
        <c:grouping val="standard"/>
        <c:varyColors val="0"/>
        <c:ser>
          <c:idx val="0"/>
          <c:order val="1"/>
          <c:tx>
            <c:strRef>
              <c:f>Sheet1!$A$3</c:f>
              <c:strCache>
                <c:ptCount val="1"/>
                <c:pt idx="0">
                  <c:v>Total Percentage of Groups Contributing</c:v>
                </c:pt>
              </c:strCache>
            </c:strRef>
          </c:tx>
          <c:spPr>
            <a:ln w="30358">
              <a:solidFill>
                <a:srgbClr val="FF0000"/>
              </a:solidFill>
              <a:prstDash val="solid"/>
            </a:ln>
          </c:spPr>
          <c:marker>
            <c:symbol val="diamond"/>
            <c:size val="11"/>
            <c:spPr>
              <a:solidFill>
                <a:srgbClr val="FF0000"/>
              </a:solidFill>
              <a:ln>
                <a:solidFill>
                  <a:srgbClr val="FF0000"/>
                </a:solidFill>
                <a:prstDash val="solid"/>
              </a:ln>
            </c:spPr>
          </c:marker>
          <c:cat>
            <c:numRef>
              <c:f>Sheet1!$F$1:$AI$1</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Sheet1!$F$3:$AI$3</c:f>
              <c:numCache>
                <c:formatCode>0.00%</c:formatCode>
                <c:ptCount val="20"/>
                <c:pt idx="0">
                  <c:v>0.44920000000000004</c:v>
                </c:pt>
                <c:pt idx="1">
                  <c:v>0.44490000000000002</c:v>
                </c:pt>
                <c:pt idx="2">
                  <c:v>0.44600000000000001</c:v>
                </c:pt>
                <c:pt idx="3">
                  <c:v>0.44230000000000008</c:v>
                </c:pt>
                <c:pt idx="4">
                  <c:v>0.4405</c:v>
                </c:pt>
                <c:pt idx="5">
                  <c:v>0.45120000000000005</c:v>
                </c:pt>
                <c:pt idx="6">
                  <c:v>0.45490000000000008</c:v>
                </c:pt>
                <c:pt idx="7">
                  <c:v>0.44690000000000002</c:v>
                </c:pt>
                <c:pt idx="8">
                  <c:v>0.4370000000000005</c:v>
                </c:pt>
                <c:pt idx="9">
                  <c:v>0.43200000000000038</c:v>
                </c:pt>
                <c:pt idx="10">
                  <c:v>0.45500000000000002</c:v>
                </c:pt>
                <c:pt idx="11">
                  <c:v>0.45200000000000001</c:v>
                </c:pt>
                <c:pt idx="12">
                  <c:v>0.441</c:v>
                </c:pt>
                <c:pt idx="13" formatCode="0%">
                  <c:v>0.44</c:v>
                </c:pt>
                <c:pt idx="14">
                  <c:v>0.4390000000000005</c:v>
                </c:pt>
                <c:pt idx="15">
                  <c:v>0.42400000000000032</c:v>
                </c:pt>
                <c:pt idx="16">
                  <c:v>0.42400000000000032</c:v>
                </c:pt>
                <c:pt idx="17">
                  <c:v>0.42500000000000032</c:v>
                </c:pt>
                <c:pt idx="18">
                  <c:v>0.41500000000000031</c:v>
                </c:pt>
                <c:pt idx="19">
                  <c:v>0.40300000000000002</c:v>
                </c:pt>
              </c:numCache>
            </c:numRef>
          </c:val>
          <c:smooth val="0"/>
          <c:extLst>
            <c:ext xmlns:c16="http://schemas.microsoft.com/office/drawing/2014/chart" uri="{C3380CC4-5D6E-409C-BE32-E72D297353CC}">
              <c16:uniqueId val="{00000001-CF9C-4347-9681-FB306EE81FBA}"/>
            </c:ext>
          </c:extLst>
        </c:ser>
        <c:dLbls>
          <c:showLegendKey val="0"/>
          <c:showVal val="0"/>
          <c:showCatName val="0"/>
          <c:showSerName val="0"/>
          <c:showPercent val="0"/>
          <c:showBubbleSize val="0"/>
        </c:dLbls>
        <c:marker val="1"/>
        <c:smooth val="0"/>
        <c:axId val="224041968"/>
        <c:axId val="224042360"/>
      </c:lineChart>
      <c:catAx>
        <c:axId val="224041184"/>
        <c:scaling>
          <c:orientation val="minMax"/>
        </c:scaling>
        <c:delete val="0"/>
        <c:axPos val="b"/>
        <c:numFmt formatCode="General" sourceLinked="1"/>
        <c:majorTickMark val="cross"/>
        <c:minorTickMark val="none"/>
        <c:tickLblPos val="nextTo"/>
        <c:spPr>
          <a:ln w="7589">
            <a:solidFill>
              <a:schemeClr val="tx1"/>
            </a:solidFill>
            <a:prstDash val="solid"/>
          </a:ln>
        </c:spPr>
        <c:txPr>
          <a:bodyPr rot="-5400000" vert="horz"/>
          <a:lstStyle/>
          <a:p>
            <a:pPr>
              <a:defRPr sz="1195" b="1" i="0" u="none" strike="noStrike" baseline="0">
                <a:solidFill>
                  <a:schemeClr val="tx1"/>
                </a:solidFill>
                <a:latin typeface="Arial Narrow"/>
                <a:ea typeface="Arial Narrow"/>
                <a:cs typeface="Arial Narrow"/>
              </a:defRPr>
            </a:pPr>
            <a:endParaRPr lang="en-US"/>
          </a:p>
        </c:txPr>
        <c:crossAx val="224041576"/>
        <c:crosses val="autoZero"/>
        <c:auto val="0"/>
        <c:lblAlgn val="ctr"/>
        <c:lblOffset val="100"/>
        <c:tickLblSkip val="1"/>
        <c:tickMarkSkip val="1"/>
        <c:noMultiLvlLbl val="0"/>
      </c:catAx>
      <c:valAx>
        <c:axId val="224041576"/>
        <c:scaling>
          <c:orientation val="minMax"/>
        </c:scaling>
        <c:delete val="0"/>
        <c:axPos val="l"/>
        <c:numFmt formatCode="&quot;$&quot;#,##0_);[Red]\(&quot;$&quot;#,##0\)" sourceLinked="1"/>
        <c:majorTickMark val="cross"/>
        <c:minorTickMark val="none"/>
        <c:tickLblPos val="nextTo"/>
        <c:spPr>
          <a:ln w="7589">
            <a:solidFill>
              <a:schemeClr val="tx1"/>
            </a:solidFill>
            <a:prstDash val="solid"/>
          </a:ln>
        </c:spPr>
        <c:txPr>
          <a:bodyPr rot="0" vert="horz"/>
          <a:lstStyle/>
          <a:p>
            <a:pPr>
              <a:defRPr sz="1912" b="1" i="0" u="none" strike="noStrike" baseline="0">
                <a:solidFill>
                  <a:schemeClr val="tx1"/>
                </a:solidFill>
                <a:latin typeface="Arial Narrow"/>
                <a:ea typeface="Arial Narrow"/>
                <a:cs typeface="Arial Narrow"/>
              </a:defRPr>
            </a:pPr>
            <a:endParaRPr lang="en-US"/>
          </a:p>
        </c:txPr>
        <c:crossAx val="224041184"/>
        <c:crosses val="autoZero"/>
        <c:crossBetween val="between"/>
      </c:valAx>
      <c:catAx>
        <c:axId val="224041968"/>
        <c:scaling>
          <c:orientation val="minMax"/>
        </c:scaling>
        <c:delete val="1"/>
        <c:axPos val="b"/>
        <c:numFmt formatCode="General" sourceLinked="1"/>
        <c:majorTickMark val="out"/>
        <c:minorTickMark val="none"/>
        <c:tickLblPos val="none"/>
        <c:crossAx val="224042360"/>
        <c:crosses val="autoZero"/>
        <c:auto val="0"/>
        <c:lblAlgn val="ctr"/>
        <c:lblOffset val="100"/>
        <c:noMultiLvlLbl val="0"/>
      </c:catAx>
      <c:valAx>
        <c:axId val="224042360"/>
        <c:scaling>
          <c:orientation val="minMax"/>
        </c:scaling>
        <c:delete val="0"/>
        <c:axPos val="r"/>
        <c:numFmt formatCode="0.00%" sourceLinked="1"/>
        <c:majorTickMark val="cross"/>
        <c:minorTickMark val="none"/>
        <c:tickLblPos val="nextTo"/>
        <c:spPr>
          <a:ln w="7589">
            <a:solidFill>
              <a:schemeClr val="tx1"/>
            </a:solidFill>
            <a:prstDash val="solid"/>
          </a:ln>
        </c:spPr>
        <c:txPr>
          <a:bodyPr rot="0" vert="horz"/>
          <a:lstStyle/>
          <a:p>
            <a:pPr>
              <a:defRPr sz="1912" b="1" i="0" u="none" strike="noStrike" baseline="0">
                <a:solidFill>
                  <a:schemeClr val="tx1"/>
                </a:solidFill>
                <a:latin typeface="Calibri"/>
                <a:ea typeface="Calibri"/>
                <a:cs typeface="Calibri"/>
              </a:defRPr>
            </a:pPr>
            <a:endParaRPr lang="en-US"/>
          </a:p>
        </c:txPr>
        <c:crossAx val="224041968"/>
        <c:crosses val="max"/>
        <c:crossBetween val="between"/>
      </c:valAx>
      <c:spPr>
        <a:noFill/>
        <a:ln w="60716">
          <a:noFill/>
        </a:ln>
      </c:spPr>
    </c:plotArea>
    <c:legend>
      <c:legendPos val="b"/>
      <c:layout>
        <c:manualLayout>
          <c:xMode val="edge"/>
          <c:yMode val="edge"/>
          <c:x val="3.1746031746031744E-2"/>
          <c:y val="0.89211618257261061"/>
          <c:w val="0.93121693121692806"/>
          <c:h val="9.5435684647302899E-2"/>
        </c:manualLayout>
      </c:layout>
      <c:overlay val="0"/>
      <c:spPr>
        <a:solidFill>
          <a:schemeClr val="bg1"/>
        </a:solidFill>
        <a:ln w="7589">
          <a:solidFill>
            <a:schemeClr val="tx1"/>
          </a:solidFill>
          <a:prstDash val="solid"/>
        </a:ln>
      </c:spPr>
      <c:txPr>
        <a:bodyPr/>
        <a:lstStyle/>
        <a:p>
          <a:pPr>
            <a:defRPr sz="1757" b="1" i="0" u="none" strike="noStrike" baseline="0">
              <a:solidFill>
                <a:schemeClr val="tx1"/>
              </a:solidFill>
              <a:latin typeface="Arial Narrow"/>
              <a:ea typeface="Arial Narrow"/>
              <a:cs typeface="Arial Narrow"/>
            </a:defRPr>
          </a:pPr>
          <a:endParaRPr lang="en-US"/>
        </a:p>
      </c:txPr>
    </c:legend>
    <c:plotVisOnly val="1"/>
    <c:dispBlanksAs val="gap"/>
    <c:showDLblsOverMax val="0"/>
  </c:chart>
  <c:spPr>
    <a:noFill/>
    <a:ln>
      <a:noFill/>
    </a:ln>
  </c:spPr>
  <c:txPr>
    <a:bodyPr/>
    <a:lstStyle/>
    <a:p>
      <a:pPr>
        <a:defRPr sz="1912"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0.80736</cdr:y>
    </cdr:from>
    <cdr:to>
      <cdr:x>0.11111</cdr:x>
      <cdr:y>1</cdr:y>
    </cdr:to>
    <cdr:sp macro="" textlink="">
      <cdr:nvSpPr>
        <cdr:cNvPr id="2" name="TextBox 1"/>
        <cdr:cNvSpPr txBox="1"/>
      </cdr:nvSpPr>
      <cdr:spPr>
        <a:xfrm xmlns:a="http://schemas.openxmlformats.org/drawingml/2006/main">
          <a:off x="0" y="3832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t>                                                                                                                                                                                                                    </a:t>
          </a:r>
          <a:r>
            <a:rPr lang="en-US" sz="1400" b="1" dirty="0">
              <a:solidFill>
                <a:srgbClr val="FF0000"/>
              </a:solidFill>
            </a:rPr>
            <a:t>Shows 20 year history – current year $7,154,146.  Chart shows little growth over the last several years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a:t>63rd General Service Conference Report, Area 29 - May 4, 2013</a:t>
            </a: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AAD62F43-6D1E-4C57-9D7E-94A32640C221}" type="datetimeFigureOut">
              <a:rPr lang="en-US" smtClean="0"/>
              <a:pPr/>
              <a:t>6/28/2018</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0453342-9E35-4D61-B946-213CA9845D84}" type="slidenum">
              <a:rPr lang="en-US" smtClean="0"/>
              <a:pPr/>
              <a:t>‹#›</a:t>
            </a:fld>
            <a:endParaRPr lang="en-US" dirty="0"/>
          </a:p>
        </p:txBody>
      </p:sp>
    </p:spTree>
    <p:extLst>
      <p:ext uri="{BB962C8B-B14F-4D97-AF65-F5344CB8AC3E}">
        <p14:creationId xmlns:p14="http://schemas.microsoft.com/office/powerpoint/2010/main" val="10658455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a:t>63rd General Service Conference Report, Area 29 - May 4, 2013</a:t>
            </a:r>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3CE6B880-38A1-4409-8755-2D3EEEB3666E}" type="datetimeFigureOut">
              <a:rPr lang="en-US" smtClean="0"/>
              <a:pPr/>
              <a:t>6/28/2018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CA7604D-5879-4D9A-8084-BB901E325E6A}" type="slidenum">
              <a:rPr lang="en-US" smtClean="0"/>
              <a:pPr/>
              <a:t>‹#›</a:t>
            </a:fld>
            <a:endParaRPr lang="en-US" dirty="0"/>
          </a:p>
        </p:txBody>
      </p:sp>
    </p:spTree>
    <p:extLst>
      <p:ext uri="{BB962C8B-B14F-4D97-AF65-F5344CB8AC3E}">
        <p14:creationId xmlns:p14="http://schemas.microsoft.com/office/powerpoint/2010/main" val="258855536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DC3BAA-BDE3-468C-8B58-2ECA3B564E2C}" type="slidenum">
              <a:rPr lang="en-US" altLang="en-US" smtClean="0">
                <a:cs typeface="Arial" charset="0"/>
              </a:rPr>
              <a:pPr eaLnBrk="1" hangingPunct="1">
                <a:spcBef>
                  <a:spcPct val="0"/>
                </a:spcBef>
              </a:pPr>
              <a:t>1</a:t>
            </a:fld>
            <a:endParaRPr lang="en-US" altLang="en-US" dirty="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441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Slide 16</a:t>
            </a:r>
          </a:p>
          <a:p>
            <a:pPr>
              <a:spcBef>
                <a:spcPct val="0"/>
              </a:spcBef>
            </a:pPr>
            <a:endParaRPr lang="en-US" altLang="en-US" b="1" dirty="0"/>
          </a:p>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ea typeface="MS PGothic" pitchFamily="34" charset="-128"/>
              </a:defRPr>
            </a:lvl1pPr>
            <a:lvl2pPr marL="757066" indent="-291179">
              <a:defRPr>
                <a:solidFill>
                  <a:schemeClr val="tx1"/>
                </a:solidFill>
                <a:latin typeface="Candara" pitchFamily="34" charset="0"/>
                <a:ea typeface="MS PGothic" pitchFamily="34" charset="-128"/>
              </a:defRPr>
            </a:lvl2pPr>
            <a:lvl3pPr marL="1164717" indent="-232943">
              <a:defRPr>
                <a:solidFill>
                  <a:schemeClr val="tx1"/>
                </a:solidFill>
                <a:latin typeface="Candara" pitchFamily="34" charset="0"/>
                <a:ea typeface="MS PGothic" pitchFamily="34" charset="-128"/>
              </a:defRPr>
            </a:lvl3pPr>
            <a:lvl4pPr marL="1630604" indent="-232943">
              <a:defRPr>
                <a:solidFill>
                  <a:schemeClr val="tx1"/>
                </a:solidFill>
                <a:latin typeface="Candara" pitchFamily="34" charset="0"/>
                <a:ea typeface="MS PGothic" pitchFamily="34" charset="-128"/>
              </a:defRPr>
            </a:lvl4pPr>
            <a:lvl5pPr marL="2096491" indent="-232943">
              <a:defRPr>
                <a:solidFill>
                  <a:schemeClr val="tx1"/>
                </a:solidFill>
                <a:latin typeface="Candara"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Candara"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Candara"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Candara"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Candara" pitchFamily="34" charset="0"/>
                <a:ea typeface="MS PGothic" pitchFamily="34" charset="-128"/>
              </a:defRPr>
            </a:lvl9pPr>
          </a:lstStyle>
          <a:p>
            <a:fld id="{E6B415AF-FDC6-425A-9C0B-98ECA9C5CC9E}" type="slidenum">
              <a:rPr lang="en-US" altLang="en-US">
                <a:solidFill>
                  <a:prstClr val="black"/>
                </a:solidFill>
                <a:latin typeface="Calibri" pitchFamily="34" charset="0"/>
              </a:rPr>
              <a:pPr/>
              <a:t>20</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389777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26</a:t>
            </a:fld>
            <a:endParaRPr lang="en-US" dirty="0"/>
          </a:p>
        </p:txBody>
      </p:sp>
    </p:spTree>
    <p:extLst>
      <p:ext uri="{BB962C8B-B14F-4D97-AF65-F5344CB8AC3E}">
        <p14:creationId xmlns:p14="http://schemas.microsoft.com/office/powerpoint/2010/main" val="24619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Strategically placed among more intense</a:t>
            </a:r>
            <a:r>
              <a:rPr lang="en-US" baseline="0" dirty="0"/>
              <a:t> sessions like...to prevent flame-out…</a:t>
            </a:r>
          </a:p>
          <a:p>
            <a:endParaRPr lang="en-US" dirty="0"/>
          </a:p>
          <a:p>
            <a:endParaRPr lang="en-US" dirty="0"/>
          </a:p>
          <a:p>
            <a:r>
              <a:rPr lang="en-US" baseline="0" dirty="0"/>
              <a:t>Segue:  “Remote Communities…”</a:t>
            </a:r>
            <a:endParaRPr lang="en-US" dirty="0"/>
          </a:p>
        </p:txBody>
      </p:sp>
      <p:sp>
        <p:nvSpPr>
          <p:cNvPr id="4" name="Slide Number Placeholder 3"/>
          <p:cNvSpPr>
            <a:spLocks noGrp="1"/>
          </p:cNvSpPr>
          <p:nvPr>
            <p:ph type="sldNum" sz="quarter" idx="10"/>
          </p:nvPr>
        </p:nvSpPr>
        <p:spPr/>
        <p:txBody>
          <a:bodyPr/>
          <a:lstStyle/>
          <a:p>
            <a:fld id="{7CA7604D-5879-4D9A-8084-BB901E325E6A}" type="slidenum">
              <a:rPr lang="en-US" smtClean="0"/>
              <a:pPr/>
              <a:t>35</a:t>
            </a:fld>
            <a:endParaRPr lang="en-US" dirty="0"/>
          </a:p>
        </p:txBody>
      </p:sp>
      <p:sp>
        <p:nvSpPr>
          <p:cNvPr id="5" name="Header Placeholder 4"/>
          <p:cNvSpPr>
            <a:spLocks noGrp="1"/>
          </p:cNvSpPr>
          <p:nvPr>
            <p:ph type="hdr" sz="quarter" idx="11"/>
          </p:nvPr>
        </p:nvSpPr>
        <p:spPr/>
        <p:txBody>
          <a:bodyPr/>
          <a:lstStyle/>
          <a:p>
            <a:r>
              <a:rPr lang="en-US" dirty="0"/>
              <a:t>63rd General Service Conference Report, Area 29 - May 4, 2013</a:t>
            </a:r>
          </a:p>
        </p:txBody>
      </p:sp>
    </p:spTree>
    <p:extLst>
      <p:ext uri="{BB962C8B-B14F-4D97-AF65-F5344CB8AC3E}">
        <p14:creationId xmlns:p14="http://schemas.microsoft.com/office/powerpoint/2010/main" val="289463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7604D-5879-4D9A-8084-BB901E325E6A}" type="slidenum">
              <a:rPr lang="en-US" smtClean="0"/>
              <a:pPr/>
              <a:t>36</a:t>
            </a:fld>
            <a:endParaRPr lang="en-US" dirty="0"/>
          </a:p>
        </p:txBody>
      </p:sp>
      <p:sp>
        <p:nvSpPr>
          <p:cNvPr id="5" name="Header Placeholder 4"/>
          <p:cNvSpPr>
            <a:spLocks noGrp="1"/>
          </p:cNvSpPr>
          <p:nvPr>
            <p:ph type="hdr" sz="quarter" idx="11"/>
          </p:nvPr>
        </p:nvSpPr>
        <p:spPr/>
        <p:txBody>
          <a:bodyPr/>
          <a:lstStyle/>
          <a:p>
            <a:r>
              <a:rPr lang="en-US" dirty="0"/>
              <a:t>63rd General Service Conference Report, Area 29 - May 4, 2013</a:t>
            </a:r>
          </a:p>
        </p:txBody>
      </p:sp>
    </p:spTree>
    <p:extLst>
      <p:ext uri="{BB962C8B-B14F-4D97-AF65-F5344CB8AC3E}">
        <p14:creationId xmlns:p14="http://schemas.microsoft.com/office/powerpoint/2010/main" val="295185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41</a:t>
            </a:fld>
            <a:endParaRPr lang="en-US" dirty="0"/>
          </a:p>
        </p:txBody>
      </p:sp>
    </p:spTree>
    <p:extLst>
      <p:ext uri="{BB962C8B-B14F-4D97-AF65-F5344CB8AC3E}">
        <p14:creationId xmlns:p14="http://schemas.microsoft.com/office/powerpoint/2010/main" val="21688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43</a:t>
            </a:fld>
            <a:endParaRPr lang="en-US" dirty="0"/>
          </a:p>
        </p:txBody>
      </p:sp>
    </p:spTree>
    <p:extLst>
      <p:ext uri="{BB962C8B-B14F-4D97-AF65-F5344CB8AC3E}">
        <p14:creationId xmlns:p14="http://schemas.microsoft.com/office/powerpoint/2010/main" val="241568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82</a:t>
            </a:fld>
            <a:endParaRPr lang="en-US" dirty="0"/>
          </a:p>
        </p:txBody>
      </p:sp>
    </p:spTree>
    <p:extLst>
      <p:ext uri="{BB962C8B-B14F-4D97-AF65-F5344CB8AC3E}">
        <p14:creationId xmlns:p14="http://schemas.microsoft.com/office/powerpoint/2010/main" val="109446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where it took place.  Bustling part of New York.  View looking up in the lobby.</a:t>
            </a:r>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2</a:t>
            </a:fld>
            <a:endParaRPr lang="en-US" dirty="0"/>
          </a:p>
        </p:txBody>
      </p:sp>
    </p:spTree>
    <p:extLst>
      <p:ext uri="{BB962C8B-B14F-4D97-AF65-F5344CB8AC3E}">
        <p14:creationId xmlns:p14="http://schemas.microsoft.com/office/powerpoint/2010/main" val="124635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3</a:t>
            </a:r>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3</a:t>
            </a:fld>
            <a:endParaRPr lang="en-US" dirty="0"/>
          </a:p>
        </p:txBody>
      </p:sp>
    </p:spTree>
    <p:extLst>
      <p:ext uri="{BB962C8B-B14F-4D97-AF65-F5344CB8AC3E}">
        <p14:creationId xmlns:p14="http://schemas.microsoft.com/office/powerpoint/2010/main" val="280456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thanks to all those who came before me and helped me with my journey as Delegate.  I am eternally grateful!</a:t>
            </a:r>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4</a:t>
            </a:fld>
            <a:endParaRPr lang="en-US" dirty="0"/>
          </a:p>
        </p:txBody>
      </p:sp>
    </p:spTree>
    <p:extLst>
      <p:ext uri="{BB962C8B-B14F-4D97-AF65-F5344CB8AC3E}">
        <p14:creationId xmlns:p14="http://schemas.microsoft.com/office/powerpoint/2010/main" val="105626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5</a:t>
            </a:r>
          </a:p>
        </p:txBody>
      </p:sp>
      <p:sp>
        <p:nvSpPr>
          <p:cNvPr id="4" name="Header Placeholder 3"/>
          <p:cNvSpPr>
            <a:spLocks noGrp="1"/>
          </p:cNvSpPr>
          <p:nvPr>
            <p:ph type="hdr" sz="quarter" idx="10"/>
          </p:nvPr>
        </p:nvSpPr>
        <p:spPr/>
        <p:txBody>
          <a:bodyPr/>
          <a:lstStyle/>
          <a:p>
            <a:r>
              <a:rPr lang="en-US"/>
              <a:t>63rd General Service Conference Report, Area 29 - May 4, 2013</a:t>
            </a:r>
            <a:endParaRPr lang="en-US" dirty="0"/>
          </a:p>
        </p:txBody>
      </p:sp>
      <p:sp>
        <p:nvSpPr>
          <p:cNvPr id="5" name="Slide Number Placeholder 4"/>
          <p:cNvSpPr>
            <a:spLocks noGrp="1"/>
          </p:cNvSpPr>
          <p:nvPr>
            <p:ph type="sldNum" sz="quarter" idx="11"/>
          </p:nvPr>
        </p:nvSpPr>
        <p:spPr/>
        <p:txBody>
          <a:bodyPr/>
          <a:lstStyle/>
          <a:p>
            <a:fld id="{7CA7604D-5879-4D9A-8084-BB901E325E6A}" type="slidenum">
              <a:rPr lang="en-US" smtClean="0"/>
              <a:pPr/>
              <a:t>5</a:t>
            </a:fld>
            <a:endParaRPr lang="en-US" dirty="0"/>
          </a:p>
        </p:txBody>
      </p:sp>
    </p:spTree>
    <p:extLst>
      <p:ext uri="{BB962C8B-B14F-4D97-AF65-F5344CB8AC3E}">
        <p14:creationId xmlns:p14="http://schemas.microsoft.com/office/powerpoint/2010/main" val="169790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CA7604D-5879-4D9A-8084-BB901E325E6A}" type="slidenum">
              <a:rPr lang="en-US" smtClean="0"/>
              <a:pPr/>
              <a:t>6</a:t>
            </a:fld>
            <a:endParaRPr lang="en-US" dirty="0"/>
          </a:p>
        </p:txBody>
      </p:sp>
      <p:sp>
        <p:nvSpPr>
          <p:cNvPr id="5" name="Header Placeholder 4"/>
          <p:cNvSpPr>
            <a:spLocks noGrp="1"/>
          </p:cNvSpPr>
          <p:nvPr>
            <p:ph type="hdr" sz="quarter" idx="11"/>
          </p:nvPr>
        </p:nvSpPr>
        <p:spPr/>
        <p:txBody>
          <a:bodyPr/>
          <a:lstStyle/>
          <a:p>
            <a:r>
              <a:rPr lang="en-US" dirty="0"/>
              <a:t>63rd General Service Conference Report, Area 29 - May 4, 2013</a:t>
            </a:r>
          </a:p>
        </p:txBody>
      </p:sp>
    </p:spTree>
    <p:extLst>
      <p:ext uri="{BB962C8B-B14F-4D97-AF65-F5344CB8AC3E}">
        <p14:creationId xmlns:p14="http://schemas.microsoft.com/office/powerpoint/2010/main" val="303624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A7604D-5879-4D9A-8084-BB901E325E6A}" type="slidenum">
              <a:rPr lang="en-US" smtClean="0"/>
              <a:pPr/>
              <a:t>7</a:t>
            </a:fld>
            <a:endParaRPr lang="en-US" dirty="0"/>
          </a:p>
        </p:txBody>
      </p:sp>
      <p:sp>
        <p:nvSpPr>
          <p:cNvPr id="5" name="Header Placeholder 4"/>
          <p:cNvSpPr>
            <a:spLocks noGrp="1"/>
          </p:cNvSpPr>
          <p:nvPr>
            <p:ph type="hdr" sz="quarter" idx="11"/>
          </p:nvPr>
        </p:nvSpPr>
        <p:spPr/>
        <p:txBody>
          <a:bodyPr/>
          <a:lstStyle/>
          <a:p>
            <a:r>
              <a:rPr lang="en-US" dirty="0"/>
              <a:t>63rd General Service Conference Report, Area 29 - May 4, 2013</a:t>
            </a:r>
          </a:p>
        </p:txBody>
      </p:sp>
    </p:spTree>
    <p:extLst>
      <p:ext uri="{BB962C8B-B14F-4D97-AF65-F5344CB8AC3E}">
        <p14:creationId xmlns:p14="http://schemas.microsoft.com/office/powerpoint/2010/main" val="122863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7604D-5879-4D9A-8084-BB901E325E6A}" type="slidenum">
              <a:rPr lang="en-US" smtClean="0"/>
              <a:pPr/>
              <a:t>14</a:t>
            </a:fld>
            <a:endParaRPr lang="en-US" dirty="0"/>
          </a:p>
        </p:txBody>
      </p:sp>
      <p:sp>
        <p:nvSpPr>
          <p:cNvPr id="5" name="Header Placeholder 4"/>
          <p:cNvSpPr>
            <a:spLocks noGrp="1"/>
          </p:cNvSpPr>
          <p:nvPr>
            <p:ph type="hdr" sz="quarter" idx="11"/>
          </p:nvPr>
        </p:nvSpPr>
        <p:spPr/>
        <p:txBody>
          <a:bodyPr/>
          <a:lstStyle/>
          <a:p>
            <a:r>
              <a:rPr lang="en-US" dirty="0"/>
              <a:t>63rd General Service Conference Report, Area 29 - May 4, 2013</a:t>
            </a:r>
          </a:p>
        </p:txBody>
      </p:sp>
    </p:spTree>
    <p:extLst>
      <p:ext uri="{BB962C8B-B14F-4D97-AF65-F5344CB8AC3E}">
        <p14:creationId xmlns:p14="http://schemas.microsoft.com/office/powerpoint/2010/main" val="63311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ndara" pitchFamily="34" charset="0"/>
                <a:ea typeface="MS PGothic" pitchFamily="34" charset="-128"/>
              </a:defRPr>
            </a:lvl1pPr>
            <a:lvl2pPr marL="757066" indent="-291179">
              <a:defRPr>
                <a:solidFill>
                  <a:schemeClr val="tx1"/>
                </a:solidFill>
                <a:latin typeface="Candara" pitchFamily="34" charset="0"/>
                <a:ea typeface="MS PGothic" pitchFamily="34" charset="-128"/>
              </a:defRPr>
            </a:lvl2pPr>
            <a:lvl3pPr marL="1164717" indent="-232943">
              <a:defRPr>
                <a:solidFill>
                  <a:schemeClr val="tx1"/>
                </a:solidFill>
                <a:latin typeface="Candara" pitchFamily="34" charset="0"/>
                <a:ea typeface="MS PGothic" pitchFamily="34" charset="-128"/>
              </a:defRPr>
            </a:lvl3pPr>
            <a:lvl4pPr marL="1630604" indent="-232943">
              <a:defRPr>
                <a:solidFill>
                  <a:schemeClr val="tx1"/>
                </a:solidFill>
                <a:latin typeface="Candara" pitchFamily="34" charset="0"/>
                <a:ea typeface="MS PGothic" pitchFamily="34" charset="-128"/>
              </a:defRPr>
            </a:lvl4pPr>
            <a:lvl5pPr marL="2096491" indent="-232943">
              <a:defRPr>
                <a:solidFill>
                  <a:schemeClr val="tx1"/>
                </a:solidFill>
                <a:latin typeface="Candara"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Candara"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Candara"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Candara"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Candara" pitchFamily="34" charset="0"/>
                <a:ea typeface="MS PGothic" pitchFamily="34" charset="-128"/>
              </a:defRPr>
            </a:lvl9pPr>
          </a:lstStyle>
          <a:p>
            <a:fld id="{D6E584D4-418B-4D09-A501-683995EA0199}" type="slidenum">
              <a:rPr lang="en-US" altLang="en-US">
                <a:solidFill>
                  <a:prstClr val="black"/>
                </a:solidFill>
                <a:latin typeface="Calibri" pitchFamily="34" charset="0"/>
              </a:rPr>
              <a:pPr/>
              <a:t>19</a:t>
            </a:fld>
            <a:endParaRPr lang="en-US" altLang="en-US" dirty="0">
              <a:solidFill>
                <a:prstClr val="black"/>
              </a:solidFill>
              <a:latin typeface="Calibri" pitchFamily="34" charset="0"/>
            </a:endParaRPr>
          </a:p>
        </p:txBody>
      </p:sp>
    </p:spTree>
    <p:extLst>
      <p:ext uri="{BB962C8B-B14F-4D97-AF65-F5344CB8AC3E}">
        <p14:creationId xmlns:p14="http://schemas.microsoft.com/office/powerpoint/2010/main" val="419044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BE5D04E-9648-407B-927C-E00260882028}" type="datetime1">
              <a:rPr lang="en-US" smtClean="0"/>
              <a:pPr/>
              <a:t>6/28/2018</a:t>
            </a:fld>
            <a:endParaRPr lang="en-US" dirty="0"/>
          </a:p>
        </p:txBody>
      </p:sp>
      <p:sp>
        <p:nvSpPr>
          <p:cNvPr id="19" name="Footer Placeholder 18"/>
          <p:cNvSpPr>
            <a:spLocks noGrp="1"/>
          </p:cNvSpPr>
          <p:nvPr>
            <p:ph type="ftr" sz="quarter" idx="11"/>
          </p:nvPr>
        </p:nvSpPr>
        <p:spPr/>
        <p:txBody>
          <a:bodyPr/>
          <a:lstStyle/>
          <a:p>
            <a:r>
              <a:rPr kumimoji="0" lang="en-US"/>
              <a:t>66th General Service Conference</a:t>
            </a:r>
            <a:endParaRPr kumimoji="0" lang="en-US" dirty="0"/>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91876E-ED0B-4B02-A7E5-6D24888E4D9D}"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3DB3E6-0698-40D8-B76E-70B8A1F546B6}"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3A5CCD-1652-43B4-9DC3-DAA641FAF79E}"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FF695-01E0-47A1-A009-648C2EE6D86A}"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62A7C-1FD0-4947-B3B2-1FB07A067FEC}"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4C864D4-58EB-47B7-B7DB-8911BFC0CA38}"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AF7EBC-F98D-4D66-89B6-10AA12CDDD0F}" type="datetime1">
              <a:rPr lang="en-US" smtClean="0"/>
              <a:pPr/>
              <a:t>6/28/2018</a:t>
            </a:fld>
            <a:endParaRPr lang="en-US" dirty="0"/>
          </a:p>
        </p:txBody>
      </p:sp>
      <p:sp>
        <p:nvSpPr>
          <p:cNvPr id="8" name="Footer Placeholder 7"/>
          <p:cNvSpPr>
            <a:spLocks noGrp="1"/>
          </p:cNvSpPr>
          <p:nvPr>
            <p:ph type="ftr" sz="quarter" idx="11"/>
          </p:nvPr>
        </p:nvSpPr>
        <p:spPr/>
        <p:txBody>
          <a:bodyPr/>
          <a:lstStyle/>
          <a:p>
            <a:r>
              <a:rPr kumimoji="0" lang="en-US"/>
              <a:t>66th General Service Conference</a:t>
            </a:r>
            <a:endParaRPr kumimoji="0" lang="en-US" dirty="0"/>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CFA60E-D4AD-4591-A4CE-DEAFFB1CE033}" type="datetime1">
              <a:rPr lang="en-US" smtClean="0"/>
              <a:pPr/>
              <a:t>6/28/2018</a:t>
            </a:fld>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E5192359-250B-4E0A-AEAA-B74E72948A8B}" type="datetime1">
              <a:rPr lang="en-US" smtClean="0"/>
              <a:pPr/>
              <a:t>6/28/2018</a:t>
            </a:fld>
            <a:endParaRPr lang="en-US"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34EFC6F-4736-4C23-92D2-6C316C6FCDDA}"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BFA419-F306-44C6-9B56-EE00253890B1}"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BB742D-4110-41E2-89B7-07A32882F5A9}"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FC7EA-CDCA-493A-B953-83974682091B}"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3EF2A34-B8EC-4E57-A987-C5DBA137C496}"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576CBC-F5C5-4C2E-8B57-F04848BDAFF6}"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42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9DE70-560F-4EBF-ACD1-F49B75989B87}"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782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CB84D-5A22-42FA-BE93-15021550B03E}"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73674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09069A1-416F-40BE-8093-316ABF3FCA78}"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386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27FD3E-1C68-4F94-B7A7-C4CDBB61BCED}" type="datetime1">
              <a:rPr lang="en-US" smtClean="0">
                <a:solidFill>
                  <a:srgbClr val="073E87"/>
                </a:solidFill>
              </a:rPr>
              <a:pPr/>
              <a:t>6/28/2018</a:t>
            </a:fld>
            <a:endParaRPr lang="en-US" dirty="0">
              <a:solidFill>
                <a:srgbClr val="073E87"/>
              </a:solidFill>
            </a:endParaRPr>
          </a:p>
        </p:txBody>
      </p:sp>
      <p:sp>
        <p:nvSpPr>
          <p:cNvPr id="8" name="Footer Placeholder 7"/>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9" name="Slide Number Placeholder 8"/>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090672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134D50-8A10-47EB-B8F4-D081A3F3E17A}" type="datetime1">
              <a:rPr lang="en-US" smtClean="0">
                <a:solidFill>
                  <a:srgbClr val="073E87"/>
                </a:solidFill>
              </a:rPr>
              <a:pPr/>
              <a:t>6/28/2018</a:t>
            </a:fld>
            <a:endParaRPr lang="en-US" dirty="0">
              <a:solidFill>
                <a:srgbClr val="073E87"/>
              </a:solidFill>
            </a:endParaRPr>
          </a:p>
        </p:txBody>
      </p:sp>
      <p:sp>
        <p:nvSpPr>
          <p:cNvPr id="4" name="Footer Placeholder 3"/>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5" name="Slide Number Placeholder 4"/>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202637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A3C89ED2-3E03-4ECC-A517-E8AC2D6536FA}" type="datetime1">
              <a:rPr lang="en-US" smtClean="0">
                <a:solidFill>
                  <a:srgbClr val="073E87"/>
                </a:solidFill>
              </a:rPr>
              <a:pPr/>
              <a:t>6/28/2018</a:t>
            </a:fld>
            <a:endParaRPr lang="en-US" dirty="0">
              <a:solidFill>
                <a:srgbClr val="073E87"/>
              </a:solidFill>
            </a:endParaRPr>
          </a:p>
        </p:txBody>
      </p:sp>
      <p:sp>
        <p:nvSpPr>
          <p:cNvPr id="3" name="Footer Placeholder 2"/>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4" name="Slide Number Placeholder 3"/>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03228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8D6C8D-4F2B-4EC3-B539-1EC815DCC821}" type="datetime1">
              <a:rPr lang="en-US" smtClean="0"/>
              <a:pPr/>
              <a:t>6/28/2018</a:t>
            </a:fld>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E276F6CB-474E-4E7A-9FEF-7575E3267C51}"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49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0BDA3-61A6-4266-BEEA-4E0013866046}"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22116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0D4328-E864-4EC9-8164-1B52FFEA81FA}"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722267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3C9E9F7F-BADC-4BA8-AF98-A50C80827952}"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2888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EF92F46C-8D19-4625-A54F-EC27100DC85D}" type="datetime1">
              <a:rPr lang="en-US" altLang="en-US" smtClean="0">
                <a:solidFill>
                  <a:srgbClr val="D16207"/>
                </a:solidFill>
              </a:rPr>
              <a:pPr>
                <a:defRPr/>
              </a:pPr>
              <a:t>6/28/2018</a:t>
            </a:fld>
            <a:endParaRPr lang="en-US" altLang="en-US" dirty="0">
              <a:solidFill>
                <a:srgbClr val="D16207"/>
              </a:solidFill>
            </a:endParaRPr>
          </a:p>
        </p:txBody>
      </p:sp>
      <p:sp>
        <p:nvSpPr>
          <p:cNvPr id="12"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BB707F6C-7279-4674-9644-D6CC380A3B10}"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27043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3404FF78-C13F-453E-A6F3-97B79B3D5415}" type="datetime1">
              <a:rPr lang="en-US" altLang="en-US" smtClean="0">
                <a:solidFill>
                  <a:srgbClr val="D16207"/>
                </a:solidFill>
              </a:rPr>
              <a:pPr>
                <a:defRPr/>
              </a:pPr>
              <a:t>6/28/2018</a:t>
            </a:fld>
            <a:endParaRPr lang="en-US" altLang="en-US" dirty="0">
              <a:solidFill>
                <a:srgbClr val="D16207"/>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12"/>
          </p:nvPr>
        </p:nvSpPr>
        <p:spPr/>
        <p:txBody>
          <a:bodyPr/>
          <a:lstStyle>
            <a:lvl1pPr>
              <a:defRPr/>
            </a:lvl1pPr>
          </a:lstStyle>
          <a:p>
            <a:pPr>
              <a:defRPr/>
            </a:pPr>
            <a:fld id="{A5684F88-6E54-40EF-A82B-2BD68E3E98B4}"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124208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09760D7E-28A0-4ABD-93E0-54252C8EB662}" type="datetime1">
              <a:rPr lang="en-US" altLang="en-US" smtClean="0">
                <a:solidFill>
                  <a:srgbClr val="D16207"/>
                </a:solidFill>
              </a:rPr>
              <a:pPr>
                <a:defRPr/>
              </a:pPr>
              <a:t>6/28/2018</a:t>
            </a:fld>
            <a:endParaRPr lang="en-US" altLang="en-US" dirty="0">
              <a:solidFill>
                <a:srgbClr val="D16207"/>
              </a:solidFill>
            </a:endParaRPr>
          </a:p>
        </p:txBody>
      </p:sp>
      <p:sp>
        <p:nvSpPr>
          <p:cNvPr id="11"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2" name="Slide Number Placeholder 5"/>
          <p:cNvSpPr>
            <a:spLocks noGrp="1"/>
          </p:cNvSpPr>
          <p:nvPr>
            <p:ph type="sldNum" sz="quarter" idx="12"/>
          </p:nvPr>
        </p:nvSpPr>
        <p:spPr/>
        <p:txBody>
          <a:bodyPr/>
          <a:lstStyle>
            <a:lvl1pPr>
              <a:defRPr smtClean="0"/>
            </a:lvl1pPr>
          </a:lstStyle>
          <a:p>
            <a:pPr>
              <a:defRPr/>
            </a:pPr>
            <a:fld id="{5B0923B9-6F96-44AD-B3E9-CFDC5C9531CC}"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4065885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1D14158F-42E0-4778-8E54-3FC76F860F83}" type="datetime1">
              <a:rPr lang="en-US" altLang="en-US" smtClean="0">
                <a:solidFill>
                  <a:srgbClr val="D16207"/>
                </a:solidFill>
              </a:rPr>
              <a:pPr>
                <a:defRPr/>
              </a:pPr>
              <a:t>6/28/2018</a:t>
            </a:fld>
            <a:endParaRPr lang="en-US" altLang="en-US" dirty="0">
              <a:solidFill>
                <a:srgbClr val="D16207"/>
              </a:solidFill>
            </a:endParaRPr>
          </a:p>
        </p:txBody>
      </p:sp>
      <p:sp>
        <p:nvSpPr>
          <p:cNvPr id="6" name="Footer Placeholder 4"/>
          <p:cNvSpPr>
            <a:spLocks noGrp="1"/>
          </p:cNvSpPr>
          <p:nvPr>
            <p:ph type="ftr" sz="quarter" idx="16"/>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7" name="Slide Number Placeholder 5"/>
          <p:cNvSpPr>
            <a:spLocks noGrp="1"/>
          </p:cNvSpPr>
          <p:nvPr>
            <p:ph type="sldNum" sz="quarter" idx="17"/>
          </p:nvPr>
        </p:nvSpPr>
        <p:spPr/>
        <p:txBody>
          <a:bodyPr/>
          <a:lstStyle>
            <a:lvl1pPr>
              <a:defRPr/>
            </a:lvl1pPr>
          </a:lstStyle>
          <a:p>
            <a:pPr>
              <a:defRPr/>
            </a:pPr>
            <a:fld id="{E0284262-4F51-4170-A967-D79F96565CB3}"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872620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040C503-F70B-4E11-BD73-6F38F14F87DA}" type="datetime1">
              <a:rPr lang="en-US" altLang="en-US" smtClean="0">
                <a:solidFill>
                  <a:srgbClr val="D16207"/>
                </a:solidFill>
              </a:rPr>
              <a:pPr>
                <a:defRPr/>
              </a:pPr>
              <a:t>6/28/2018</a:t>
            </a:fld>
            <a:endParaRPr lang="en-US" altLang="en-US" dirty="0">
              <a:solidFill>
                <a:srgbClr val="D16207"/>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9" name="Slide Number Placeholder 5"/>
          <p:cNvSpPr>
            <a:spLocks noGrp="1"/>
          </p:cNvSpPr>
          <p:nvPr>
            <p:ph type="sldNum" sz="quarter" idx="12"/>
          </p:nvPr>
        </p:nvSpPr>
        <p:spPr/>
        <p:txBody>
          <a:bodyPr/>
          <a:lstStyle>
            <a:lvl1pPr>
              <a:defRPr/>
            </a:lvl1pPr>
          </a:lstStyle>
          <a:p>
            <a:pPr>
              <a:defRPr/>
            </a:pPr>
            <a:fld id="{F3FD4D84-A67C-4F9B-B7B8-595F8EEEBC4A}"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3147094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E1BE47C-75FA-4FE2-BFA9-46F173138EBD}" type="datetime1">
              <a:rPr lang="en-US" altLang="en-US" smtClean="0">
                <a:solidFill>
                  <a:srgbClr val="D16207"/>
                </a:solidFill>
              </a:rPr>
              <a:pPr>
                <a:defRPr/>
              </a:pPr>
              <a:t>6/28/2018</a:t>
            </a:fld>
            <a:endParaRPr lang="en-US" altLang="en-US" dirty="0">
              <a:solidFill>
                <a:srgbClr val="D16207"/>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5" name="Slide Number Placeholder 5"/>
          <p:cNvSpPr>
            <a:spLocks noGrp="1"/>
          </p:cNvSpPr>
          <p:nvPr>
            <p:ph type="sldNum" sz="quarter" idx="12"/>
          </p:nvPr>
        </p:nvSpPr>
        <p:spPr/>
        <p:txBody>
          <a:bodyPr/>
          <a:lstStyle>
            <a:lvl1pPr>
              <a:defRPr/>
            </a:lvl1pPr>
          </a:lstStyle>
          <a:p>
            <a:pPr>
              <a:defRPr/>
            </a:pPr>
            <a:fld id="{FEFD6B9D-3143-4C1F-AFCD-DC4AC04CA3E4}"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12149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479A14-400A-4490-899E-E79737E8BC97}"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9" name="Date Placeholder 1"/>
          <p:cNvSpPr>
            <a:spLocks noGrp="1"/>
          </p:cNvSpPr>
          <p:nvPr>
            <p:ph type="dt" sz="half" idx="10"/>
          </p:nvPr>
        </p:nvSpPr>
        <p:spPr/>
        <p:txBody>
          <a:bodyPr/>
          <a:lstStyle>
            <a:lvl1pPr>
              <a:defRPr/>
            </a:lvl1pPr>
          </a:lstStyle>
          <a:p>
            <a:pPr>
              <a:defRPr/>
            </a:pPr>
            <a:fld id="{18787EFB-A85A-4DCD-96EC-4608E301A000}" type="datetime1">
              <a:rPr lang="en-US" altLang="en-US" smtClean="0">
                <a:solidFill>
                  <a:srgbClr val="D16207"/>
                </a:solidFill>
              </a:rPr>
              <a:pPr>
                <a:defRPr/>
              </a:pPr>
              <a:t>6/28/2018</a:t>
            </a:fld>
            <a:endParaRPr lang="en-US" altLang="en-US" dirty="0">
              <a:solidFill>
                <a:srgbClr val="D16207"/>
              </a:solidFill>
            </a:endParaRPr>
          </a:p>
        </p:txBody>
      </p:sp>
      <p:sp>
        <p:nvSpPr>
          <p:cNvPr id="10" name="Footer Placeholder 2"/>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DC6D4F86-7D09-4604-8F7F-49E9167F776D}"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1582957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25789BC3-DA54-4132-878E-6B52AD4F897E}" type="datetime1">
              <a:rPr lang="en-US" altLang="en-US" smtClean="0">
                <a:solidFill>
                  <a:srgbClr val="D16207"/>
                </a:solidFill>
              </a:rPr>
              <a:pPr>
                <a:defRPr/>
              </a:pPr>
              <a:t>6/28/2018</a:t>
            </a:fld>
            <a:endParaRPr lang="en-US" altLang="en-US" dirty="0">
              <a:solidFill>
                <a:srgbClr val="D16207"/>
              </a:solidFill>
            </a:endParaRPr>
          </a:p>
        </p:txBody>
      </p:sp>
      <p:sp>
        <p:nvSpPr>
          <p:cNvPr id="13" name="Footer Placeholder 5"/>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F006A915-FEF3-45B8-9B77-1E6CD3AA6B97}"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61715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2" name="Date Placeholder 4"/>
          <p:cNvSpPr>
            <a:spLocks noGrp="1"/>
          </p:cNvSpPr>
          <p:nvPr>
            <p:ph type="dt" sz="half" idx="10"/>
          </p:nvPr>
        </p:nvSpPr>
        <p:spPr/>
        <p:txBody>
          <a:bodyPr/>
          <a:lstStyle>
            <a:lvl1pPr>
              <a:defRPr/>
            </a:lvl1pPr>
          </a:lstStyle>
          <a:p>
            <a:pPr>
              <a:defRPr/>
            </a:pPr>
            <a:fld id="{72BDA8B2-6D30-4554-A2A1-F2EB5D4FC5FB}" type="datetime1">
              <a:rPr lang="en-US" altLang="en-US" smtClean="0">
                <a:solidFill>
                  <a:srgbClr val="D16207"/>
                </a:solidFill>
              </a:rPr>
              <a:pPr>
                <a:defRPr/>
              </a:pPr>
              <a:t>6/28/2018</a:t>
            </a:fld>
            <a:endParaRPr lang="en-US" altLang="en-US" dirty="0">
              <a:solidFill>
                <a:srgbClr val="D16207"/>
              </a:solidFill>
            </a:endParaRPr>
          </a:p>
        </p:txBody>
      </p:sp>
      <p:sp>
        <p:nvSpPr>
          <p:cNvPr id="13" name="Footer Placeholder 5"/>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E8F6CD28-E50B-4A27-A116-C20808990B22}"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648195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6BE553-C1D8-4892-B2F6-9148DD360792}" type="datetime1">
              <a:rPr lang="en-US" altLang="en-US" smtClean="0">
                <a:solidFill>
                  <a:srgbClr val="D16207"/>
                </a:solidFill>
              </a:rPr>
              <a:pPr>
                <a:defRPr/>
              </a:pPr>
              <a:t>6/28/2018</a:t>
            </a:fld>
            <a:endParaRPr lang="en-US" altLang="en-US" dirty="0">
              <a:solidFill>
                <a:srgbClr val="D16207"/>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12"/>
          </p:nvPr>
        </p:nvSpPr>
        <p:spPr/>
        <p:txBody>
          <a:bodyPr/>
          <a:lstStyle>
            <a:lvl1pPr>
              <a:defRPr/>
            </a:lvl1pPr>
          </a:lstStyle>
          <a:p>
            <a:pPr>
              <a:defRPr/>
            </a:pPr>
            <a:fld id="{9C94730E-C27E-46EB-BFD3-6158080A558E}"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1238288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CB78C4DD-009C-4AB8-BB93-00632B47523A}" type="datetime1">
              <a:rPr lang="en-US" altLang="en-US" smtClean="0">
                <a:solidFill>
                  <a:srgbClr val="D16207"/>
                </a:solidFill>
              </a:rPr>
              <a:pPr>
                <a:defRPr/>
              </a:pPr>
              <a:t>6/28/2018</a:t>
            </a:fld>
            <a:endParaRPr lang="en-US" altLang="en-US" dirty="0">
              <a:solidFill>
                <a:srgbClr val="D16207"/>
              </a:solidFill>
            </a:endParaRPr>
          </a:p>
        </p:txBody>
      </p:sp>
      <p:sp>
        <p:nvSpPr>
          <p:cNvPr id="12"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A04FB895-2B05-4F71-B850-A606CF839611}"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249900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EB38DF2A-32F3-4017-AD0B-E3CA1CD441B3}" type="datetime1">
              <a:rPr lang="en-US" altLang="en-US" smtClean="0">
                <a:solidFill>
                  <a:srgbClr val="D16207"/>
                </a:solidFill>
              </a:rPr>
              <a:pPr>
                <a:defRPr/>
              </a:pPr>
              <a:t>6/28/2018</a:t>
            </a:fld>
            <a:endParaRPr lang="en-US" altLang="en-US" dirty="0">
              <a:solidFill>
                <a:srgbClr val="D16207"/>
              </a:solidFill>
            </a:endParaRPr>
          </a:p>
        </p:txBody>
      </p:sp>
      <p:sp>
        <p:nvSpPr>
          <p:cNvPr id="12"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BB707F6C-7279-4674-9644-D6CC380A3B10}"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519134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B5821D94-7050-432D-A3C1-F0E742D0BE9B}" type="datetime1">
              <a:rPr lang="en-US" altLang="en-US" smtClean="0">
                <a:solidFill>
                  <a:srgbClr val="D16207"/>
                </a:solidFill>
              </a:rPr>
              <a:pPr>
                <a:defRPr/>
              </a:pPr>
              <a:t>6/28/2018</a:t>
            </a:fld>
            <a:endParaRPr lang="en-US" altLang="en-US" dirty="0">
              <a:solidFill>
                <a:srgbClr val="D16207"/>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12"/>
          </p:nvPr>
        </p:nvSpPr>
        <p:spPr/>
        <p:txBody>
          <a:bodyPr/>
          <a:lstStyle>
            <a:lvl1pPr>
              <a:defRPr/>
            </a:lvl1pPr>
          </a:lstStyle>
          <a:p>
            <a:pPr>
              <a:defRPr/>
            </a:pPr>
            <a:fld id="{A5684F88-6E54-40EF-A82B-2BD68E3E98B4}"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3030263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45B732D6-80A2-49AB-A1D2-C9874CF96F55}" type="datetime1">
              <a:rPr lang="en-US" altLang="en-US" smtClean="0">
                <a:solidFill>
                  <a:srgbClr val="D16207"/>
                </a:solidFill>
              </a:rPr>
              <a:pPr>
                <a:defRPr/>
              </a:pPr>
              <a:t>6/28/2018</a:t>
            </a:fld>
            <a:endParaRPr lang="en-US" altLang="en-US" dirty="0">
              <a:solidFill>
                <a:srgbClr val="D16207"/>
              </a:solidFill>
            </a:endParaRPr>
          </a:p>
        </p:txBody>
      </p:sp>
      <p:sp>
        <p:nvSpPr>
          <p:cNvPr id="11"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2" name="Slide Number Placeholder 5"/>
          <p:cNvSpPr>
            <a:spLocks noGrp="1"/>
          </p:cNvSpPr>
          <p:nvPr>
            <p:ph type="sldNum" sz="quarter" idx="12"/>
          </p:nvPr>
        </p:nvSpPr>
        <p:spPr/>
        <p:txBody>
          <a:bodyPr/>
          <a:lstStyle>
            <a:lvl1pPr>
              <a:defRPr smtClean="0"/>
            </a:lvl1pPr>
          </a:lstStyle>
          <a:p>
            <a:pPr>
              <a:defRPr/>
            </a:pPr>
            <a:fld id="{5B0923B9-6F96-44AD-B3E9-CFDC5C9531CC}"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28934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0F3478CD-B6AB-4780-8DE4-CD1F58DC604D}" type="datetime1">
              <a:rPr lang="en-US" altLang="en-US" smtClean="0">
                <a:solidFill>
                  <a:srgbClr val="D16207"/>
                </a:solidFill>
              </a:rPr>
              <a:pPr>
                <a:defRPr/>
              </a:pPr>
              <a:t>6/28/2018</a:t>
            </a:fld>
            <a:endParaRPr lang="en-US" altLang="en-US" dirty="0">
              <a:solidFill>
                <a:srgbClr val="D16207"/>
              </a:solidFill>
            </a:endParaRPr>
          </a:p>
        </p:txBody>
      </p:sp>
      <p:sp>
        <p:nvSpPr>
          <p:cNvPr id="6" name="Footer Placeholder 4"/>
          <p:cNvSpPr>
            <a:spLocks noGrp="1"/>
          </p:cNvSpPr>
          <p:nvPr>
            <p:ph type="ftr" sz="quarter" idx="16"/>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7" name="Slide Number Placeholder 5"/>
          <p:cNvSpPr>
            <a:spLocks noGrp="1"/>
          </p:cNvSpPr>
          <p:nvPr>
            <p:ph type="sldNum" sz="quarter" idx="17"/>
          </p:nvPr>
        </p:nvSpPr>
        <p:spPr/>
        <p:txBody>
          <a:bodyPr/>
          <a:lstStyle>
            <a:lvl1pPr>
              <a:defRPr/>
            </a:lvl1pPr>
          </a:lstStyle>
          <a:p>
            <a:pPr>
              <a:defRPr/>
            </a:pPr>
            <a:fld id="{E0284262-4F51-4170-A967-D79F96565CB3}"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2689853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3AA2175-4508-4167-AEC0-701082922D7E}" type="datetime1">
              <a:rPr lang="en-US" altLang="en-US" smtClean="0">
                <a:solidFill>
                  <a:srgbClr val="D16207"/>
                </a:solidFill>
              </a:rPr>
              <a:pPr>
                <a:defRPr/>
              </a:pPr>
              <a:t>6/28/2018</a:t>
            </a:fld>
            <a:endParaRPr lang="en-US" altLang="en-US" dirty="0">
              <a:solidFill>
                <a:srgbClr val="D16207"/>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9" name="Slide Number Placeholder 5"/>
          <p:cNvSpPr>
            <a:spLocks noGrp="1"/>
          </p:cNvSpPr>
          <p:nvPr>
            <p:ph type="sldNum" sz="quarter" idx="12"/>
          </p:nvPr>
        </p:nvSpPr>
        <p:spPr/>
        <p:txBody>
          <a:bodyPr/>
          <a:lstStyle>
            <a:lvl1pPr>
              <a:defRPr/>
            </a:lvl1pPr>
          </a:lstStyle>
          <a:p>
            <a:pPr>
              <a:defRPr/>
            </a:pPr>
            <a:fld id="{F3FD4D84-A67C-4F9B-B7B8-595F8EEEBC4A}"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96514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3759B-3550-48D3-9133-E83A65205A86}" type="datetime1">
              <a:rPr lang="en-US" smtClean="0"/>
              <a:pPr/>
              <a:t>6/28/2018</a:t>
            </a:fld>
            <a:endParaRPr lang="en-US" dirty="0"/>
          </a:p>
        </p:txBody>
      </p:sp>
      <p:sp>
        <p:nvSpPr>
          <p:cNvPr id="8" name="Footer Placeholder 7"/>
          <p:cNvSpPr>
            <a:spLocks noGrp="1"/>
          </p:cNvSpPr>
          <p:nvPr>
            <p:ph type="ftr" sz="quarter" idx="11"/>
          </p:nvPr>
        </p:nvSpPr>
        <p:spPr/>
        <p:txBody>
          <a:bodyPr/>
          <a:lstStyle/>
          <a:p>
            <a:r>
              <a:rPr kumimoji="0" lang="en-US"/>
              <a:t>66th General Service Conference</a:t>
            </a:r>
            <a:endParaRPr kumimoji="0" lang="en-US" dirty="0"/>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5E993E-8F2A-4967-BB11-AF60F9CFABD7}" type="datetime1">
              <a:rPr lang="en-US" altLang="en-US" smtClean="0">
                <a:solidFill>
                  <a:srgbClr val="D16207"/>
                </a:solidFill>
              </a:rPr>
              <a:pPr>
                <a:defRPr/>
              </a:pPr>
              <a:t>6/28/2018</a:t>
            </a:fld>
            <a:endParaRPr lang="en-US" altLang="en-US" dirty="0">
              <a:solidFill>
                <a:srgbClr val="D16207"/>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5" name="Slide Number Placeholder 5"/>
          <p:cNvSpPr>
            <a:spLocks noGrp="1"/>
          </p:cNvSpPr>
          <p:nvPr>
            <p:ph type="sldNum" sz="quarter" idx="12"/>
          </p:nvPr>
        </p:nvSpPr>
        <p:spPr/>
        <p:txBody>
          <a:bodyPr/>
          <a:lstStyle>
            <a:lvl1pPr>
              <a:defRPr/>
            </a:lvl1pPr>
          </a:lstStyle>
          <a:p>
            <a:pPr>
              <a:defRPr/>
            </a:pPr>
            <a:fld id="{FEFD6B9D-3143-4C1F-AFCD-DC4AC04CA3E4}"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3554665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9" name="Date Placeholder 1"/>
          <p:cNvSpPr>
            <a:spLocks noGrp="1"/>
          </p:cNvSpPr>
          <p:nvPr>
            <p:ph type="dt" sz="half" idx="10"/>
          </p:nvPr>
        </p:nvSpPr>
        <p:spPr/>
        <p:txBody>
          <a:bodyPr/>
          <a:lstStyle>
            <a:lvl1pPr>
              <a:defRPr/>
            </a:lvl1pPr>
          </a:lstStyle>
          <a:p>
            <a:pPr>
              <a:defRPr/>
            </a:pPr>
            <a:fld id="{243E9C90-5AFC-4A47-93EA-114DDC45CBC7}" type="datetime1">
              <a:rPr lang="en-US" altLang="en-US" smtClean="0">
                <a:solidFill>
                  <a:srgbClr val="D16207"/>
                </a:solidFill>
              </a:rPr>
              <a:pPr>
                <a:defRPr/>
              </a:pPr>
              <a:t>6/28/2018</a:t>
            </a:fld>
            <a:endParaRPr lang="en-US" altLang="en-US" dirty="0">
              <a:solidFill>
                <a:srgbClr val="D16207"/>
              </a:solidFill>
            </a:endParaRPr>
          </a:p>
        </p:txBody>
      </p:sp>
      <p:sp>
        <p:nvSpPr>
          <p:cNvPr id="10" name="Footer Placeholder 2"/>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DC6D4F86-7D09-4604-8F7F-49E9167F776D}"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147980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34ABD680-7908-4FE8-987B-64252AD03672}" type="datetime1">
              <a:rPr lang="en-US" altLang="en-US" smtClean="0">
                <a:solidFill>
                  <a:srgbClr val="D16207"/>
                </a:solidFill>
              </a:rPr>
              <a:pPr>
                <a:defRPr/>
              </a:pPr>
              <a:t>6/28/2018</a:t>
            </a:fld>
            <a:endParaRPr lang="en-US" altLang="en-US" dirty="0">
              <a:solidFill>
                <a:srgbClr val="D16207"/>
              </a:solidFill>
            </a:endParaRPr>
          </a:p>
        </p:txBody>
      </p:sp>
      <p:sp>
        <p:nvSpPr>
          <p:cNvPr id="13" name="Footer Placeholder 5"/>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F006A915-FEF3-45B8-9B77-1E6CD3AA6B97}"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3704222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2" name="Date Placeholder 4"/>
          <p:cNvSpPr>
            <a:spLocks noGrp="1"/>
          </p:cNvSpPr>
          <p:nvPr>
            <p:ph type="dt" sz="half" idx="10"/>
          </p:nvPr>
        </p:nvSpPr>
        <p:spPr/>
        <p:txBody>
          <a:bodyPr/>
          <a:lstStyle>
            <a:lvl1pPr>
              <a:defRPr/>
            </a:lvl1pPr>
          </a:lstStyle>
          <a:p>
            <a:pPr>
              <a:defRPr/>
            </a:pPr>
            <a:fld id="{8FEAC091-107D-424B-9AC8-8202A46CC4D3}" type="datetime1">
              <a:rPr lang="en-US" altLang="en-US" smtClean="0">
                <a:solidFill>
                  <a:srgbClr val="D16207"/>
                </a:solidFill>
              </a:rPr>
              <a:pPr>
                <a:defRPr/>
              </a:pPr>
              <a:t>6/28/2018</a:t>
            </a:fld>
            <a:endParaRPr lang="en-US" altLang="en-US" dirty="0">
              <a:solidFill>
                <a:srgbClr val="D16207"/>
              </a:solidFill>
            </a:endParaRPr>
          </a:p>
        </p:txBody>
      </p:sp>
      <p:sp>
        <p:nvSpPr>
          <p:cNvPr id="13" name="Footer Placeholder 5"/>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4" name="Slide Number Placeholder 6"/>
          <p:cNvSpPr>
            <a:spLocks noGrp="1"/>
          </p:cNvSpPr>
          <p:nvPr>
            <p:ph type="sldNum" sz="quarter" idx="12"/>
          </p:nvPr>
        </p:nvSpPr>
        <p:spPr/>
        <p:txBody>
          <a:bodyPr/>
          <a:lstStyle>
            <a:lvl1pPr>
              <a:defRPr smtClean="0"/>
            </a:lvl1pPr>
          </a:lstStyle>
          <a:p>
            <a:pPr>
              <a:defRPr/>
            </a:pPr>
            <a:fld id="{E8F6CD28-E50B-4A27-A116-C20808990B22}"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94811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C42FA5-ACD1-4573-96DC-19D345234EC9}" type="datetime1">
              <a:rPr lang="en-US" altLang="en-US" smtClean="0">
                <a:solidFill>
                  <a:srgbClr val="D16207"/>
                </a:solidFill>
              </a:rPr>
              <a:pPr>
                <a:defRPr/>
              </a:pPr>
              <a:t>6/28/2018</a:t>
            </a:fld>
            <a:endParaRPr lang="en-US" altLang="en-US" dirty="0">
              <a:solidFill>
                <a:srgbClr val="D16207"/>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12"/>
          </p:nvPr>
        </p:nvSpPr>
        <p:spPr/>
        <p:txBody>
          <a:bodyPr/>
          <a:lstStyle>
            <a:lvl1pPr>
              <a:defRPr/>
            </a:lvl1pPr>
          </a:lstStyle>
          <a:p>
            <a:pPr>
              <a:defRPr/>
            </a:pPr>
            <a:fld id="{9C94730E-C27E-46EB-BFD3-6158080A558E}"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4015899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B4224FB0-2AF7-4822-9A64-4BBA701C1D76}" type="datetime1">
              <a:rPr lang="en-US" altLang="en-US" smtClean="0">
                <a:solidFill>
                  <a:srgbClr val="D16207"/>
                </a:solidFill>
              </a:rPr>
              <a:pPr>
                <a:defRPr/>
              </a:pPr>
              <a:t>6/28/2018</a:t>
            </a:fld>
            <a:endParaRPr lang="en-US" altLang="en-US" dirty="0">
              <a:solidFill>
                <a:srgbClr val="D16207"/>
              </a:solidFill>
            </a:endParaRPr>
          </a:p>
        </p:txBody>
      </p:sp>
      <p:sp>
        <p:nvSpPr>
          <p:cNvPr id="12" name="Footer Placeholder 4"/>
          <p:cNvSpPr>
            <a:spLocks noGrp="1"/>
          </p:cNvSpPr>
          <p:nvPr>
            <p:ph type="ftr" sz="quarter" idx="11"/>
          </p:nvPr>
        </p:nvSpPr>
        <p:spPr/>
        <p:txBody>
          <a:bodyPr/>
          <a:lstStyle>
            <a:lvl1pPr>
              <a:defRPr/>
            </a:lvl1pPr>
          </a:lstStyle>
          <a:p>
            <a:pPr>
              <a:defRPr/>
            </a:pPr>
            <a:r>
              <a:rPr lang="en-US">
                <a:solidFill>
                  <a:srgbClr val="D16207"/>
                </a:solidFill>
              </a:rPr>
              <a:t>66th General Service Conference</a:t>
            </a:r>
            <a:endParaRPr lang="en-US" dirty="0">
              <a:solidFill>
                <a:srgbClr val="D16207"/>
              </a:solidFill>
            </a:endParaRPr>
          </a:p>
        </p:txBody>
      </p:sp>
      <p:sp>
        <p:nvSpPr>
          <p:cNvPr id="13" name="Slide Number Placeholder 5"/>
          <p:cNvSpPr>
            <a:spLocks noGrp="1"/>
          </p:cNvSpPr>
          <p:nvPr>
            <p:ph type="sldNum" sz="quarter" idx="12"/>
          </p:nvPr>
        </p:nvSpPr>
        <p:spPr/>
        <p:txBody>
          <a:bodyPr/>
          <a:lstStyle>
            <a:lvl1pPr>
              <a:defRPr smtClean="0"/>
            </a:lvl1pPr>
          </a:lstStyle>
          <a:p>
            <a:pPr>
              <a:defRPr/>
            </a:pPr>
            <a:fld id="{A04FB895-2B05-4F71-B850-A606CF839611}" type="slidenum">
              <a:rPr lang="en-US" altLang="en-US">
                <a:solidFill>
                  <a:srgbClr val="D16207"/>
                </a:solidFill>
              </a:rPr>
              <a:pPr>
                <a:defRPr/>
              </a:pPr>
              <a:t>‹#›</a:t>
            </a:fld>
            <a:endParaRPr lang="en-US" altLang="en-US" dirty="0">
              <a:solidFill>
                <a:srgbClr val="D16207"/>
              </a:solidFill>
            </a:endParaRPr>
          </a:p>
        </p:txBody>
      </p:sp>
    </p:spTree>
    <p:extLst>
      <p:ext uri="{BB962C8B-B14F-4D97-AF65-F5344CB8AC3E}">
        <p14:creationId xmlns:p14="http://schemas.microsoft.com/office/powerpoint/2010/main" val="1031732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BDD3DA-C66E-4FEF-87CD-8EBE1451719E}"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596925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5EBB0-7E87-4F15-9807-C8D58D77A5CE}"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171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5E373-E87B-410E-9A78-E604B2FD35C9}"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973757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E3BB236-DA08-40C9-826B-3595457E0D69}"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82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E08490F-B583-47D1-B994-4517ECFC6257}" type="datetime1">
              <a:rPr lang="en-US" smtClean="0"/>
              <a:pPr/>
              <a:t>6/28/2018</a:t>
            </a:fld>
            <a:endParaRPr lang="en-US" dirty="0"/>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dirty="0"/>
          </a:p>
        </p:txBody>
      </p:sp>
      <p:sp>
        <p:nvSpPr>
          <p:cNvPr id="9" name="Footer Placeholder 8"/>
          <p:cNvSpPr>
            <a:spLocks noGrp="1"/>
          </p:cNvSpPr>
          <p:nvPr>
            <p:ph type="ftr" sz="quarter" idx="12"/>
          </p:nvPr>
        </p:nvSpPr>
        <p:spPr/>
        <p:txBody>
          <a:bodyPr/>
          <a:lstStyle/>
          <a:p>
            <a:r>
              <a:rPr kumimoji="0" lang="en-US"/>
              <a:t>66th General Service Conference</a:t>
            </a:r>
            <a:endParaRPr kumimoji="0"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3D7E1-495A-4B98-8FCA-A0AADB3CC3B5}" type="datetime1">
              <a:rPr lang="en-US" smtClean="0">
                <a:solidFill>
                  <a:srgbClr val="073E87"/>
                </a:solidFill>
              </a:rPr>
              <a:pPr/>
              <a:t>6/28/2018</a:t>
            </a:fld>
            <a:endParaRPr lang="en-US" dirty="0">
              <a:solidFill>
                <a:srgbClr val="073E87"/>
              </a:solidFill>
            </a:endParaRPr>
          </a:p>
        </p:txBody>
      </p:sp>
      <p:sp>
        <p:nvSpPr>
          <p:cNvPr id="8" name="Footer Placeholder 7"/>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9" name="Slide Number Placeholder 8"/>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306912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7883C-DF40-41DE-AD7F-64E0107A0A2C}" type="datetime1">
              <a:rPr lang="en-US" smtClean="0">
                <a:solidFill>
                  <a:srgbClr val="073E87"/>
                </a:solidFill>
              </a:rPr>
              <a:pPr/>
              <a:t>6/28/2018</a:t>
            </a:fld>
            <a:endParaRPr lang="en-US" dirty="0">
              <a:solidFill>
                <a:srgbClr val="073E87"/>
              </a:solidFill>
            </a:endParaRPr>
          </a:p>
        </p:txBody>
      </p:sp>
      <p:sp>
        <p:nvSpPr>
          <p:cNvPr id="4" name="Footer Placeholder 3"/>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5" name="Slide Number Placeholder 4"/>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19385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7A8899AC-D266-4CF9-8295-45E674B9C047}" type="datetime1">
              <a:rPr lang="en-US" smtClean="0">
                <a:solidFill>
                  <a:srgbClr val="073E87"/>
                </a:solidFill>
              </a:rPr>
              <a:pPr/>
              <a:t>6/28/2018</a:t>
            </a:fld>
            <a:endParaRPr lang="en-US" dirty="0">
              <a:solidFill>
                <a:srgbClr val="073E87"/>
              </a:solidFill>
            </a:endParaRPr>
          </a:p>
        </p:txBody>
      </p:sp>
      <p:sp>
        <p:nvSpPr>
          <p:cNvPr id="3" name="Footer Placeholder 2"/>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4" name="Slide Number Placeholder 3"/>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061487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9EC0D7EE-D724-429A-BD0B-3478EE8AEE92}"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7375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EAB845-7D96-4BAE-B4BB-39C5E1CA9426}" type="datetime1">
              <a:rPr lang="en-US" smtClean="0">
                <a:solidFill>
                  <a:srgbClr val="073E87"/>
                </a:solidFill>
              </a:rPr>
              <a:pPr/>
              <a:t>6/28/2018</a:t>
            </a:fld>
            <a:endParaRPr lang="en-US" dirty="0">
              <a:solidFill>
                <a:srgbClr val="073E87"/>
              </a:solidFill>
            </a:endParaRPr>
          </a:p>
        </p:txBody>
      </p:sp>
      <p:sp>
        <p:nvSpPr>
          <p:cNvPr id="6" name="Footer Placeholder 5"/>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7" name="Slide Number Placeholder 6"/>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335590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E56DD-0E0C-458B-A761-B14E46C53CFB}"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46016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6A00EB9B-3431-43F9-BB1B-0277AF319AAE}" type="datetime1">
              <a:rPr lang="en-US" smtClean="0">
                <a:solidFill>
                  <a:srgbClr val="073E87"/>
                </a:solidFill>
              </a:rPr>
              <a:pPr/>
              <a:t>6/28/2018</a:t>
            </a:fld>
            <a:endParaRPr lang="en-US" dirty="0">
              <a:solidFill>
                <a:srgbClr val="073E87"/>
              </a:solidFill>
            </a:endParaRPr>
          </a:p>
        </p:txBody>
      </p:sp>
      <p:sp>
        <p:nvSpPr>
          <p:cNvPr id="5" name="Footer Placeholder 4"/>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6" name="Slide Number Placeholder 5"/>
          <p:cNvSpPr>
            <a:spLocks noGrp="1"/>
          </p:cNvSpPr>
          <p:nvPr>
            <p:ph type="sldNum" sz="quarter" idx="12"/>
          </p:nvPr>
        </p:nvSpPr>
        <p:spPr/>
        <p:txBody>
          <a:bodyPr/>
          <a:lstStyle/>
          <a:p>
            <a:fld id="{2AA957AF-53C0-420B-9C2D-77DB1416566C}"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362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E248A7E-477E-4D7E-8F59-5265EEBB8E12}" type="datetime1">
              <a:rPr lang="en-US" smtClean="0">
                <a:solidFill>
                  <a:prstClr val="black">
                    <a:tint val="75000"/>
                  </a:prstClr>
                </a:solidFill>
              </a:rPr>
              <a:pPr/>
              <a:t>6/28/2018</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57B457-570B-48AF-B041-0AD5183AA5D0}"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F6B3D7-0AE3-407B-BE1D-9341F0A261FE}"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7D7B6-74B5-4772-B45C-EF71A8E8DD36}" type="datetime1">
              <a:rPr lang="en-US" smtClean="0"/>
              <a:pPr/>
              <a:t>6/28/2018</a:t>
            </a:fld>
            <a:endParaRPr lang="en-US"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232A7F5-FF13-4DAF-8662-407E7CF90722}"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42513C6-0EC1-468E-AE73-3F92BC11967F}" type="datetime1">
              <a:rPr lang="en-US" smtClean="0">
                <a:solidFill>
                  <a:prstClr val="black">
                    <a:tint val="75000"/>
                  </a:prstClr>
                </a:solidFill>
              </a:rPr>
              <a:pPr/>
              <a:t>6/28/2018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03F303E-F444-42DF-B83F-21ED0276DA6D}" type="datetime1">
              <a:rPr lang="en-US" smtClean="0">
                <a:solidFill>
                  <a:prstClr val="black">
                    <a:tint val="75000"/>
                  </a:prstClr>
                </a:solidFill>
              </a:rPr>
              <a:pPr/>
              <a:t>6/28/2018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F7127-2F96-4264-8345-42D5ABB60B01}" type="datetime1">
              <a:rPr lang="en-US" smtClean="0">
                <a:solidFill>
                  <a:prstClr val="black">
                    <a:tint val="75000"/>
                  </a:prstClr>
                </a:solidFill>
              </a:rPr>
              <a:pPr/>
              <a:t>6/28/2018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87BB28-7015-4EE9-9FE2-D84890390DC2}"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439249C-BF0F-4F75-929F-44F0744BF496}" type="datetime1">
              <a:rPr lang="en-US" smtClean="0">
                <a:solidFill>
                  <a:prstClr val="black">
                    <a:tint val="75000"/>
                  </a:prstClr>
                </a:solidFill>
              </a:rPr>
              <a:pPr/>
              <a:t>6/28/2018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D155DE-60FD-42EE-AAA1-021693A5A128}"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3C615A-82C8-4DBB-9A7C-AC6114A794BD}" type="datetime1">
              <a:rPr lang="en-US" smtClean="0">
                <a:solidFill>
                  <a:prstClr val="black">
                    <a:tint val="75000"/>
                  </a:prstClr>
                </a:solidFill>
              </a:rPr>
              <a:pPr/>
              <a:t>6/28/2018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4ECD88-B09F-43E4-AEED-F4A54E3EED6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7CC290-D305-4E05-9845-A763614BD4E2}"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6B3786F-413E-4544-8733-8BD57BD985A1}" type="datetime1">
              <a:rPr lang="en-US" smtClean="0"/>
              <a:pPr/>
              <a:t>6/28/2018</a:t>
            </a:fld>
            <a:endParaRPr lang="en-US" dirty="0"/>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BB5B13D-8DE5-42F2-9B70-CBBE9C0D55FB}" type="datetime1">
              <a:rPr lang="en-US" smtClean="0"/>
              <a:pPr/>
              <a:t>6/28/2018</a:t>
            </a:fld>
            <a:endParaRPr lang="en-US" sz="1000" dirty="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r>
              <a:rPr kumimoji="0" lang="en-US" sz="1000">
                <a:solidFill>
                  <a:schemeClr val="tx2">
                    <a:shade val="50000"/>
                  </a:schemeClr>
                </a:solidFill>
              </a:rPr>
              <a:t>66th General Service Conference</a:t>
            </a:r>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1BBFFC1-64C0-45C0-8D55-6F9BAA0F5DF6}" type="datetime1">
              <a:rPr lang="en-US" smtClean="0"/>
              <a:pPr/>
              <a:t>6/28/2018</a:t>
            </a:fld>
            <a:endParaRPr lang="en-US" sz="1000" dirty="0">
              <a:solidFill>
                <a:schemeClr val="tx2">
                  <a:shade val="50000"/>
                </a:scheme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ctr" eaLnBrk="1" latinLnBrk="0" hangingPunct="1"/>
            <a:r>
              <a:rPr kumimoji="0" lang="en-US" sz="1000">
                <a:solidFill>
                  <a:schemeClr val="tx2">
                    <a:shade val="50000"/>
                  </a:schemeClr>
                </a:solidFill>
              </a:rPr>
              <a:t>66th General Service Conference</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13067B1-2C83-4CAC-B91F-B6CDA7B2BE8E}" type="datetime1">
              <a:rPr lang="en-US" smtClean="0">
                <a:solidFill>
                  <a:srgbClr val="073E87"/>
                </a:solidFill>
              </a:rPr>
              <a:pPr/>
              <a:t>6/28/2018</a:t>
            </a:fld>
            <a:endParaRPr lang="en-US" dirty="0">
              <a:solidFill>
                <a:srgbClr val="073E87">
                  <a:shade val="50000"/>
                </a:srgb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ctr"/>
            <a:r>
              <a:rPr lang="en-US">
                <a:solidFill>
                  <a:srgbClr val="073E87">
                    <a:shade val="50000"/>
                  </a:srgbClr>
                </a:solidFill>
              </a:rPr>
              <a:t>66th General Service Conference</a:t>
            </a:r>
            <a:endParaRPr lang="en-US" dirty="0">
              <a:solidFill>
                <a:srgbClr val="073E87">
                  <a:shade val="50000"/>
                </a:srgb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AA957AF-53C0-420B-9C2D-77DB1416566C}" type="slidenum">
              <a:rPr lang="en-US" smtClean="0">
                <a:solidFill>
                  <a:srgbClr val="073E87"/>
                </a:solidFill>
              </a:rPr>
              <a:pPr/>
              <a:t>‹#›</a:t>
            </a:fld>
            <a:endParaRPr lang="en-US" dirty="0">
              <a:solidFill>
                <a:srgbClr val="073E87">
                  <a:shade val="50000"/>
                </a:srgb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654118"/>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6874BDFA-D277-44CD-8804-84AC41710178}" type="datetime1">
              <a:rPr lang="en-US" altLang="en-US" smtClean="0">
                <a:solidFill>
                  <a:srgbClr val="D16207"/>
                </a:solidFill>
                <a:ea typeface="MS PGothic" pitchFamily="34" charset="-128"/>
              </a:rPr>
              <a:pPr fontAlgn="base">
                <a:spcBef>
                  <a:spcPct val="0"/>
                </a:spcBef>
                <a:spcAft>
                  <a:spcPct val="0"/>
                </a:spcAft>
                <a:defRPr/>
              </a:pPr>
              <a:t>6/28/2018</a:t>
            </a:fld>
            <a:endParaRPr lang="en-US" altLang="en-US" dirty="0">
              <a:solidFill>
                <a:srgbClr val="D16207"/>
              </a:solidFill>
              <a:ea typeface="MS PGothic" pitchFamily="34" charset="-128"/>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mn-lt"/>
                <a:ea typeface="+mn-ea"/>
                <a:cs typeface="+mn-cs"/>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defRPr>
            </a:lvl1pPr>
          </a:lstStyle>
          <a:p>
            <a:pPr fontAlgn="base">
              <a:spcBef>
                <a:spcPct val="0"/>
              </a:spcBef>
              <a:spcAft>
                <a:spcPct val="0"/>
              </a:spcAft>
              <a:defRPr/>
            </a:pPr>
            <a:fld id="{29C672D9-F464-4E24-9BB0-0EE2FD364FE6}" type="slidenum">
              <a:rPr lang="en-US" altLang="en-US">
                <a:solidFill>
                  <a:srgbClr val="D16207"/>
                </a:solidFill>
                <a:ea typeface="MS PGothic" pitchFamily="34" charset="-128"/>
              </a:rPr>
              <a:pPr fontAlgn="base">
                <a:spcBef>
                  <a:spcPct val="0"/>
                </a:spcBef>
                <a:spcAft>
                  <a:spcPct val="0"/>
                </a:spcAft>
                <a:defRPr/>
              </a:pPr>
              <a:t>‹#›</a:t>
            </a:fld>
            <a:endParaRPr lang="en-US" altLang="en-US" dirty="0">
              <a:solidFill>
                <a:srgbClr val="D16207"/>
              </a:solidFill>
              <a:ea typeface="MS PGothic" pitchFamily="34" charset="-128"/>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65162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anose="020B0600070205080204"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anose="020B0600070205080204"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anose="020B0600070205080204"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anose="020B0600070205080204"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prstClr val="black"/>
                </a:solidFill>
                <a:ea typeface="MS PGothic" pitchFamily="34" charset="-128"/>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07B663C0-9C32-4701-9CDC-1C91990B8A74}" type="datetime1">
              <a:rPr lang="en-US" altLang="en-US" smtClean="0">
                <a:solidFill>
                  <a:srgbClr val="D16207"/>
                </a:solidFill>
                <a:ea typeface="MS PGothic" pitchFamily="34" charset="-128"/>
              </a:rPr>
              <a:pPr fontAlgn="base">
                <a:spcBef>
                  <a:spcPct val="0"/>
                </a:spcBef>
                <a:spcAft>
                  <a:spcPct val="0"/>
                </a:spcAft>
                <a:defRPr/>
              </a:pPr>
              <a:t>6/28/2018</a:t>
            </a:fld>
            <a:endParaRPr lang="en-US" altLang="en-US" dirty="0">
              <a:solidFill>
                <a:srgbClr val="D16207"/>
              </a:solidFill>
              <a:ea typeface="MS PGothic" pitchFamily="34" charset="-128"/>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mn-lt"/>
                <a:ea typeface="+mn-ea"/>
                <a:cs typeface="+mn-cs"/>
              </a:defRPr>
            </a:lvl1pPr>
          </a:lstStyle>
          <a:p>
            <a:pPr>
              <a:defRPr/>
            </a:pPr>
            <a:r>
              <a:rPr lang="en-US">
                <a:solidFill>
                  <a:srgbClr val="D16207"/>
                </a:solidFill>
              </a:rPr>
              <a:t>66th General Service Conference</a:t>
            </a:r>
            <a:endParaRPr lang="en-US" dirty="0">
              <a:solidFill>
                <a:srgbClr val="D1620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defRPr>
            </a:lvl1pPr>
          </a:lstStyle>
          <a:p>
            <a:pPr fontAlgn="base">
              <a:spcBef>
                <a:spcPct val="0"/>
              </a:spcBef>
              <a:spcAft>
                <a:spcPct val="0"/>
              </a:spcAft>
              <a:defRPr/>
            </a:pPr>
            <a:fld id="{29C672D9-F464-4E24-9BB0-0EE2FD364FE6}" type="slidenum">
              <a:rPr lang="en-US" altLang="en-US">
                <a:solidFill>
                  <a:srgbClr val="D16207"/>
                </a:solidFill>
                <a:ea typeface="MS PGothic" pitchFamily="34" charset="-128"/>
              </a:rPr>
              <a:pPr fontAlgn="base">
                <a:spcBef>
                  <a:spcPct val="0"/>
                </a:spcBef>
                <a:spcAft>
                  <a:spcPct val="0"/>
                </a:spcAft>
                <a:defRPr/>
              </a:pPr>
              <a:t>‹#›</a:t>
            </a:fld>
            <a:endParaRPr lang="en-US" altLang="en-US" dirty="0">
              <a:solidFill>
                <a:srgbClr val="D16207"/>
              </a:solidFill>
              <a:ea typeface="MS PGothic" pitchFamily="34" charset="-128"/>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874641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FFFFFF"/>
          </a:solidFill>
          <a:latin typeface="Candara" panose="020E0502030303020204"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S PGothic" panose="020B0600070205080204" pitchFamily="34" charset="-128"/>
          <a:cs typeface="MS PGothic" charset="0"/>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S PGothic" panose="020B0600070205080204" pitchFamily="34" charset="-128"/>
          <a:cs typeface="MS PGothic" charset="0"/>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S PGothic" panose="020B0600070205080204" pitchFamily="34" charset="-128"/>
          <a:cs typeface="MS PGothic" charset="0"/>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S PGothic" panose="020B0600070205080204" pitchFamily="34" charset="-128"/>
          <a:cs typeface="MS PGothic"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95EF79-734A-4951-A5B6-86559B4C8F96}" type="datetime1">
              <a:rPr lang="en-US" smtClean="0">
                <a:solidFill>
                  <a:srgbClr val="073E87"/>
                </a:solidFill>
              </a:rPr>
              <a:pPr/>
              <a:t>6/28/2018</a:t>
            </a:fld>
            <a:endParaRPr lang="en-US" dirty="0">
              <a:solidFill>
                <a:srgbClr val="073E87">
                  <a:shade val="50000"/>
                </a:srgb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ctr"/>
            <a:r>
              <a:rPr lang="en-US">
                <a:solidFill>
                  <a:srgbClr val="073E87">
                    <a:shade val="50000"/>
                  </a:srgbClr>
                </a:solidFill>
              </a:rPr>
              <a:t>66th General Service Conference</a:t>
            </a:r>
            <a:endParaRPr lang="en-US" dirty="0">
              <a:solidFill>
                <a:srgbClr val="073E87">
                  <a:shade val="50000"/>
                </a:srgb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AA957AF-53C0-420B-9C2D-77DB1416566C}" type="slidenum">
              <a:rPr lang="en-US" smtClean="0">
                <a:solidFill>
                  <a:srgbClr val="073E87"/>
                </a:solidFill>
              </a:rPr>
              <a:pPr/>
              <a:t>‹#›</a:t>
            </a:fld>
            <a:endParaRPr lang="en-US" dirty="0">
              <a:solidFill>
                <a:srgbClr val="073E87">
                  <a:shade val="50000"/>
                </a:srgb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521740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7CFEE1-51BE-410C-9102-BB759E9CCFE7}" type="datetime1">
              <a:rPr lang="en-US" smtClean="0"/>
              <a:pPr/>
              <a:t>6/28/2018</a:t>
            </a:fld>
            <a:endParaRPr lang="en-US" sz="1000" dirty="0">
              <a:solidFill>
                <a:schemeClr val="tx2">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eaLnBrk="1" latinLnBrk="0" hangingPunct="1"/>
            <a:r>
              <a:rPr kumimoji="0" lang="en-US" sz="1000">
                <a:solidFill>
                  <a:schemeClr val="tx2">
                    <a:shade val="50000"/>
                  </a:schemeClr>
                </a:solidFill>
              </a:rPr>
              <a:t>66th General Service Conference</a:t>
            </a:r>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imgurl=http://mt-st.rfclipart.com/image/big/e8-fd-80/plastic-coffee-cups-with-lid-and-coffee-beans-Download-Royalty-free-Vector-File-EPS-11621.jpg&amp;imgrefurl=http://rfclipart.com/plastic-coffee-cups-with-lid-and-coffee-beans-5866-vector-clipart.html&amp;h=1200&amp;w=1122&amp;tbnid=97bXueFuOSH5QM:&amp;zoom=1&amp;docid=ez_86sUXTuYNJM&amp;ei=jyw0U9rLJKXu0gHcgoG4Dg&amp;tbm=isch&amp;ved=0CKYBEIQcMBg&amp;iact=rc&amp;dur=3921&amp;page=1&amp;start=0&amp;ndsp=36" TargetMode="External"/><Relationship Id="rId1" Type="http://schemas.openxmlformats.org/officeDocument/2006/relationships/slideLayout" Target="../slideLayouts/slideLayout58.xml"/><Relationship Id="rId4" Type="http://schemas.openxmlformats.org/officeDocument/2006/relationships/image" Target="https://encrypted-tbn3.gstatic.com/images?q=tbn:ANd9GcRz5B0M7fTHzFYAS7uEgCku43UnCMfo3111maewYIaL5V3fMSB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neraasa.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aa.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3.xml"/><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ved=0ahUKEwjijO2w1-LMAhVF1B4KHdQBCTEQjRwIBw&amp;url=http://www.powerframeworks.com/article-562&amp;psig=AFQjCNE8GFxISt91hQUWzNV51Hgh621w9A&amp;ust=1463628545225518" TargetMode="Externa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altLang="en-US"/>
              <a:t>66th General Service Conference</a:t>
            </a:r>
            <a:br>
              <a:rPr lang="en-US" altLang="en-US"/>
            </a:br>
            <a:r>
              <a:rPr lang="en-US" altLang="en-US"/>
              <a:t>Crowne Plaza Times Square </a:t>
            </a:r>
            <a:br>
              <a:rPr lang="en-US" altLang="en-US"/>
            </a:br>
            <a:r>
              <a:rPr lang="en-US" altLang="en-US"/>
              <a:t>New York, NY 10019</a:t>
            </a:r>
            <a:br>
              <a:rPr lang="en-US" altLang="en-US"/>
            </a:br>
            <a:r>
              <a:rPr lang="en-US" altLang="en-US"/>
              <a:t>April 17 –  April 23, 2016</a:t>
            </a:r>
            <a:endParaRPr lang="en-US" altLang="en-US" dirty="0"/>
          </a:p>
        </p:txBody>
      </p:sp>
      <p:sp>
        <p:nvSpPr>
          <p:cNvPr id="9219" name="Rectangle 3"/>
          <p:cNvSpPr>
            <a:spLocks noGrp="1" noChangeArrowheads="1"/>
          </p:cNvSpPr>
          <p:nvPr>
            <p:ph type="subTitle" idx="1"/>
          </p:nvPr>
        </p:nvSpPr>
        <p:spPr/>
        <p:txBody>
          <a:bodyPr>
            <a:normAutofit fontScale="92500" lnSpcReduction="20000"/>
          </a:bodyPr>
          <a:lstStyle/>
          <a:p>
            <a:r>
              <a:rPr lang="en-US" altLang="en-US"/>
              <a:t>Pat F.</a:t>
            </a:r>
          </a:p>
          <a:p>
            <a:r>
              <a:rPr lang="en-US" altLang="en-US"/>
              <a:t>Panel 65 Delegate</a:t>
            </a:r>
          </a:p>
          <a:p>
            <a:r>
              <a:rPr lang="en-US" altLang="en-US"/>
              <a:t>Area 59  ~ Eastern Pennsylvania</a:t>
            </a:r>
            <a:br>
              <a:rPr lang="en-US" altLang="en-US"/>
            </a:br>
            <a:endParaRPr lang="en-US" altLang="en-US"/>
          </a:p>
          <a:p>
            <a:r>
              <a:rPr lang="en-US" altLang="en-US"/>
              <a:t>Delegate@Area59aa.org</a:t>
            </a:r>
          </a:p>
          <a:p>
            <a:endParaRPr lang="en-US" altLang="en-US" dirty="0"/>
          </a:p>
        </p:txBody>
      </p:sp>
      <p:sp>
        <p:nvSpPr>
          <p:cNvPr id="5" name="Rectangle 45"/>
          <p:cNvSpPr>
            <a:spLocks noGrp="1" noChangeArrowheads="1"/>
          </p:cNvSpPr>
          <p:nvPr>
            <p:ph type="ftr" sz="quarter" idx="11"/>
          </p:nvPr>
        </p:nvSpPr>
        <p:spPr/>
        <p:txBody>
          <a:bodyPr/>
          <a:lstStyle/>
          <a:p>
            <a:r>
              <a:rPr lang="en-US"/>
              <a:t>66th General Service Conference</a:t>
            </a:r>
            <a:endParaRPr lang="en-US" dirty="0"/>
          </a:p>
        </p:txBody>
      </p:sp>
      <p:pic>
        <p:nvPicPr>
          <p:cNvPr id="92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572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6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752600"/>
            <a:ext cx="7408333" cy="4724400"/>
          </a:xfrm>
        </p:spPr>
        <p:txBody>
          <a:bodyPr>
            <a:normAutofit fontScale="92500" lnSpcReduction="10000"/>
          </a:bodyPr>
          <a:lstStyle/>
          <a:p>
            <a:r>
              <a:rPr lang="en-US" b="1" dirty="0"/>
              <a:t>Monday – Wednesdays </a:t>
            </a:r>
            <a:r>
              <a:rPr lang="en-US" dirty="0"/>
              <a:t>– Report and Charter Committee Meetings</a:t>
            </a:r>
          </a:p>
          <a:p>
            <a:r>
              <a:rPr lang="en-US" b="1" dirty="0"/>
              <a:t>Wednesday</a:t>
            </a:r>
            <a:r>
              <a:rPr lang="en-US" dirty="0"/>
              <a:t> – Moderated Workshop </a:t>
            </a:r>
            <a:r>
              <a:rPr lang="en-US"/>
              <a:t>on Structure - </a:t>
            </a:r>
            <a:r>
              <a:rPr lang="en-US" dirty="0"/>
              <a:t>Voting Began</a:t>
            </a:r>
          </a:p>
          <a:p>
            <a:r>
              <a:rPr lang="en-US" b="1" dirty="0"/>
              <a:t>Thursday</a:t>
            </a:r>
            <a:r>
              <a:rPr lang="en-US" dirty="0"/>
              <a:t> – Elections and Full Conference Committee Reports – Voting continued (6:30 AM – 10:30 PM)</a:t>
            </a:r>
          </a:p>
          <a:p>
            <a:r>
              <a:rPr lang="en-US" b="1" dirty="0"/>
              <a:t>Friday</a:t>
            </a:r>
            <a:r>
              <a:rPr lang="en-US" dirty="0"/>
              <a:t> – Completed Conference Advisory Actions, Committee Considerations and  Floor Actions, Panel 65 Goodbyes, Serenade</a:t>
            </a:r>
          </a:p>
          <a:p>
            <a:r>
              <a:rPr lang="en-US" b="1" dirty="0"/>
              <a:t>Saturday</a:t>
            </a:r>
            <a:r>
              <a:rPr lang="en-US" dirty="0"/>
              <a:t> – Brunch, Rotating Trustees, Farewells </a:t>
            </a:r>
          </a:p>
          <a:p>
            <a:r>
              <a:rPr lang="en-US" dirty="0"/>
              <a:t>A  humble, grateful heart!!</a:t>
            </a:r>
          </a:p>
          <a:p>
            <a:r>
              <a:rPr lang="en-US" dirty="0"/>
              <a:t>Area 59 Tradition, Hugh H., Past Delegate Panel 61 picked me up and delivered me to my door!  </a:t>
            </a:r>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4" name="Title 3"/>
          <p:cNvSpPr>
            <a:spLocks noGrp="1"/>
          </p:cNvSpPr>
          <p:nvPr>
            <p:ph type="title"/>
          </p:nvPr>
        </p:nvSpPr>
        <p:spPr/>
        <p:txBody>
          <a:bodyPr/>
          <a:lstStyle/>
          <a:p>
            <a:r>
              <a:rPr lang="en-US" dirty="0"/>
              <a:t>Weekly Schedule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Weekly Schedule (9am-9pm+)</a:t>
            </a:r>
          </a:p>
        </p:txBody>
      </p:sp>
      <p:sp>
        <p:nvSpPr>
          <p:cNvPr id="3" name="Footer Placeholder 2"/>
          <p:cNvSpPr>
            <a:spLocks noGrp="1"/>
          </p:cNvSpPr>
          <p:nvPr>
            <p:ph type="ftr" sz="quarter" idx="11"/>
          </p:nvPr>
        </p:nvSpPr>
        <p:spPr/>
        <p:txBody>
          <a:bodyPr/>
          <a:lstStyle/>
          <a:p>
            <a:r>
              <a:rPr kumimoji="0" lang="en-US" dirty="0"/>
              <a:t>66th General Service Conference</a:t>
            </a:r>
          </a:p>
        </p:txBody>
      </p:sp>
      <p:sp>
        <p:nvSpPr>
          <p:cNvPr id="4" name="Rectangle 3"/>
          <p:cNvSpPr/>
          <p:nvPr/>
        </p:nvSpPr>
        <p:spPr>
          <a:xfrm>
            <a:off x="381000" y="2514600"/>
            <a:ext cx="3200400" cy="1200329"/>
          </a:xfrm>
          <a:prstGeom prst="rect">
            <a:avLst/>
          </a:prstGeom>
        </p:spPr>
        <p:txBody>
          <a:bodyPr wrap="square">
            <a:spAutoFit/>
          </a:bodyPr>
          <a:lstStyle/>
          <a:p>
            <a:pPr marL="109537" indent="0">
              <a:buNone/>
            </a:pPr>
            <a:r>
              <a:rPr lang="en-US" b="1" dirty="0">
                <a:solidFill>
                  <a:schemeClr val="accent2">
                    <a:lumMod val="75000"/>
                  </a:schemeClr>
                </a:solidFill>
              </a:rPr>
              <a:t>Early Session – Saturday</a:t>
            </a:r>
          </a:p>
          <a:p>
            <a:r>
              <a:rPr lang="en-US" dirty="0"/>
              <a:t>1728 Meeting</a:t>
            </a:r>
          </a:p>
          <a:p>
            <a:r>
              <a:rPr lang="en-US" dirty="0"/>
              <a:t>Remote Communities</a:t>
            </a:r>
          </a:p>
          <a:p>
            <a:r>
              <a:rPr lang="en-US" dirty="0"/>
              <a:t>Delegates Only Meeting</a:t>
            </a:r>
          </a:p>
        </p:txBody>
      </p:sp>
      <p:sp>
        <p:nvSpPr>
          <p:cNvPr id="5" name="Rectangle 4"/>
          <p:cNvSpPr/>
          <p:nvPr/>
        </p:nvSpPr>
        <p:spPr>
          <a:xfrm>
            <a:off x="381000" y="3962400"/>
            <a:ext cx="2971800" cy="1477328"/>
          </a:xfrm>
          <a:prstGeom prst="rect">
            <a:avLst/>
          </a:prstGeom>
        </p:spPr>
        <p:txBody>
          <a:bodyPr wrap="square">
            <a:spAutoFit/>
          </a:bodyPr>
          <a:lstStyle/>
          <a:p>
            <a:pPr marL="109537" indent="0">
              <a:buNone/>
            </a:pPr>
            <a:r>
              <a:rPr lang="en-US" b="1" dirty="0">
                <a:solidFill>
                  <a:schemeClr val="accent2">
                    <a:lumMod val="75000"/>
                  </a:schemeClr>
                </a:solidFill>
              </a:rPr>
              <a:t>Opening Day - Sunday</a:t>
            </a:r>
          </a:p>
          <a:p>
            <a:r>
              <a:rPr lang="en-US" dirty="0"/>
              <a:t>Roll call</a:t>
            </a:r>
          </a:p>
          <a:p>
            <a:r>
              <a:rPr lang="en-US" dirty="0"/>
              <a:t>Keynote addresses</a:t>
            </a:r>
          </a:p>
          <a:p>
            <a:r>
              <a:rPr lang="en-US" dirty="0"/>
              <a:t>Trustees &amp; R &amp; C Committee</a:t>
            </a:r>
          </a:p>
          <a:p>
            <a:r>
              <a:rPr lang="en-US" dirty="0"/>
              <a:t>GSB Dinner</a:t>
            </a:r>
          </a:p>
        </p:txBody>
      </p:sp>
      <p:sp>
        <p:nvSpPr>
          <p:cNvPr id="6" name="Rectangle 5"/>
          <p:cNvSpPr/>
          <p:nvPr/>
        </p:nvSpPr>
        <p:spPr>
          <a:xfrm>
            <a:off x="4648200" y="2438400"/>
            <a:ext cx="3429000" cy="1477328"/>
          </a:xfrm>
          <a:prstGeom prst="rect">
            <a:avLst/>
          </a:prstGeom>
        </p:spPr>
        <p:txBody>
          <a:bodyPr wrap="square">
            <a:spAutoFit/>
          </a:bodyPr>
          <a:lstStyle/>
          <a:p>
            <a:pPr marL="109537" indent="0">
              <a:buNone/>
            </a:pPr>
            <a:r>
              <a:rPr lang="en-US" b="1" dirty="0">
                <a:solidFill>
                  <a:schemeClr val="accent2">
                    <a:lumMod val="75000"/>
                  </a:schemeClr>
                </a:solidFill>
              </a:rPr>
              <a:t>Monday – Friday</a:t>
            </a:r>
          </a:p>
          <a:p>
            <a:r>
              <a:rPr lang="en-US" dirty="0"/>
              <a:t>Committee meetings</a:t>
            </a:r>
          </a:p>
          <a:p>
            <a:r>
              <a:rPr lang="en-US" dirty="0"/>
              <a:t>Presentations</a:t>
            </a:r>
          </a:p>
          <a:p>
            <a:r>
              <a:rPr lang="en-US" dirty="0"/>
              <a:t>Election of New Trustees </a:t>
            </a:r>
          </a:p>
          <a:p>
            <a:r>
              <a:rPr lang="en-US" dirty="0"/>
              <a:t>Committee reports-back</a:t>
            </a:r>
          </a:p>
        </p:txBody>
      </p:sp>
      <p:sp>
        <p:nvSpPr>
          <p:cNvPr id="7" name="Rectangle 6"/>
          <p:cNvSpPr/>
          <p:nvPr/>
        </p:nvSpPr>
        <p:spPr>
          <a:xfrm>
            <a:off x="4572000" y="4038600"/>
            <a:ext cx="4572000" cy="1477328"/>
          </a:xfrm>
          <a:prstGeom prst="rect">
            <a:avLst/>
          </a:prstGeom>
        </p:spPr>
        <p:txBody>
          <a:bodyPr>
            <a:spAutoFit/>
          </a:bodyPr>
          <a:lstStyle/>
          <a:p>
            <a:pPr marL="109537" indent="0">
              <a:buNone/>
            </a:pPr>
            <a:r>
              <a:rPr lang="en-US" b="1" dirty="0">
                <a:solidFill>
                  <a:schemeClr val="accent2">
                    <a:lumMod val="75000"/>
                  </a:schemeClr>
                </a:solidFill>
              </a:rPr>
              <a:t>Closing Day – Saturday</a:t>
            </a:r>
          </a:p>
          <a:p>
            <a:r>
              <a:rPr lang="en-US" dirty="0"/>
              <a:t>Closing Brunch</a:t>
            </a:r>
          </a:p>
          <a:p>
            <a:r>
              <a:rPr lang="en-US" dirty="0"/>
              <a:t>Rotating Trustees</a:t>
            </a:r>
          </a:p>
          <a:p>
            <a:r>
              <a:rPr lang="en-US" dirty="0"/>
              <a:t>Goodbyes</a:t>
            </a:r>
          </a:p>
          <a:p>
            <a:r>
              <a:rPr lang="en-US" dirty="0"/>
              <a:t>Past Delegate pick up   (Area 59 Tradition)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This is the view from where we sat and experienced AA at its finest!  The stage and the screen.</a:t>
            </a:r>
          </a:p>
        </p:txBody>
      </p:sp>
      <p:sp>
        <p:nvSpPr>
          <p:cNvPr id="3" name="Text Placeholder 2"/>
          <p:cNvSpPr>
            <a:spLocks noGrp="1"/>
          </p:cNvSpPr>
          <p:nvPr>
            <p:ph type="body" sz="half" idx="2"/>
          </p:nvPr>
        </p:nvSpPr>
        <p:spPr>
          <a:xfrm>
            <a:off x="4868333" y="2785534"/>
            <a:ext cx="3818467" cy="3506809"/>
          </a:xfrm>
        </p:spPr>
        <p:txBody>
          <a:bodyPr/>
          <a:lstStyle/>
          <a:p>
            <a:endParaRPr lang="en-US" dirty="0"/>
          </a:p>
        </p:txBody>
      </p:sp>
      <p:sp>
        <p:nvSpPr>
          <p:cNvPr id="4" name="Footer Placeholder 3"/>
          <p:cNvSpPr>
            <a:spLocks noGrp="1"/>
          </p:cNvSpPr>
          <p:nvPr>
            <p:ph type="ftr" sz="quarter" idx="11"/>
          </p:nvPr>
        </p:nvSpPr>
        <p:spPr>
          <a:xfrm>
            <a:off x="3733800" y="6248400"/>
            <a:ext cx="3786691" cy="365125"/>
          </a:xfrm>
        </p:spPr>
        <p:txBody>
          <a:bodyPr/>
          <a:lstStyle/>
          <a:p>
            <a:r>
              <a:rPr lang="en-US" dirty="0">
                <a:solidFill>
                  <a:srgbClr val="073E87"/>
                </a:solidFill>
              </a:rPr>
              <a:t>66th General Service Conference</a:t>
            </a:r>
          </a:p>
        </p:txBody>
      </p:sp>
      <p:pic>
        <p:nvPicPr>
          <p:cNvPr id="6" name="Picture Placeholder 5" descr="Powerpoint (.pptx)"/>
          <p:cNvPicPr>
            <a:picLocks noGrp="1"/>
          </p:cNvPicPr>
          <p:nvPr>
            <p:ph type="pic" idx="1"/>
          </p:nvPr>
        </p:nvPicPr>
        <p:blipFill>
          <a:blip r:embed="rId2" cstate="print"/>
          <a:srcRect l="4460" r="4460"/>
          <a:stretch>
            <a:fillRect/>
          </a:stretch>
        </p:blipFill>
        <p:spPr bwMode="auto">
          <a:xfrm>
            <a:off x="838198" y="1371599"/>
            <a:ext cx="3675754" cy="3016187"/>
          </a:xfrm>
          <a:prstGeom prst="rect">
            <a:avLst/>
          </a:prstGeom>
          <a:noFill/>
          <a:ln w="9525">
            <a:noFill/>
            <a:miter lim="800000"/>
            <a:headEnd/>
            <a:tailEnd/>
          </a:ln>
        </p:spPr>
      </p:pic>
      <p:pic>
        <p:nvPicPr>
          <p:cNvPr id="8" name="Picture 2" descr="C:\Users\mrsclaus\Desktop\Delegates Stuff 2016\Pictures\20160420_190707_resized.jpg"/>
          <p:cNvPicPr>
            <a:picLocks noChangeAspect="1" noChangeArrowheads="1"/>
          </p:cNvPicPr>
          <p:nvPr/>
        </p:nvPicPr>
        <p:blipFill>
          <a:blip r:embed="rId3" cstate="print"/>
          <a:srcRect t="22771" b="28193"/>
          <a:stretch>
            <a:fillRect/>
          </a:stretch>
        </p:blipFill>
        <p:spPr bwMode="auto">
          <a:xfrm>
            <a:off x="4952997" y="2819399"/>
            <a:ext cx="3913632" cy="341221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924800" cy="3429000"/>
          </a:xfrm>
        </p:spPr>
        <p:txBody>
          <a:bodyPr>
            <a:noAutofit/>
          </a:bodyPr>
          <a:lstStyle/>
          <a:p>
            <a:r>
              <a:rPr lang="en-US" sz="3200" b="1" dirty="0"/>
              <a:t>Met quarterly since 2015 Conference</a:t>
            </a:r>
          </a:p>
          <a:p>
            <a:r>
              <a:rPr lang="en-US" sz="3200" b="1" dirty="0"/>
              <a:t>Hosted six Regional &amp; Local Forums in 2015</a:t>
            </a:r>
          </a:p>
          <a:p>
            <a:r>
              <a:rPr lang="en-US" sz="3200" b="1" dirty="0"/>
              <a:t>New General Manager, Greg Tobin</a:t>
            </a:r>
          </a:p>
          <a:p>
            <a:r>
              <a:rPr lang="en-US" sz="3200" b="1" dirty="0"/>
              <a:t>Major focus on Strategic Planning</a:t>
            </a:r>
          </a:p>
          <a:p>
            <a:r>
              <a:rPr lang="en-US" sz="3200" b="1" dirty="0"/>
              <a:t> Serving the Fellowship</a:t>
            </a:r>
          </a:p>
        </p:txBody>
      </p:sp>
      <p:sp>
        <p:nvSpPr>
          <p:cNvPr id="6" name="Footer Placeholder 5"/>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457200" y="533400"/>
            <a:ext cx="8229600" cy="1295400"/>
          </a:xfrm>
        </p:spPr>
        <p:txBody>
          <a:bodyPr>
            <a:normAutofit fontScale="90000"/>
          </a:bodyPr>
          <a:lstStyle/>
          <a:p>
            <a:r>
              <a:rPr lang="en-US" sz="3200" b="1" dirty="0"/>
              <a:t> </a:t>
            </a:r>
            <a:r>
              <a:rPr lang="en-US" sz="5300" b="1" dirty="0"/>
              <a:t>General Service Board Report</a:t>
            </a:r>
          </a:p>
        </p:txBody>
      </p:sp>
      <p:sp>
        <p:nvSpPr>
          <p:cNvPr id="5" name="Title 1"/>
          <p:cNvSpPr txBox="1">
            <a:spLocks/>
          </p:cNvSpPr>
          <p:nvPr/>
        </p:nvSpPr>
        <p:spPr>
          <a:xfrm>
            <a:off x="1524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 </a:t>
            </a:r>
          </a:p>
        </p:txBody>
      </p:sp>
    </p:spTree>
    <p:extLst>
      <p:ext uri="{BB962C8B-B14F-4D97-AF65-F5344CB8AC3E}">
        <p14:creationId xmlns:p14="http://schemas.microsoft.com/office/powerpoint/2010/main" val="16404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600"/>
          </a:xfrm>
        </p:spPr>
        <p:txBody>
          <a:bodyPr>
            <a:normAutofit/>
          </a:bodyPr>
          <a:lstStyle/>
          <a:p>
            <a:r>
              <a:rPr lang="en-US" sz="3200" b="1" dirty="0"/>
              <a:t>Long range planning issues to watch:</a:t>
            </a:r>
          </a:p>
          <a:p>
            <a:pPr lvl="1"/>
            <a:r>
              <a:rPr lang="en-US" sz="2800" b="1" dirty="0">
                <a:solidFill>
                  <a:schemeClr val="tx1"/>
                </a:solidFill>
              </a:rPr>
              <a:t>Finance:</a:t>
            </a:r>
          </a:p>
          <a:p>
            <a:pPr lvl="2"/>
            <a:r>
              <a:rPr lang="en-US" sz="2800" b="1" dirty="0"/>
              <a:t>Self-support</a:t>
            </a:r>
          </a:p>
          <a:p>
            <a:pPr lvl="2"/>
            <a:r>
              <a:rPr lang="en-US" sz="2800" b="1" dirty="0"/>
              <a:t>Impact of the move toward digital</a:t>
            </a:r>
          </a:p>
          <a:p>
            <a:pPr lvl="2"/>
            <a:r>
              <a:rPr lang="en-US" sz="2800" b="1" dirty="0"/>
              <a:t>Long term stability</a:t>
            </a:r>
          </a:p>
          <a:p>
            <a:pPr lvl="1"/>
            <a:r>
              <a:rPr lang="en-US" sz="2800" b="1" dirty="0">
                <a:solidFill>
                  <a:schemeClr val="tx1"/>
                </a:solidFill>
              </a:rPr>
              <a:t>Lack of growth in the Fellowship</a:t>
            </a:r>
          </a:p>
          <a:p>
            <a:pPr lvl="1"/>
            <a:r>
              <a:rPr lang="en-US" sz="2800" b="1" dirty="0">
                <a:solidFill>
                  <a:schemeClr val="tx1"/>
                </a:solidFill>
              </a:rPr>
              <a:t>Decline in literature sales and subscriptions</a:t>
            </a:r>
          </a:p>
          <a:p>
            <a:pPr lvl="1"/>
            <a:r>
              <a:rPr lang="en-US" sz="2800" b="1" dirty="0">
                <a:solidFill>
                  <a:schemeClr val="tx1"/>
                </a:solidFill>
              </a:rPr>
              <a:t>Social media and anonymity</a:t>
            </a:r>
          </a:p>
          <a:p>
            <a:pPr lvl="1"/>
            <a:endParaRPr lang="en-US" sz="2800" dirty="0">
              <a:solidFill>
                <a:schemeClr val="tx1"/>
              </a:solidFill>
            </a:endParaRPr>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p:txBody>
          <a:bodyPr>
            <a:normAutofit/>
          </a:bodyPr>
          <a:lstStyle/>
          <a:p>
            <a:r>
              <a:rPr lang="en-US" sz="4800" b="1" dirty="0"/>
              <a:t>General Service Board Report</a:t>
            </a:r>
          </a:p>
        </p:txBody>
      </p:sp>
    </p:spTree>
    <p:extLst>
      <p:ext uri="{BB962C8B-B14F-4D97-AF65-F5344CB8AC3E}">
        <p14:creationId xmlns:p14="http://schemas.microsoft.com/office/powerpoint/2010/main" val="6300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839200" cy="5562600"/>
          </a:xfrm>
        </p:spPr>
        <p:txBody>
          <a:bodyPr>
            <a:noAutofit/>
          </a:bodyPr>
          <a:lstStyle/>
          <a:p>
            <a:pPr marL="0" indent="0" algn="ctr">
              <a:buNone/>
            </a:pPr>
            <a:r>
              <a:rPr lang="en-US" b="1" dirty="0"/>
              <a:t>Provides Oversight of G.S.O. group services,                              A.A.W.S. Publishing and translations, and owns copyrights</a:t>
            </a:r>
          </a:p>
          <a:p>
            <a:pPr marL="0" indent="0">
              <a:buNone/>
            </a:pPr>
            <a:endParaRPr lang="en-US" b="1" dirty="0"/>
          </a:p>
          <a:p>
            <a:r>
              <a:rPr lang="en-US" b="1" dirty="0"/>
              <a:t>G.S.O.:  79 employees; welcomed 1,694 visitors in 2015</a:t>
            </a:r>
          </a:p>
          <a:p>
            <a:r>
              <a:rPr lang="en-US" b="1" dirty="0"/>
              <a:t>New Groups listed in US &amp; Canada in 2015:  1,195</a:t>
            </a:r>
          </a:p>
          <a:p>
            <a:r>
              <a:rPr lang="en-US" b="1" dirty="0"/>
              <a:t>Website:  12,793,449 visits - - 35% increase; “What’s New”</a:t>
            </a:r>
          </a:p>
          <a:p>
            <a:r>
              <a:rPr lang="en-US" b="1" dirty="0"/>
              <a:t>Big Books sold:  792,768 - - down from 1,308,238 in 2014</a:t>
            </a:r>
          </a:p>
          <a:p>
            <a:r>
              <a:rPr lang="en-US" b="1" dirty="0"/>
              <a:t>eBook Gross Sales in 2015:     $244,132 (62,411 units sold)</a:t>
            </a:r>
            <a:endParaRPr lang="en-US" b="1" i="1" dirty="0"/>
          </a:p>
          <a:p>
            <a:r>
              <a:rPr lang="en-US" b="1" dirty="0"/>
              <a:t>Publishing – sales $12,706,249, which is $2,113,751 below   estimate (14% negative variance)</a:t>
            </a:r>
          </a:p>
          <a:p>
            <a:r>
              <a:rPr lang="en-US" b="1" dirty="0"/>
              <a:t>2016 Budget approved with a net loss of $26,691</a:t>
            </a:r>
          </a:p>
          <a:p>
            <a:endParaRPr lang="en-US" b="1" dirty="0"/>
          </a:p>
          <a:p>
            <a:endParaRPr lang="en-US"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457200" y="338328"/>
            <a:ext cx="8229600" cy="957072"/>
          </a:xfrm>
        </p:spPr>
        <p:txBody>
          <a:bodyPr>
            <a:normAutofit/>
          </a:bodyPr>
          <a:lstStyle/>
          <a:p>
            <a:r>
              <a:rPr lang="en-US" sz="4800" dirty="0"/>
              <a:t>  </a:t>
            </a:r>
            <a:r>
              <a:rPr lang="en-US" sz="4800" b="1" dirty="0"/>
              <a:t>AAWS Board Report</a:t>
            </a:r>
          </a:p>
        </p:txBody>
      </p:sp>
    </p:spTree>
    <p:extLst>
      <p:ext uri="{BB962C8B-B14F-4D97-AF65-F5344CB8AC3E}">
        <p14:creationId xmlns:p14="http://schemas.microsoft.com/office/powerpoint/2010/main" val="2586167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458200" cy="3992563"/>
          </a:xfrm>
        </p:spPr>
        <p:txBody>
          <a:bodyPr>
            <a:normAutofit/>
          </a:bodyPr>
          <a:lstStyle/>
          <a:p>
            <a:pPr marL="0" indent="0">
              <a:buNone/>
            </a:pPr>
            <a:endParaRPr lang="en-US" dirty="0"/>
          </a:p>
          <a:p>
            <a:r>
              <a:rPr lang="en-US" sz="2600" b="1" dirty="0"/>
              <a:t>Big Book available in 69 languages</a:t>
            </a:r>
          </a:p>
          <a:p>
            <a:r>
              <a:rPr lang="en-US" sz="2600" b="1" dirty="0"/>
              <a:t>EBooks:      64% Kindle; 13% Apple and 5% Nook</a:t>
            </a:r>
          </a:p>
          <a:p>
            <a:r>
              <a:rPr lang="en-US" sz="2600" b="1" dirty="0"/>
              <a:t>International Licensing Requests</a:t>
            </a:r>
          </a:p>
          <a:p>
            <a:r>
              <a:rPr lang="en-US" sz="2600" b="1" dirty="0"/>
              <a:t>Largest International Convention to date in Atlanta </a:t>
            </a:r>
          </a:p>
          <a:p>
            <a:r>
              <a:rPr lang="en-US" sz="2600" b="1" dirty="0"/>
              <a:t>2015 contributions:  (2% over budget, up 3.71% from 2014)</a:t>
            </a:r>
          </a:p>
          <a:p>
            <a:r>
              <a:rPr lang="en-US" sz="2600" b="1" dirty="0"/>
              <a:t>2015 Three Major Initiatives</a:t>
            </a:r>
          </a:p>
          <a:p>
            <a:pPr marL="0" indent="0">
              <a:buNone/>
            </a:pPr>
            <a:endParaRPr lang="en-US"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5" name="Title 4"/>
          <p:cNvSpPr>
            <a:spLocks noGrp="1"/>
          </p:cNvSpPr>
          <p:nvPr>
            <p:ph type="title"/>
          </p:nvPr>
        </p:nvSpPr>
        <p:spPr/>
        <p:txBody>
          <a:bodyPr>
            <a:normAutofit/>
          </a:bodyPr>
          <a:lstStyle/>
          <a:p>
            <a:r>
              <a:rPr lang="en-US" sz="4800" b="1" dirty="0"/>
              <a:t>AAWS Board Report  (</a:t>
            </a:r>
            <a:r>
              <a:rPr lang="en-US" sz="4800" b="1" dirty="0" err="1"/>
              <a:t>contd</a:t>
            </a:r>
            <a:r>
              <a:rPr lang="en-US" sz="4800" b="1" dirty="0"/>
              <a:t>)</a:t>
            </a:r>
          </a:p>
        </p:txBody>
      </p:sp>
    </p:spTree>
    <p:extLst>
      <p:ext uri="{BB962C8B-B14F-4D97-AF65-F5344CB8AC3E}">
        <p14:creationId xmlns:p14="http://schemas.microsoft.com/office/powerpoint/2010/main" val="5314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686800" cy="5334000"/>
          </a:xfrm>
        </p:spPr>
        <p:txBody>
          <a:bodyPr>
            <a:normAutofit fontScale="92500" lnSpcReduction="10000"/>
          </a:bodyPr>
          <a:lstStyle/>
          <a:p>
            <a:r>
              <a:rPr lang="en-US" sz="3000" dirty="0"/>
              <a:t> </a:t>
            </a:r>
          </a:p>
          <a:p>
            <a:r>
              <a:rPr lang="en-US" sz="3000" b="1" dirty="0"/>
              <a:t>Distributed 103,193 GV &amp; La Vina books, CDs and other items</a:t>
            </a:r>
          </a:p>
          <a:p>
            <a:r>
              <a:rPr lang="en-US" sz="3000" b="1" dirty="0"/>
              <a:t>La Vina launched opt-in texting</a:t>
            </a:r>
          </a:p>
          <a:p>
            <a:r>
              <a:rPr lang="en-US" sz="3000" b="1" u="sng" dirty="0"/>
              <a:t>Circulation</a:t>
            </a:r>
            <a:r>
              <a:rPr lang="en-US" sz="3000" b="1" dirty="0"/>
              <a:t> – GV:   71,966     (2,034 subs below 2014)                  La Vina: 10,350                         (116 below 2014)</a:t>
            </a:r>
          </a:p>
          <a:p>
            <a:r>
              <a:rPr lang="en-US" sz="3000" b="1" dirty="0"/>
              <a:t>GV Online – averaged 5,233 subscribers</a:t>
            </a:r>
          </a:p>
          <a:p>
            <a:r>
              <a:rPr lang="en-US" sz="3000" b="1" dirty="0"/>
              <a:t> Daily Quote – 39,368</a:t>
            </a:r>
          </a:p>
          <a:p>
            <a:r>
              <a:rPr lang="en-US" sz="3000" b="1" dirty="0"/>
              <a:t>Financial: net income of $245,204, against budgeted net loss of $14,614</a:t>
            </a:r>
          </a:p>
          <a:p>
            <a:r>
              <a:rPr lang="en-US" sz="3000" b="1" dirty="0"/>
              <a:t>Continued cost control measures in place </a:t>
            </a:r>
          </a:p>
          <a:p>
            <a:pPr marL="0" indent="0">
              <a:buNone/>
            </a:pPr>
            <a:endParaRPr lang="en-US" sz="2800" b="1"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609600" y="304800"/>
            <a:ext cx="7848600" cy="572536"/>
          </a:xfrm>
        </p:spPr>
        <p:txBody>
          <a:bodyPr>
            <a:noAutofit/>
          </a:bodyPr>
          <a:lstStyle/>
          <a:p>
            <a:r>
              <a:rPr lang="en-US" sz="4800" b="1" dirty="0"/>
              <a:t>AA Grapevine Board Report</a:t>
            </a:r>
          </a:p>
        </p:txBody>
      </p:sp>
    </p:spTree>
    <p:extLst>
      <p:ext uri="{BB962C8B-B14F-4D97-AF65-F5344CB8AC3E}">
        <p14:creationId xmlns:p14="http://schemas.microsoft.com/office/powerpoint/2010/main" val="16696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lstStyle/>
          <a:p>
            <a:r>
              <a:rPr lang="en-US" b="1" u="sng" dirty="0"/>
              <a:t>Aagrapevine.org</a:t>
            </a:r>
            <a:r>
              <a:rPr lang="en-US" b="1" dirty="0"/>
              <a:t> - - </a:t>
            </a:r>
          </a:p>
          <a:p>
            <a:r>
              <a:rPr lang="en-US" b="1" dirty="0"/>
              <a:t>premiere connection with the Fellowship</a:t>
            </a:r>
          </a:p>
          <a:p>
            <a:r>
              <a:rPr lang="en-US" b="1" dirty="0"/>
              <a:t>Majority of subscriptions/purchases occur online</a:t>
            </a:r>
          </a:p>
          <a:p>
            <a:r>
              <a:rPr lang="en-US" b="1" dirty="0"/>
              <a:t>Digital communications - - effective &amp; cost saving</a:t>
            </a:r>
          </a:p>
          <a:p>
            <a:r>
              <a:rPr lang="en-US" b="1" dirty="0"/>
              <a:t>About 25% of AAGVs online subscribers opt for both online services and print magazine</a:t>
            </a:r>
          </a:p>
          <a:p>
            <a:r>
              <a:rPr lang="en-US" b="1" dirty="0"/>
              <a:t>Mirror of the membership</a:t>
            </a:r>
          </a:p>
          <a:p>
            <a:r>
              <a:rPr lang="en-US" b="1" dirty="0"/>
              <a:t>Additional subscribers required for GV &amp; La Vina to continue into the future</a:t>
            </a:r>
          </a:p>
          <a:p>
            <a:endParaRPr lang="en-US"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5" name="Title 4"/>
          <p:cNvSpPr>
            <a:spLocks noGrp="1"/>
          </p:cNvSpPr>
          <p:nvPr>
            <p:ph type="title"/>
          </p:nvPr>
        </p:nvSpPr>
        <p:spPr/>
        <p:txBody>
          <a:bodyPr>
            <a:normAutofit/>
          </a:bodyPr>
          <a:lstStyle/>
          <a:p>
            <a:r>
              <a:rPr lang="en-US" sz="4800" b="1" dirty="0"/>
              <a:t>AA Grapevine Board Report</a:t>
            </a:r>
          </a:p>
        </p:txBody>
      </p:sp>
    </p:spTree>
    <p:extLst>
      <p:ext uri="{BB962C8B-B14F-4D97-AF65-F5344CB8AC3E}">
        <p14:creationId xmlns:p14="http://schemas.microsoft.com/office/powerpoint/2010/main" val="267678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873625" y="4763"/>
            <a:ext cx="3813175" cy="2430462"/>
          </a:xfrm>
        </p:spPr>
        <p:txBody>
          <a:bodyPr/>
          <a:lstStyle/>
          <a:p>
            <a:pPr eaLnBrk="1" hangingPunct="1"/>
            <a:r>
              <a:rPr lang="en-US" altLang="en-US" dirty="0"/>
              <a:t>Introducing the new Grapevine </a:t>
            </a:r>
            <a:br>
              <a:rPr lang="en-US" altLang="en-US" dirty="0"/>
            </a:br>
            <a:r>
              <a:rPr lang="en-US" altLang="en-US" dirty="0"/>
              <a:t>Subscription </a:t>
            </a:r>
            <a:br>
              <a:rPr lang="en-US" altLang="en-US" dirty="0"/>
            </a:br>
            <a:r>
              <a:rPr lang="en-US" altLang="en-US" dirty="0"/>
              <a:t>App</a:t>
            </a:r>
          </a:p>
        </p:txBody>
      </p:sp>
      <p:sp>
        <p:nvSpPr>
          <p:cNvPr id="32770" name="Text Placeholder 5"/>
          <p:cNvSpPr>
            <a:spLocks noGrp="1"/>
          </p:cNvSpPr>
          <p:nvPr>
            <p:ph type="body" sz="half" idx="2"/>
          </p:nvPr>
        </p:nvSpPr>
        <p:spPr>
          <a:xfrm>
            <a:off x="4867275" y="2314575"/>
            <a:ext cx="3819525" cy="3217863"/>
          </a:xfrm>
        </p:spPr>
        <p:txBody>
          <a:bodyPr>
            <a:normAutofit fontScale="92500" lnSpcReduction="20000"/>
          </a:bodyPr>
          <a:lstStyle/>
          <a:p>
            <a:pPr eaLnBrk="1" hangingPunct="1">
              <a:buFont typeface="Symbol" charset="0"/>
              <a:buNone/>
              <a:defRPr/>
            </a:pPr>
            <a:endParaRPr lang="en-US" sz="1600" b="1" dirty="0">
              <a:solidFill>
                <a:schemeClr val="bg1"/>
              </a:solidFill>
              <a:ea typeface="MS PGothic" charset="0"/>
            </a:endParaRPr>
          </a:p>
          <a:p>
            <a:pPr eaLnBrk="1" hangingPunct="1">
              <a:buFont typeface="Symbol" charset="0"/>
              <a:buNone/>
              <a:defRPr/>
            </a:pPr>
            <a:r>
              <a:rPr lang="en-US" sz="2200" b="1" dirty="0">
                <a:ea typeface="MS PGothic" charset="0"/>
              </a:rPr>
              <a:t>Subscribers receive:</a:t>
            </a:r>
          </a:p>
          <a:p>
            <a:pPr eaLnBrk="1" hangingPunct="1">
              <a:buFont typeface="Symbol" charset="0"/>
              <a:buNone/>
              <a:defRPr/>
            </a:pPr>
            <a:r>
              <a:rPr lang="en-US" sz="2200" b="1" dirty="0">
                <a:ea typeface="MS PGothic" charset="0"/>
              </a:rPr>
              <a:t>- The monthly issue</a:t>
            </a:r>
          </a:p>
          <a:p>
            <a:pPr eaLnBrk="1" hangingPunct="1">
              <a:buFont typeface="Symbol" charset="0"/>
              <a:buNone/>
              <a:defRPr/>
            </a:pPr>
            <a:r>
              <a:rPr lang="en-US" sz="2200" b="1" dirty="0">
                <a:ea typeface="MS PGothic" charset="0"/>
              </a:rPr>
              <a:t>- Access to past issues as of the beginning of the magazine app subscription</a:t>
            </a:r>
          </a:p>
          <a:p>
            <a:pPr eaLnBrk="1" hangingPunct="1">
              <a:buFont typeface="Symbol" charset="0"/>
              <a:buNone/>
              <a:defRPr/>
            </a:pPr>
            <a:r>
              <a:rPr lang="en-US" sz="2200" b="1" dirty="0">
                <a:ea typeface="MS PGothic" charset="0"/>
              </a:rPr>
              <a:t>- Notices from GV</a:t>
            </a:r>
          </a:p>
          <a:p>
            <a:pPr eaLnBrk="1" hangingPunct="1">
              <a:spcBef>
                <a:spcPct val="0"/>
              </a:spcBef>
              <a:buClrTx/>
              <a:buSzTx/>
              <a:buFont typeface="Symbol" charset="0"/>
              <a:buNone/>
              <a:defRPr/>
            </a:pPr>
            <a:r>
              <a:rPr lang="en-US" sz="2200" b="1" dirty="0">
                <a:ea typeface="MS PGothic" charset="0"/>
              </a:rPr>
              <a:t> - Option to email an article to a friend</a:t>
            </a:r>
          </a:p>
          <a:p>
            <a:pPr eaLnBrk="1" hangingPunct="1">
              <a:buFont typeface="Symbol" charset="0"/>
              <a:buNone/>
              <a:defRPr/>
            </a:pPr>
            <a:r>
              <a:rPr lang="en-US" sz="2200" b="1" dirty="0">
                <a:ea typeface="MS PGothic" charset="0"/>
              </a:rPr>
              <a:t>- Enabled for audio stories and featured videos</a:t>
            </a:r>
          </a:p>
        </p:txBody>
      </p:sp>
      <p:sp>
        <p:nvSpPr>
          <p:cNvPr id="17412" name="TextBox 8"/>
          <p:cNvSpPr txBox="1">
            <a:spLocks noChangeArrowheads="1"/>
          </p:cNvSpPr>
          <p:nvPr/>
        </p:nvSpPr>
        <p:spPr bwMode="auto">
          <a:xfrm>
            <a:off x="233363" y="5532438"/>
            <a:ext cx="44307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ea typeface="MS PGothic" pitchFamily="34" charset="-128"/>
              </a:defRPr>
            </a:lvl1pPr>
            <a:lvl2pPr marL="742950" indent="-285750">
              <a:defRPr>
                <a:solidFill>
                  <a:schemeClr val="tx1"/>
                </a:solidFill>
                <a:latin typeface="Candara" pitchFamily="34" charset="0"/>
                <a:ea typeface="MS PGothic" pitchFamily="34" charset="-128"/>
              </a:defRPr>
            </a:lvl2pPr>
            <a:lvl3pPr marL="1143000" indent="-228600">
              <a:defRPr>
                <a:solidFill>
                  <a:schemeClr val="tx1"/>
                </a:solidFill>
                <a:latin typeface="Candara" pitchFamily="34" charset="0"/>
                <a:ea typeface="MS PGothic" pitchFamily="34" charset="-128"/>
              </a:defRPr>
            </a:lvl3pPr>
            <a:lvl4pPr marL="1600200" indent="-228600">
              <a:defRPr>
                <a:solidFill>
                  <a:schemeClr val="tx1"/>
                </a:solidFill>
                <a:latin typeface="Candara" pitchFamily="34" charset="0"/>
                <a:ea typeface="MS PGothic" pitchFamily="34" charset="-128"/>
              </a:defRPr>
            </a:lvl4pPr>
            <a:lvl5pPr marL="2057400" indent="-228600">
              <a:defRPr>
                <a:solidFill>
                  <a:schemeClr val="tx1"/>
                </a:solidFill>
                <a:latin typeface="Candar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ndar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ndar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ndar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ndara" pitchFamily="34" charset="0"/>
                <a:ea typeface="MS PGothic" pitchFamily="34" charset="-128"/>
              </a:defRPr>
            </a:lvl9pPr>
          </a:lstStyle>
          <a:p>
            <a:pPr fontAlgn="base">
              <a:spcBef>
                <a:spcPct val="0"/>
              </a:spcBef>
              <a:spcAft>
                <a:spcPct val="0"/>
              </a:spcAft>
            </a:pPr>
            <a:r>
              <a:rPr lang="en-US" altLang="en-US" sz="1600" dirty="0">
                <a:solidFill>
                  <a:srgbClr val="369983"/>
                </a:solidFill>
              </a:rPr>
              <a:t>For downloadable offline viewing </a:t>
            </a:r>
          </a:p>
          <a:p>
            <a:pPr fontAlgn="base">
              <a:spcBef>
                <a:spcPct val="0"/>
              </a:spcBef>
              <a:spcAft>
                <a:spcPct val="0"/>
              </a:spcAft>
            </a:pPr>
            <a:r>
              <a:rPr lang="en-US" altLang="en-US" sz="1600" dirty="0">
                <a:solidFill>
                  <a:srgbClr val="369983"/>
                </a:solidFill>
              </a:rPr>
              <a:t>(without internet connection)</a:t>
            </a:r>
          </a:p>
          <a:p>
            <a:pPr fontAlgn="base">
              <a:spcBef>
                <a:spcPct val="0"/>
              </a:spcBef>
              <a:spcAft>
                <a:spcPct val="0"/>
              </a:spcAft>
            </a:pPr>
            <a:r>
              <a:rPr lang="en-US" altLang="en-US" sz="1600" dirty="0">
                <a:solidFill>
                  <a:srgbClr val="369983"/>
                </a:solidFill>
              </a:rPr>
              <a:t>Tablet or smartphone enabled</a:t>
            </a:r>
          </a:p>
          <a:p>
            <a:pPr fontAlgn="base">
              <a:spcBef>
                <a:spcPct val="0"/>
              </a:spcBef>
              <a:spcAft>
                <a:spcPct val="0"/>
              </a:spcAft>
            </a:pPr>
            <a:r>
              <a:rPr lang="en-US" altLang="en-US" sz="1600" dirty="0">
                <a:solidFill>
                  <a:srgbClr val="369983"/>
                </a:solidFill>
              </a:rPr>
              <a:t> iOS, Android Microsoft 10  &amp;  Amazon Kindle Fire</a:t>
            </a:r>
          </a:p>
          <a:p>
            <a:pPr fontAlgn="base">
              <a:spcBef>
                <a:spcPct val="0"/>
              </a:spcBef>
              <a:spcAft>
                <a:spcPct val="0"/>
              </a:spcAft>
            </a:pPr>
            <a:endParaRPr lang="en-US" altLang="en-US" dirty="0">
              <a:solidFill>
                <a:prstClr val="black"/>
              </a:solidFill>
            </a:endParaRPr>
          </a:p>
        </p:txBody>
      </p:sp>
      <p:pic>
        <p:nvPicPr>
          <p:cNvPr id="1741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175" y="963613"/>
            <a:ext cx="247967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3810000" y="6492875"/>
            <a:ext cx="3786188" cy="365125"/>
          </a:xfrm>
        </p:spPr>
        <p:txBody>
          <a:bodyPr/>
          <a:lstStyle/>
          <a:p>
            <a:pPr>
              <a:defRPr/>
            </a:pPr>
            <a:r>
              <a:rPr lang="en-US">
                <a:solidFill>
                  <a:srgbClr val="D16207"/>
                </a:solidFill>
              </a:rPr>
              <a:t>66th General Service Conference</a:t>
            </a:r>
            <a:endParaRPr lang="en-US" dirty="0">
              <a:solidFill>
                <a:srgbClr val="D16207"/>
              </a:solidFill>
            </a:endParaRPr>
          </a:p>
        </p:txBody>
      </p:sp>
    </p:spTree>
    <p:extLst>
      <p:ext uri="{BB962C8B-B14F-4D97-AF65-F5344CB8AC3E}">
        <p14:creationId xmlns:p14="http://schemas.microsoft.com/office/powerpoint/2010/main" val="215848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rsclaus\Desktop\Delegates Stuff 2016\Pictures\Crowne Plaza GSC.JPG"/>
          <p:cNvPicPr preferRelativeResize="0">
            <a:picLocks noChangeArrowheads="1"/>
          </p:cNvPicPr>
          <p:nvPr/>
        </p:nvPicPr>
        <p:blipFill>
          <a:blip r:embed="rId3" cstate="print"/>
          <a:srcRect/>
          <a:stretch>
            <a:fillRect/>
          </a:stretch>
        </p:blipFill>
        <p:spPr bwMode="auto">
          <a:xfrm>
            <a:off x="-6781800" y="1066800"/>
            <a:ext cx="1828800" cy="1828800"/>
          </a:xfrm>
          <a:prstGeom prst="rect">
            <a:avLst/>
          </a:prstGeom>
          <a:noFill/>
        </p:spPr>
      </p:pic>
      <p:sp>
        <p:nvSpPr>
          <p:cNvPr id="2" name="Title 1"/>
          <p:cNvSpPr>
            <a:spLocks noGrp="1"/>
          </p:cNvSpPr>
          <p:nvPr>
            <p:ph type="title"/>
          </p:nvPr>
        </p:nvSpPr>
        <p:spPr/>
        <p:txBody>
          <a:bodyPr>
            <a:normAutofit fontScale="90000"/>
          </a:bodyPr>
          <a:lstStyle/>
          <a:p>
            <a:pPr algn="ctr"/>
            <a:r>
              <a:rPr lang="en-US" altLang="en-US" sz="5400" b="1" dirty="0" err="1"/>
              <a:t>Crowne</a:t>
            </a:r>
            <a:r>
              <a:rPr lang="en-US" altLang="en-US" sz="5400" b="1" dirty="0"/>
              <a:t> Plaza Times Square </a:t>
            </a:r>
            <a:br>
              <a:rPr lang="en-US" altLang="en-US" sz="5400" b="1" dirty="0"/>
            </a:br>
            <a:r>
              <a:rPr lang="en-US" altLang="en-US" sz="5400" b="1" dirty="0"/>
              <a:t>New York, NY 10019</a:t>
            </a:r>
            <a:endParaRPr lang="en-US" dirty="0"/>
          </a:p>
        </p:txBody>
      </p:sp>
      <p:sp>
        <p:nvSpPr>
          <p:cNvPr id="3" name="Footer Placeholder 2"/>
          <p:cNvSpPr>
            <a:spLocks noGrp="1"/>
          </p:cNvSpPr>
          <p:nvPr>
            <p:ph type="ftr" sz="quarter" idx="11"/>
          </p:nvPr>
        </p:nvSpPr>
        <p:spPr>
          <a:xfrm>
            <a:off x="3124200" y="6492875"/>
            <a:ext cx="3352800" cy="365125"/>
          </a:xfrm>
        </p:spPr>
        <p:txBody>
          <a:bodyPr/>
          <a:lstStyle/>
          <a:p>
            <a:r>
              <a:rPr lang="en-US" dirty="0">
                <a:solidFill>
                  <a:prstClr val="black">
                    <a:tint val="75000"/>
                  </a:prstClr>
                </a:solidFill>
              </a:rPr>
              <a:t>                66</a:t>
            </a:r>
            <a:r>
              <a:rPr lang="en-US" baseline="30000" dirty="0">
                <a:solidFill>
                  <a:prstClr val="black">
                    <a:tint val="75000"/>
                  </a:prstClr>
                </a:solidFill>
              </a:rPr>
              <a:t>th</a:t>
            </a:r>
            <a:r>
              <a:rPr lang="en-US" dirty="0">
                <a:solidFill>
                  <a:prstClr val="black">
                    <a:tint val="75000"/>
                  </a:prstClr>
                </a:solidFill>
              </a:rPr>
              <a:t> General Service Conference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981200"/>
            <a:ext cx="3957939" cy="2427732"/>
          </a:xfrm>
          <a:prstGeom prst="rect">
            <a:avLst/>
          </a:prstGeom>
        </p:spPr>
      </p:pic>
      <p:pic>
        <p:nvPicPr>
          <p:cNvPr id="9" name="Picture 2" descr="C:\Users\mrsclaus\Desktop\Delegates Stuff 2016\Pictures\Crowne Plaza GSC.JPG"/>
          <p:cNvPicPr preferRelativeResize="0">
            <a:picLocks noChangeArrowheads="1"/>
          </p:cNvPicPr>
          <p:nvPr/>
        </p:nvPicPr>
        <p:blipFill>
          <a:blip r:embed="rId3" cstate="print"/>
          <a:srcRect/>
          <a:stretch>
            <a:fillRect/>
          </a:stretch>
        </p:blipFill>
        <p:spPr bwMode="auto">
          <a:xfrm>
            <a:off x="-8305800" y="-2057400"/>
            <a:ext cx="1828800" cy="1828800"/>
          </a:xfrm>
          <a:prstGeom prst="rect">
            <a:avLst/>
          </a:prstGeom>
          <a:noFill/>
        </p:spPr>
      </p:pic>
      <p:pic>
        <p:nvPicPr>
          <p:cNvPr id="10" name="Picture 2" descr="C:\Users\mrsclaus\Desktop\Delegates Stuff 2016\Pictures\Crowne Plaza GSC.JPG"/>
          <p:cNvPicPr preferRelativeResize="0">
            <a:picLocks noChangeArrowheads="1"/>
          </p:cNvPicPr>
          <p:nvPr/>
        </p:nvPicPr>
        <p:blipFill>
          <a:blip r:embed="rId5" cstate="print"/>
          <a:srcRect/>
          <a:stretch>
            <a:fillRect/>
          </a:stretch>
        </p:blipFill>
        <p:spPr bwMode="auto">
          <a:xfrm>
            <a:off x="3810000" y="4572000"/>
            <a:ext cx="1920240" cy="192024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697413" y="1825625"/>
            <a:ext cx="3813175" cy="2851150"/>
          </a:xfrm>
        </p:spPr>
        <p:txBody>
          <a:bodyPr>
            <a:normAutofit fontScale="90000"/>
          </a:bodyPr>
          <a:lstStyle/>
          <a:p>
            <a:pPr algn="ctr" eaLnBrk="1" hangingPunct="1">
              <a:defRPr/>
            </a:pPr>
            <a:r>
              <a:rPr lang="en-US" sz="2100" b="1" u="sng" dirty="0">
                <a:ea typeface="MS PGothic" charset="0"/>
              </a:rPr>
              <a:t>REGIONAL PAGES</a:t>
            </a:r>
            <a:br>
              <a:rPr lang="en-US" sz="2100" dirty="0">
                <a:ea typeface="MS PGothic" charset="0"/>
              </a:rPr>
            </a:br>
            <a:r>
              <a:rPr lang="en-US" sz="2700" dirty="0">
                <a:ea typeface="MS PGothic" charset="0"/>
              </a:rPr>
              <a:t>East Central </a:t>
            </a:r>
            <a:br>
              <a:rPr lang="en-US" sz="2700" dirty="0">
                <a:ea typeface="MS PGothic" charset="0"/>
              </a:rPr>
            </a:br>
            <a:r>
              <a:rPr lang="en-US" sz="2700" dirty="0">
                <a:ea typeface="MS PGothic" charset="0"/>
              </a:rPr>
              <a:t>Eastern Canada</a:t>
            </a:r>
            <a:br>
              <a:rPr lang="en-US" sz="2700" dirty="0">
                <a:ea typeface="MS PGothic" charset="0"/>
              </a:rPr>
            </a:br>
            <a:r>
              <a:rPr lang="en-US" sz="2700" dirty="0">
                <a:ea typeface="MS PGothic" charset="0"/>
              </a:rPr>
              <a:t>Northeast</a:t>
            </a:r>
            <a:br>
              <a:rPr lang="en-US" sz="2700" dirty="0">
                <a:ea typeface="MS PGothic" charset="0"/>
              </a:rPr>
            </a:br>
            <a:r>
              <a:rPr lang="en-US" sz="2700" dirty="0">
                <a:ea typeface="MS PGothic" charset="0"/>
              </a:rPr>
              <a:t>Pacific</a:t>
            </a:r>
            <a:br>
              <a:rPr lang="en-US" sz="2700" dirty="0">
                <a:ea typeface="MS PGothic" charset="0"/>
              </a:rPr>
            </a:br>
            <a:r>
              <a:rPr lang="en-US" sz="2700" dirty="0">
                <a:ea typeface="MS PGothic" charset="0"/>
              </a:rPr>
              <a:t>Southeast</a:t>
            </a:r>
            <a:br>
              <a:rPr lang="en-US" sz="2700" dirty="0">
                <a:ea typeface="MS PGothic" charset="0"/>
              </a:rPr>
            </a:br>
            <a:r>
              <a:rPr lang="en-US" sz="2700" dirty="0">
                <a:ea typeface="MS PGothic" charset="0"/>
              </a:rPr>
              <a:t>Southwest</a:t>
            </a:r>
            <a:br>
              <a:rPr lang="en-US" sz="2700" dirty="0">
                <a:ea typeface="MS PGothic" charset="0"/>
              </a:rPr>
            </a:br>
            <a:r>
              <a:rPr lang="en-US" sz="2700" dirty="0">
                <a:ea typeface="MS PGothic" charset="0"/>
              </a:rPr>
              <a:t>West Central </a:t>
            </a:r>
            <a:br>
              <a:rPr lang="en-US" sz="2700" dirty="0">
                <a:ea typeface="MS PGothic" charset="0"/>
              </a:rPr>
            </a:br>
            <a:r>
              <a:rPr lang="en-US" sz="2700" dirty="0">
                <a:ea typeface="MS PGothic" charset="0"/>
              </a:rPr>
              <a:t>Western Canada</a:t>
            </a:r>
          </a:p>
        </p:txBody>
      </p:sp>
      <p:pic>
        <p:nvPicPr>
          <p:cNvPr id="6"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691" b="9691"/>
          <a:stretch>
            <a:fillRect/>
          </a:stretch>
        </p:blipFill>
        <p:spPr>
          <a:xfrm>
            <a:off x="332509" y="1371600"/>
            <a:ext cx="4364181" cy="2926080"/>
          </a:xfrm>
        </p:spPr>
      </p:pic>
      <p:sp>
        <p:nvSpPr>
          <p:cNvPr id="7" name="Circular Arrow 6"/>
          <p:cNvSpPr/>
          <p:nvPr/>
        </p:nvSpPr>
        <p:spPr>
          <a:xfrm rot="19882425" flipH="1">
            <a:off x="1447365" y="874147"/>
            <a:ext cx="882868" cy="994905"/>
          </a:xfrm>
          <a:prstGeom prst="circular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black"/>
              </a:solidFill>
            </a:endParaRPr>
          </a:p>
        </p:txBody>
      </p:sp>
      <p:sp>
        <p:nvSpPr>
          <p:cNvPr id="13319" name="TextBox 1"/>
          <p:cNvSpPr txBox="1">
            <a:spLocks noChangeArrowheads="1"/>
          </p:cNvSpPr>
          <p:nvPr/>
        </p:nvSpPr>
        <p:spPr bwMode="auto">
          <a:xfrm>
            <a:off x="339725" y="5767388"/>
            <a:ext cx="411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ea typeface="MS PGothic" pitchFamily="34" charset="-128"/>
              </a:defRPr>
            </a:lvl1pPr>
            <a:lvl2pPr marL="742950" indent="-285750">
              <a:defRPr>
                <a:solidFill>
                  <a:schemeClr val="tx1"/>
                </a:solidFill>
                <a:latin typeface="Candara" pitchFamily="34" charset="0"/>
                <a:ea typeface="MS PGothic" pitchFamily="34" charset="-128"/>
              </a:defRPr>
            </a:lvl2pPr>
            <a:lvl3pPr marL="1143000" indent="-228600">
              <a:defRPr>
                <a:solidFill>
                  <a:schemeClr val="tx1"/>
                </a:solidFill>
                <a:latin typeface="Candara" pitchFamily="34" charset="0"/>
                <a:ea typeface="MS PGothic" pitchFamily="34" charset="-128"/>
              </a:defRPr>
            </a:lvl3pPr>
            <a:lvl4pPr marL="1600200" indent="-228600">
              <a:defRPr>
                <a:solidFill>
                  <a:schemeClr val="tx1"/>
                </a:solidFill>
                <a:latin typeface="Candara" pitchFamily="34" charset="0"/>
                <a:ea typeface="MS PGothic" pitchFamily="34" charset="-128"/>
              </a:defRPr>
            </a:lvl4pPr>
            <a:lvl5pPr marL="2057400" indent="-228600">
              <a:defRPr>
                <a:solidFill>
                  <a:schemeClr val="tx1"/>
                </a:solidFill>
                <a:latin typeface="Candar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ndar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ndar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ndar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ndara" pitchFamily="34" charset="0"/>
                <a:ea typeface="MS PGothic" pitchFamily="34" charset="-128"/>
              </a:defRPr>
            </a:lvl9pPr>
          </a:lstStyle>
          <a:p>
            <a:pPr eaLnBrk="0" fontAlgn="base" hangingPunct="0">
              <a:spcBef>
                <a:spcPct val="0"/>
              </a:spcBef>
              <a:spcAft>
                <a:spcPct val="0"/>
              </a:spcAft>
            </a:pPr>
            <a:r>
              <a:rPr lang="en-US" altLang="en-US" sz="2400" dirty="0">
                <a:solidFill>
                  <a:srgbClr val="D16207"/>
                </a:solidFill>
              </a:rPr>
              <a:t>Coming soon:   Winter 2016</a:t>
            </a:r>
          </a:p>
        </p:txBody>
      </p:sp>
      <p:sp>
        <p:nvSpPr>
          <p:cNvPr id="2" name="Footer Placeholder 1"/>
          <p:cNvSpPr>
            <a:spLocks noGrp="1"/>
          </p:cNvSpPr>
          <p:nvPr>
            <p:ph type="ftr" sz="quarter" idx="11"/>
          </p:nvPr>
        </p:nvSpPr>
        <p:spPr/>
        <p:txBody>
          <a:bodyPr/>
          <a:lstStyle/>
          <a:p>
            <a:pPr>
              <a:defRPr/>
            </a:pPr>
            <a:r>
              <a:rPr lang="en-US">
                <a:solidFill>
                  <a:srgbClr val="D16207"/>
                </a:solidFill>
              </a:rPr>
              <a:t>66th General Service Conference</a:t>
            </a:r>
            <a:endParaRPr lang="en-US" dirty="0">
              <a:solidFill>
                <a:srgbClr val="D16207"/>
              </a:solidFill>
            </a:endParaRPr>
          </a:p>
        </p:txBody>
      </p:sp>
    </p:spTree>
    <p:extLst>
      <p:ext uri="{BB962C8B-B14F-4D97-AF65-F5344CB8AC3E}">
        <p14:creationId xmlns:p14="http://schemas.microsoft.com/office/powerpoint/2010/main" val="423660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81200"/>
            <a:ext cx="8458199" cy="4144963"/>
          </a:xfrm>
        </p:spPr>
        <p:txBody>
          <a:bodyPr>
            <a:normAutofit lnSpcReduction="10000"/>
          </a:bodyPr>
          <a:lstStyle/>
          <a:p>
            <a:pPr>
              <a:buFont typeface="Wingdings" panose="05000000000000000000" pitchFamily="2" charset="2"/>
              <a:buChar char="Ø"/>
            </a:pPr>
            <a:r>
              <a:rPr lang="en-US" b="1" dirty="0"/>
              <a:t>Increase communication to the fellowship on the importance of supporting services we are requesting</a:t>
            </a:r>
          </a:p>
          <a:p>
            <a:pPr>
              <a:buFont typeface="Wingdings" panose="05000000000000000000" pitchFamily="2" charset="2"/>
              <a:buChar char="Ø"/>
            </a:pPr>
            <a:r>
              <a:rPr lang="en-US" b="1" dirty="0"/>
              <a:t>Spiritual value of contributing</a:t>
            </a:r>
          </a:p>
          <a:p>
            <a:pPr>
              <a:buFont typeface="Wingdings" panose="05000000000000000000" pitchFamily="2" charset="2"/>
              <a:buChar char="Ø"/>
            </a:pPr>
            <a:r>
              <a:rPr lang="en-US" b="1" dirty="0"/>
              <a:t>As print sales decline, vital the Fellowship fully embrace the 7</a:t>
            </a:r>
            <a:r>
              <a:rPr lang="en-US" b="1" baseline="30000" dirty="0"/>
              <a:t>th</a:t>
            </a:r>
            <a:r>
              <a:rPr lang="en-US" b="1" dirty="0"/>
              <a:t> Tradition</a:t>
            </a:r>
          </a:p>
          <a:p>
            <a:pPr>
              <a:buFont typeface="Wingdings" panose="05000000000000000000" pitchFamily="2" charset="2"/>
              <a:buChar char="Ø"/>
            </a:pPr>
            <a:r>
              <a:rPr lang="en-US" b="1" dirty="0"/>
              <a:t>Expenses climbing 2-3% per year</a:t>
            </a:r>
          </a:p>
          <a:p>
            <a:pPr>
              <a:buFont typeface="Wingdings" panose="05000000000000000000" pitchFamily="2" charset="2"/>
              <a:buChar char="Ø"/>
            </a:pPr>
            <a:r>
              <a:rPr lang="en-US" b="1" dirty="0"/>
              <a:t>Get the word out to those who are not contributing</a:t>
            </a:r>
          </a:p>
          <a:p>
            <a:pPr>
              <a:buFont typeface="Wingdings" panose="05000000000000000000" pitchFamily="2" charset="2"/>
              <a:buChar char="Ø"/>
            </a:pPr>
            <a:r>
              <a:rPr lang="en-US" b="1" dirty="0"/>
              <a:t>Of the 40% of groups contributing, 80% contribute regularly</a:t>
            </a:r>
          </a:p>
          <a:p>
            <a:pPr>
              <a:buFont typeface="Wingdings" panose="05000000000000000000" pitchFamily="2" charset="2"/>
              <a:buChar char="Ø"/>
            </a:pPr>
            <a:endParaRPr lang="en-US" b="1" dirty="0"/>
          </a:p>
          <a:p>
            <a:pPr>
              <a:buFont typeface="Wingdings" panose="05000000000000000000" pitchFamily="2" charset="2"/>
              <a:buChar char="Ø"/>
            </a:pPr>
            <a:r>
              <a:rPr lang="en-US" b="1" dirty="0"/>
              <a:t>Full report will be posted on Area59aa.org</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p:txBody>
          <a:bodyPr>
            <a:noAutofit/>
          </a:bodyPr>
          <a:lstStyle/>
          <a:p>
            <a:pPr algn="ctr"/>
            <a:r>
              <a:rPr lang="en-US" b="1" dirty="0"/>
              <a:t>Finance Presentation - -                        Around the Picnic Table</a:t>
            </a:r>
          </a:p>
        </p:txBody>
      </p:sp>
    </p:spTree>
    <p:extLst>
      <p:ext uri="{BB962C8B-B14F-4D97-AF65-F5344CB8AC3E}">
        <p14:creationId xmlns:p14="http://schemas.microsoft.com/office/powerpoint/2010/main" val="40797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out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out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out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out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out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outVertic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5334000"/>
          </a:xfrm>
        </p:spPr>
        <p:txBody>
          <a:bodyPr/>
          <a:lstStyle/>
          <a:p>
            <a:pPr algn="l"/>
            <a:r>
              <a:rPr lang="en-US" altLang="en-US" b="1" dirty="0">
                <a:solidFill>
                  <a:srgbClr val="0070C0"/>
                </a:solidFill>
                <a:latin typeface="Arial Narrow" panose="020B0606020202030204" pitchFamily="34" charset="0"/>
              </a:rPr>
              <a:t>1935 - $1.00</a:t>
            </a:r>
            <a:br>
              <a:rPr lang="en-US" altLang="en-US" b="1" dirty="0">
                <a:solidFill>
                  <a:srgbClr val="0070C0"/>
                </a:solidFill>
                <a:latin typeface="Arial Narrow" panose="020B0606020202030204" pitchFamily="34" charset="0"/>
              </a:rPr>
            </a:br>
            <a:endParaRPr lang="en-US" dirty="0"/>
          </a:p>
        </p:txBody>
      </p:sp>
      <p:sp>
        <p:nvSpPr>
          <p:cNvPr id="3" name="Text Placeholder 2"/>
          <p:cNvSpPr>
            <a:spLocks noGrp="1"/>
          </p:cNvSpPr>
          <p:nvPr>
            <p:ph type="body" idx="1"/>
          </p:nvPr>
        </p:nvSpPr>
        <p:spPr>
          <a:xfrm>
            <a:off x="304800" y="381001"/>
            <a:ext cx="8534400" cy="761999"/>
          </a:xfrm>
        </p:spPr>
        <p:txBody>
          <a:bodyPr>
            <a:normAutofit/>
          </a:bodyPr>
          <a:lstStyle/>
          <a:p>
            <a:r>
              <a:rPr lang="en-US" altLang="en-US" sz="4000" b="1" dirty="0">
                <a:solidFill>
                  <a:schemeClr val="bg1"/>
                </a:solidFill>
                <a:latin typeface="+mj-lt"/>
              </a:rPr>
              <a:t>A Dollar is Not What It Used To Be</a:t>
            </a:r>
            <a:endParaRPr lang="en-US" sz="4000" dirty="0">
              <a:solidFill>
                <a:schemeClr val="tx1"/>
              </a:solidFill>
            </a:endParaRPr>
          </a:p>
        </p:txBody>
      </p:sp>
      <p:sp>
        <p:nvSpPr>
          <p:cNvPr id="4" name="Footer Placeholder 3"/>
          <p:cNvSpPr>
            <a:spLocks noGrp="1"/>
          </p:cNvSpPr>
          <p:nvPr>
            <p:ph type="ftr" sz="quarter" idx="11"/>
          </p:nvPr>
        </p:nvSpPr>
        <p:spPr>
          <a:xfrm>
            <a:off x="0" y="6492875"/>
            <a:ext cx="3786691" cy="365125"/>
          </a:xfrm>
        </p:spPr>
        <p:txBody>
          <a:bodyPr/>
          <a:lstStyle/>
          <a:p>
            <a:r>
              <a:rPr lang="en-US" dirty="0">
                <a:solidFill>
                  <a:srgbClr val="073E87"/>
                </a:solidFill>
              </a:rPr>
              <a:t>66th General Service Conference</a:t>
            </a:r>
          </a:p>
        </p:txBody>
      </p:sp>
      <p:pic>
        <p:nvPicPr>
          <p:cNvPr id="6" name="Picture 11" descr="https://encrypted-tbn3.gstatic.com/images?q=tbn:ANd9GcRz5B0M7fTHzFYAS7uEgCku43UnCMfo3111maewYIaL5V3fMSBc">
            <a:hlinkClick r:id="rId2"/>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85800" y="26670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57800" y="2362200"/>
            <a:ext cx="3581400" cy="769441"/>
          </a:xfrm>
          <a:prstGeom prst="rect">
            <a:avLst/>
          </a:prstGeom>
        </p:spPr>
        <p:txBody>
          <a:bodyPr wrap="square">
            <a:spAutoFit/>
          </a:bodyPr>
          <a:lstStyle/>
          <a:p>
            <a:pPr algn="ctr"/>
            <a:r>
              <a:rPr lang="en-US" altLang="en-US" sz="4400" b="1" dirty="0">
                <a:solidFill>
                  <a:srgbClr val="0070C0"/>
                </a:solidFill>
                <a:latin typeface="Arial Narrow" panose="020B0606020202030204" pitchFamily="34" charset="0"/>
              </a:rPr>
              <a:t>2016 - $13.00 </a:t>
            </a:r>
          </a:p>
        </p:txBody>
      </p:sp>
      <p:pic>
        <p:nvPicPr>
          <p:cNvPr id="8" name="Picture 10" descr="https://encrypted-tbn3.gstatic.com/images?q=tbn:ANd9GcRz5B0M7fTHzFYAS7uEgCku43UnCMfo3111maewYIaL5V3fMSBc">
            <a:hlinkClick r:id="rId2"/>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24600" y="2590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0" y="990600"/>
            <a:ext cx="2743200" cy="4585871"/>
          </a:xfrm>
          <a:prstGeom prst="rect">
            <a:avLst/>
          </a:prstGeom>
        </p:spPr>
        <p:txBody>
          <a:bodyPr wrap="square">
            <a:spAutoFit/>
          </a:bodyPr>
          <a:lstStyle/>
          <a:p>
            <a:pPr algn="ctr"/>
            <a:r>
              <a:rPr lang="en-US" sz="2800" b="1" i="1" dirty="0">
                <a:solidFill>
                  <a:prstClr val="black"/>
                </a:solidFill>
                <a:latin typeface="Candara" pitchFamily="34" charset="0"/>
              </a:rPr>
              <a:t>Remember inflation when deciding upon your</a:t>
            </a:r>
          </a:p>
          <a:p>
            <a:pPr algn="ctr"/>
            <a:r>
              <a:rPr lang="en-US" sz="2800" b="1" i="1" dirty="0">
                <a:solidFill>
                  <a:prstClr val="black"/>
                </a:solidFill>
                <a:latin typeface="Candara" pitchFamily="34" charset="0"/>
              </a:rPr>
              <a:t>7</a:t>
            </a:r>
            <a:r>
              <a:rPr lang="en-US" sz="2800" b="1" i="1" baseline="30000" dirty="0">
                <a:solidFill>
                  <a:prstClr val="black"/>
                </a:solidFill>
                <a:latin typeface="Candara" pitchFamily="34" charset="0"/>
              </a:rPr>
              <a:t>th</a:t>
            </a:r>
            <a:r>
              <a:rPr lang="en-US" sz="2800" b="1" i="1" dirty="0">
                <a:solidFill>
                  <a:prstClr val="black"/>
                </a:solidFill>
                <a:latin typeface="Candara" pitchFamily="34" charset="0"/>
              </a:rPr>
              <a:t> Tradition </a:t>
            </a:r>
          </a:p>
          <a:p>
            <a:pPr algn="ctr"/>
            <a:r>
              <a:rPr lang="en-US" sz="2800" b="1" i="1" dirty="0">
                <a:solidFill>
                  <a:prstClr val="black"/>
                </a:solidFill>
                <a:latin typeface="Candara" pitchFamily="34" charset="0"/>
              </a:rPr>
              <a:t>Self-Support</a:t>
            </a:r>
          </a:p>
          <a:p>
            <a:pPr algn="ctr"/>
            <a:r>
              <a:rPr lang="en-US" sz="2800" b="1" i="1" dirty="0">
                <a:solidFill>
                  <a:prstClr val="black"/>
                </a:solidFill>
                <a:latin typeface="Candara" pitchFamily="34" charset="0"/>
              </a:rPr>
              <a:t>Contributions for:</a:t>
            </a:r>
            <a:endParaRPr lang="en-US" sz="2400" b="1" i="1" dirty="0">
              <a:solidFill>
                <a:prstClr val="black"/>
              </a:solidFill>
              <a:latin typeface="Candara" pitchFamily="34" charset="0"/>
            </a:endParaRPr>
          </a:p>
          <a:p>
            <a:r>
              <a:rPr lang="en-US" sz="2400" i="1" dirty="0">
                <a:solidFill>
                  <a:srgbClr val="073E87">
                    <a:lumMod val="60000"/>
                    <a:lumOff val="40000"/>
                  </a:srgbClr>
                </a:solidFill>
                <a:latin typeface="Britannic Bold" panose="020B0903060703020204" pitchFamily="34" charset="0"/>
              </a:rPr>
              <a:t>-    </a:t>
            </a:r>
            <a:r>
              <a:rPr lang="en-US" sz="2200" i="1" dirty="0">
                <a:solidFill>
                  <a:srgbClr val="073E87">
                    <a:lumMod val="60000"/>
                    <a:lumOff val="40000"/>
                  </a:srgbClr>
                </a:solidFill>
                <a:latin typeface="Britannic Bold" panose="020B0903060703020204" pitchFamily="34" charset="0"/>
              </a:rPr>
              <a:t>Group Meetings</a:t>
            </a:r>
          </a:p>
          <a:p>
            <a:r>
              <a:rPr lang="en-US" sz="2200" i="1" dirty="0">
                <a:solidFill>
                  <a:srgbClr val="073E87">
                    <a:lumMod val="60000"/>
                    <a:lumOff val="40000"/>
                  </a:srgbClr>
                </a:solidFill>
                <a:latin typeface="Britannic Bold" panose="020B0903060703020204" pitchFamily="34" charset="0"/>
              </a:rPr>
              <a:t>-    Birthday Gifts</a:t>
            </a:r>
          </a:p>
          <a:p>
            <a:pPr marL="173038" indent="-173038"/>
            <a:r>
              <a:rPr lang="en-US" sz="2200" i="1" dirty="0">
                <a:solidFill>
                  <a:srgbClr val="073E87">
                    <a:lumMod val="60000"/>
                    <a:lumOff val="40000"/>
                  </a:srgbClr>
                </a:solidFill>
                <a:latin typeface="Britannic Bold" panose="020B0903060703020204" pitchFamily="34" charset="0"/>
              </a:rPr>
              <a:t>-    Gratitude Month</a:t>
            </a:r>
          </a:p>
        </p:txBody>
      </p:sp>
      <p:sp>
        <p:nvSpPr>
          <p:cNvPr id="10" name="Rectangle 9"/>
          <p:cNvSpPr/>
          <p:nvPr/>
        </p:nvSpPr>
        <p:spPr>
          <a:xfrm>
            <a:off x="6858000" y="1447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2016</a:t>
            </a:r>
          </a:p>
          <a:p>
            <a:pPr algn="ctr"/>
            <a:r>
              <a:rPr lang="en-US" sz="2000" dirty="0">
                <a:solidFill>
                  <a:schemeClr val="tx1"/>
                </a:solidFill>
              </a:rPr>
              <a:t>$13.00</a:t>
            </a:r>
          </a:p>
        </p:txBody>
      </p:sp>
      <p:sp>
        <p:nvSpPr>
          <p:cNvPr id="11" name="Rectangle 10"/>
          <p:cNvSpPr/>
          <p:nvPr/>
        </p:nvSpPr>
        <p:spPr>
          <a:xfrm>
            <a:off x="762000" y="1447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1935</a:t>
            </a:r>
          </a:p>
          <a:p>
            <a:pPr algn="ctr"/>
            <a:r>
              <a:rPr lang="en-US" sz="2000" dirty="0">
                <a:solidFill>
                  <a:schemeClr val="tx1"/>
                </a:solidFill>
              </a:rPr>
              <a:t>$1.00</a:t>
            </a:r>
          </a:p>
        </p:txBody>
      </p:sp>
      <p:sp>
        <p:nvSpPr>
          <p:cNvPr id="12" name="TextBox 11"/>
          <p:cNvSpPr txBox="1"/>
          <p:nvPr/>
        </p:nvSpPr>
        <p:spPr>
          <a:xfrm>
            <a:off x="228658" y="5867400"/>
            <a:ext cx="8622873" cy="646331"/>
          </a:xfrm>
          <a:prstGeom prst="rect">
            <a:avLst/>
          </a:prstGeom>
          <a:noFill/>
        </p:spPr>
        <p:txBody>
          <a:bodyPr wrap="none" rtlCol="0">
            <a:spAutoFit/>
          </a:bodyPr>
          <a:lstStyle/>
          <a:p>
            <a:pPr algn="ctr"/>
            <a:r>
              <a:rPr lang="en-US" b="1" dirty="0"/>
              <a:t>Illustrates the very pervasive and negative effects of how inflation has diminished the</a:t>
            </a:r>
          </a:p>
          <a:p>
            <a:pPr algn="ctr"/>
            <a:r>
              <a:rPr lang="en-US" b="1" dirty="0"/>
              <a:t>value or purchasing power of $1 since the very first days of AA through today. </a:t>
            </a:r>
          </a:p>
        </p:txBody>
      </p:sp>
    </p:spTree>
    <p:extLst>
      <p:ext uri="{BB962C8B-B14F-4D97-AF65-F5344CB8AC3E}">
        <p14:creationId xmlns:p14="http://schemas.microsoft.com/office/powerpoint/2010/main" val="32339645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458200" cy="4191000"/>
          </a:xfrm>
        </p:spPr>
        <p:txBody>
          <a:bodyPr>
            <a:normAutofit/>
          </a:bodyPr>
          <a:lstStyle/>
          <a:p>
            <a:pPr algn="l"/>
            <a:r>
              <a:rPr lang="en-US" sz="2800" b="1" dirty="0">
                <a:solidFill>
                  <a:schemeClr val="tx1"/>
                </a:solidFill>
              </a:rPr>
              <a:t>General Service Board showed a net income of $205,625 </a:t>
            </a:r>
            <a:br>
              <a:rPr lang="en-US" sz="2800" b="1" dirty="0">
                <a:solidFill>
                  <a:schemeClr val="tx1"/>
                </a:solidFill>
              </a:rPr>
            </a:br>
            <a:br>
              <a:rPr lang="en-US" sz="2800" b="1" dirty="0">
                <a:solidFill>
                  <a:schemeClr val="tx1"/>
                </a:solidFill>
              </a:rPr>
            </a:br>
            <a:r>
              <a:rPr lang="en-US" sz="2800" b="1" dirty="0">
                <a:solidFill>
                  <a:schemeClr val="tx1"/>
                </a:solidFill>
              </a:rPr>
              <a:t>Grapevine was in the black for another year with $245,204, while LaVina’ costs exceeded income by ($146,378) </a:t>
            </a:r>
            <a:br>
              <a:rPr lang="en-US" sz="2800" b="1" dirty="0">
                <a:solidFill>
                  <a:schemeClr val="tx1"/>
                </a:solidFill>
              </a:rPr>
            </a:br>
            <a:br>
              <a:rPr lang="en-US" sz="2800" b="1" dirty="0">
                <a:solidFill>
                  <a:schemeClr val="tx1"/>
                </a:solidFill>
              </a:rPr>
            </a:br>
            <a:r>
              <a:rPr lang="en-US" sz="2800" b="1" dirty="0">
                <a:solidFill>
                  <a:schemeClr val="tx1"/>
                </a:solidFill>
              </a:rPr>
              <a:t>General Service Board ~ Reserve Fund:  10.2 months on 12/31/15</a:t>
            </a:r>
          </a:p>
        </p:txBody>
      </p:sp>
      <p:sp>
        <p:nvSpPr>
          <p:cNvPr id="3" name="Text Placeholder 2"/>
          <p:cNvSpPr>
            <a:spLocks noGrp="1"/>
          </p:cNvSpPr>
          <p:nvPr>
            <p:ph type="body" idx="1"/>
          </p:nvPr>
        </p:nvSpPr>
        <p:spPr>
          <a:xfrm>
            <a:off x="304800" y="457201"/>
            <a:ext cx="8610600" cy="1295400"/>
          </a:xfrm>
        </p:spPr>
        <p:txBody>
          <a:bodyPr>
            <a:normAutofit/>
          </a:bodyPr>
          <a:lstStyle/>
          <a:p>
            <a:r>
              <a:rPr lang="en-US" sz="3600" dirty="0"/>
              <a:t>Financials Overall:  Our GSB, AAWS, Inc.  and AAGV, Inc.</a:t>
            </a:r>
          </a:p>
        </p:txBody>
      </p:sp>
      <p:sp>
        <p:nvSpPr>
          <p:cNvPr id="4" name="Footer Placeholder 3"/>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Tree>
    <p:extLst>
      <p:ext uri="{BB962C8B-B14F-4D97-AF65-F5344CB8AC3E}">
        <p14:creationId xmlns:p14="http://schemas.microsoft.com/office/powerpoint/2010/main" val="1474457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060"/>
            <a:ext cx="8686800" cy="954107"/>
          </a:xfrm>
          <a:prstGeom prst="rect">
            <a:avLst/>
          </a:prstGeom>
        </p:spPr>
        <p:txBody>
          <a:bodyPr wrap="square">
            <a:spAutoFit/>
          </a:bodyPr>
          <a:lstStyle/>
          <a:p>
            <a:pPr algn="ctr"/>
            <a:r>
              <a:rPr lang="en-US" altLang="en-US" sz="2800" b="1" dirty="0">
                <a:solidFill>
                  <a:srgbClr val="0070C0"/>
                </a:solidFill>
                <a:latin typeface="Arial Narrow" panose="020B0606020202030204" pitchFamily="34" charset="0"/>
              </a:rPr>
              <a:t>GENERAL SERVICE BOARD</a:t>
            </a:r>
            <a:br>
              <a:rPr lang="en-US" altLang="en-US" sz="2800" b="1" dirty="0">
                <a:solidFill>
                  <a:srgbClr val="0070C0"/>
                </a:solidFill>
                <a:latin typeface="Arial Narrow" panose="020B0606020202030204" pitchFamily="34" charset="0"/>
              </a:rPr>
            </a:br>
            <a:r>
              <a:rPr lang="en-US" altLang="en-US" sz="2800" b="1" dirty="0">
                <a:solidFill>
                  <a:srgbClr val="0070C0"/>
                </a:solidFill>
                <a:latin typeface="Arial Narrow" panose="020B0606020202030204" pitchFamily="34" charset="0"/>
              </a:rPr>
              <a:t>FINANCIAL SUMMARY OF OPERATIONS 12-31-15</a:t>
            </a:r>
            <a:endParaRPr lang="en-US" sz="2800" dirty="0"/>
          </a:p>
        </p:txBody>
      </p:sp>
      <p:cxnSp>
        <p:nvCxnSpPr>
          <p:cNvPr id="4" name="Straight Connector 3"/>
          <p:cNvCxnSpPr/>
          <p:nvPr/>
        </p:nvCxnSpPr>
        <p:spPr>
          <a:xfrm flipH="1">
            <a:off x="6400800" y="6248400"/>
            <a:ext cx="990600" cy="0"/>
          </a:xfrm>
          <a:prstGeom prst="line">
            <a:avLst/>
          </a:prstGeom>
          <a:ln w="2540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134100" y="6324600"/>
            <a:ext cx="1524000" cy="400110"/>
          </a:xfrm>
          <a:prstGeom prst="rect">
            <a:avLst/>
          </a:prstGeom>
          <a:solidFill>
            <a:srgbClr val="FFFF00"/>
          </a:solidFill>
        </p:spPr>
        <p:txBody>
          <a:bodyPr wrap="square" rtlCol="0">
            <a:spAutoFit/>
          </a:bodyPr>
          <a:lstStyle/>
          <a:p>
            <a:pPr algn="ctr"/>
            <a:r>
              <a:rPr lang="en-US" sz="2000" b="1" i="1" dirty="0">
                <a:effectLst>
                  <a:outerShdw blurRad="38100" dist="38100" dir="2700000" algn="tl">
                    <a:srgbClr val="000000">
                      <a:alpha val="43137"/>
                    </a:srgbClr>
                  </a:outerShdw>
                </a:effectLst>
                <a:latin typeface="Arial Narrow" panose="020B0606020202030204" pitchFamily="34" charset="0"/>
              </a:rPr>
              <a:t>$205,625</a:t>
            </a:r>
            <a:endParaRPr lang="en-US" b="1" i="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3399383"/>
              </p:ext>
            </p:extLst>
          </p:nvPr>
        </p:nvGraphicFramePr>
        <p:xfrm>
          <a:off x="1447800" y="914400"/>
          <a:ext cx="6705601" cy="5315070"/>
        </p:xfrm>
        <a:graphic>
          <a:graphicData uri="http://schemas.openxmlformats.org/drawingml/2006/table">
            <a:tbl>
              <a:tblPr/>
              <a:tblGrid>
                <a:gridCol w="3847475">
                  <a:extLst>
                    <a:ext uri="{9D8B030D-6E8A-4147-A177-3AD203B41FA5}">
                      <a16:colId xmlns:a16="http://schemas.microsoft.com/office/drawing/2014/main" val="20000"/>
                    </a:ext>
                  </a:extLst>
                </a:gridCol>
                <a:gridCol w="1319135">
                  <a:extLst>
                    <a:ext uri="{9D8B030D-6E8A-4147-A177-3AD203B41FA5}">
                      <a16:colId xmlns:a16="http://schemas.microsoft.com/office/drawing/2014/main" val="20001"/>
                    </a:ext>
                  </a:extLst>
                </a:gridCol>
                <a:gridCol w="1538991">
                  <a:extLst>
                    <a:ext uri="{9D8B030D-6E8A-4147-A177-3AD203B41FA5}">
                      <a16:colId xmlns:a16="http://schemas.microsoft.com/office/drawing/2014/main" val="20002"/>
                    </a:ext>
                  </a:extLst>
                </a:gridCol>
              </a:tblGrid>
              <a:tr h="707708">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000" b="1" i="0" u="none" strike="noStrike" cap="none" normalizeH="0" baseline="0" dirty="0">
                        <a:ln>
                          <a:noFill/>
                        </a:ln>
                        <a:solidFill>
                          <a:schemeClr val="tx1"/>
                        </a:solidFill>
                        <a:effectLst/>
                        <a:latin typeface="Arial Narrow" panose="020B0606020202030204" pitchFamily="34" charset="0"/>
                        <a:cs typeface="Arial" charset="0"/>
                      </a:endParaRPr>
                    </a:p>
                  </a:txBody>
                  <a:tcPr marT="45732" marB="45732"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G.S.O.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GENERAL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FUND</a:t>
                      </a:r>
                    </a:p>
                  </a:txBody>
                  <a:tcPr marT="45732" marB="45732"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A.A.W.S.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PUBLISHING</a:t>
                      </a:r>
                    </a:p>
                  </a:txBody>
                  <a:tcPr marT="45732" marB="45732"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REVENUE</a:t>
                      </a:r>
                    </a:p>
                  </a:txBody>
                  <a:tcPr marT="45732" marB="45732" horzOverflow="overflow">
                    <a:lnL>
                      <a:noFill/>
                    </a:lnL>
                    <a:lnR>
                      <a:noFill/>
                    </a:lnR>
                    <a:lnT w="12700" cap="flat" cmpd="sng" algn="ctr">
                      <a:solidFill>
                        <a:srgbClr val="000000"/>
                      </a:solidFill>
                      <a:prstDash val="sysDot"/>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w="12700" cap="flat" cmpd="sng" algn="ctr">
                      <a:solidFill>
                        <a:srgbClr val="000000"/>
                      </a:solidFill>
                      <a:prstDash val="sysDot"/>
                      <a:round/>
                      <a:headEnd type="none" w="med" len="med"/>
                      <a:tailEnd type="none" w="med" len="med"/>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w="12700" cap="flat" cmpd="sng" algn="ctr">
                      <a:solidFill>
                        <a:srgbClr val="000000"/>
                      </a:solidFill>
                      <a:prstDash val="sysDot"/>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1"/>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Net Sales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$12,489,433</a:t>
                      </a: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2"/>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Contributions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800" b="1" i="1" u="none" strike="noStrike" cap="none" normalizeH="0" baseline="0" dirty="0">
                          <a:ln>
                            <a:noFill/>
                          </a:ln>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$7,154,146</a:t>
                      </a: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3"/>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Interest</a:t>
                      </a: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43</a:t>
                      </a: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391</a:t>
                      </a: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TOTAL REVENUE</a:t>
                      </a:r>
                    </a:p>
                  </a:txBody>
                  <a:tcPr marT="45732" marB="45732"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7,154,189</a:t>
                      </a:r>
                    </a:p>
                  </a:txBody>
                  <a:tcPr marT="45732" marB="45732"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12,489,824</a:t>
                      </a:r>
                    </a:p>
                  </a:txBody>
                  <a:tcPr marT="45732" marB="45732"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00"/>
                    </a:solidFill>
                  </a:tcPr>
                </a:tc>
                <a:extLst>
                  <a:ext uri="{0D108BD9-81ED-4DB2-BD59-A6C34878D82A}">
                    <a16:rowId xmlns:a16="http://schemas.microsoft.com/office/drawing/2014/main" val="10005"/>
                  </a:ext>
                </a:extLst>
              </a:tr>
              <a:tr h="245150">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EXPENSES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6"/>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Printing</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2,737,914</a:t>
                      </a: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7"/>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Royalties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19,078</a:t>
                      </a: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8"/>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Shipping &amp; Warehouse</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endParaRP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1,562,057</a:t>
                      </a: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09"/>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Program Expenses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6,872,852</a:t>
                      </a:r>
                    </a:p>
                  </a:txBody>
                  <a:tcPr marT="45732" marB="45732" horzOverflow="overflow">
                    <a:lnL>
                      <a:noFill/>
                    </a:lnL>
                    <a:lnR>
                      <a:noFill/>
                    </a:lnR>
                    <a:lnT>
                      <a:noFill/>
                    </a:lnT>
                    <a:lnB>
                      <a:noFill/>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2,976,629</a:t>
                      </a:r>
                    </a:p>
                  </a:txBody>
                  <a:tcPr marT="45732" marB="45732" horzOverflow="overflow">
                    <a:lnL>
                      <a:noFill/>
                    </a:lnL>
                    <a:lnR>
                      <a:noFill/>
                    </a:lnR>
                    <a:lnT>
                      <a:noFill/>
                    </a:lnT>
                    <a:lnB>
                      <a:noFill/>
                    </a:lnB>
                    <a:lnTlToBr>
                      <a:noFill/>
                    </a:lnTlToBr>
                    <a:lnBlToTr>
                      <a:noFill/>
                    </a:lnBlToTr>
                    <a:solidFill>
                      <a:srgbClr val="FFFF00"/>
                    </a:solidFill>
                  </a:tcPr>
                </a:tc>
                <a:extLst>
                  <a:ext uri="{0D108BD9-81ED-4DB2-BD59-A6C34878D82A}">
                    <a16:rowId xmlns:a16="http://schemas.microsoft.com/office/drawing/2014/main" val="10010"/>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Supporting Services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2,756,647</a:t>
                      </a: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2,513,211</a:t>
                      </a:r>
                    </a:p>
                  </a:txBody>
                  <a:tcPr marT="45732" marB="45732"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TOTAL EXPENSES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800" b="1" i="1" u="none" strike="noStrike" cap="none" normalizeH="0" baseline="0" dirty="0">
                          <a:ln>
                            <a:noFill/>
                          </a:ln>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9,629,499</a:t>
                      </a:r>
                    </a:p>
                  </a:txBody>
                  <a:tcPr marT="45732" marB="45732"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9,808,889</a:t>
                      </a:r>
                    </a:p>
                  </a:txBody>
                  <a:tcPr marT="45732" marB="45732"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340614">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NET INCOME (LOSS) OPERATIONS</a:t>
                      </a:r>
                    </a:p>
                  </a:txBody>
                  <a:tcPr marT="45732" marB="45732" horzOverflow="overflow">
                    <a:lnL>
                      <a:noFill/>
                    </a:lnL>
                    <a:lnR>
                      <a:noFill/>
                    </a:lnR>
                    <a:lnT>
                      <a:noFill/>
                    </a:lnT>
                    <a:lnB>
                      <a:noFill/>
                    </a:lnB>
                    <a:lnTlToBr>
                      <a:noFill/>
                    </a:lnTlToBr>
                    <a:lnBlToTr>
                      <a:noFill/>
                    </a:lnBlToTr>
                    <a:no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Arial" panose="020B0604020202020204" pitchFamily="34" charset="0"/>
                        </a:rPr>
                        <a:t>(2,475,310)</a:t>
                      </a:r>
                    </a:p>
                  </a:txBody>
                  <a:tcPr marT="45732" marB="45732"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0" algn="l" defTabSz="914400" rtl="0" eaLnBrk="0" latinLnBrk="0" hangingPunct="0">
                        <a:spcBef>
                          <a:spcPct val="20000"/>
                        </a:spcBef>
                        <a:defRPr sz="2800" kern="1200">
                          <a:solidFill>
                            <a:schemeClr val="tx1"/>
                          </a:solidFill>
                          <a:latin typeface="Arial" charset="0"/>
                          <a:cs typeface="Arial" charset="0"/>
                        </a:defRPr>
                      </a:lvl1pPr>
                      <a:lvl2pPr marL="742950" indent="-285750" algn="l" defTabSz="914400" rtl="0" eaLnBrk="0" latinLnBrk="0" hangingPunct="0">
                        <a:spcBef>
                          <a:spcPct val="20000"/>
                        </a:spcBef>
                        <a:defRPr sz="2400" kern="1200">
                          <a:solidFill>
                            <a:schemeClr val="tx1"/>
                          </a:solidFill>
                          <a:latin typeface="Arial" charset="0"/>
                          <a:cs typeface="Arial" charset="0"/>
                        </a:defRPr>
                      </a:lvl2pPr>
                      <a:lvl3pPr marL="1143000" indent="-228600" algn="l" defTabSz="914400" rtl="0" eaLnBrk="0" latinLnBrk="0" hangingPunct="0">
                        <a:spcBef>
                          <a:spcPct val="20000"/>
                        </a:spcBef>
                        <a:defRPr sz="2000" kern="1200">
                          <a:solidFill>
                            <a:schemeClr val="tx1"/>
                          </a:solidFill>
                          <a:latin typeface="Arial" charset="0"/>
                          <a:cs typeface="Arial" charset="0"/>
                        </a:defRPr>
                      </a:lvl3pPr>
                      <a:lvl4pPr marL="1600200" indent="-228600" algn="l" defTabSz="914400" rtl="0" eaLnBrk="0" latinLnBrk="0" hangingPunct="0">
                        <a:spcBef>
                          <a:spcPct val="20000"/>
                        </a:spcBef>
                        <a:defRPr sz="1800" kern="1200">
                          <a:solidFill>
                            <a:schemeClr val="tx1"/>
                          </a:solidFill>
                          <a:latin typeface="Arial" charset="0"/>
                          <a:cs typeface="Arial" charset="0"/>
                        </a:defRPr>
                      </a:lvl4pPr>
                      <a:lvl5pPr marL="2057400" indent="-228600" algn="l" defTabSz="914400" rtl="0" eaLnBrk="0" latinLnBrk="0" hangingPunct="0">
                        <a:spcBef>
                          <a:spcPct val="20000"/>
                        </a:spcBef>
                        <a:defRPr sz="1800" kern="1200">
                          <a:solidFill>
                            <a:schemeClr val="tx1"/>
                          </a:solidFill>
                          <a:latin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cs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en-US" sz="1800" b="1" i="1" u="none" strike="noStrike" cap="none" normalizeH="0" baseline="0" dirty="0">
                          <a:ln>
                            <a:noFill/>
                          </a:ln>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2,680,935</a:t>
                      </a:r>
                    </a:p>
                  </a:txBody>
                  <a:tcPr marT="45732" marB="45732"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3"/>
                  </a:ext>
                </a:extLst>
              </a:tr>
            </a:tbl>
          </a:graphicData>
        </a:graphic>
      </p:graphicFrame>
      <p:sp>
        <p:nvSpPr>
          <p:cNvPr id="5" name="Footer Placeholder 4"/>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188880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305799" cy="4449763"/>
          </a:xfrm>
        </p:spPr>
        <p:txBody>
          <a:bodyPr>
            <a:normAutofit lnSpcReduction="10000"/>
          </a:bodyPr>
          <a:lstStyle/>
          <a:p>
            <a:r>
              <a:rPr lang="en-US" b="1" dirty="0"/>
              <a:t>General Service Board showed a Net Income of $205,625;          2014 = $1,376,656</a:t>
            </a:r>
          </a:p>
          <a:p>
            <a:endParaRPr lang="en-US" b="1" dirty="0"/>
          </a:p>
          <a:p>
            <a:r>
              <a:rPr lang="en-US" b="1" dirty="0"/>
              <a:t>Percentage of services supported by Seventh Tradition Dollars was 74.3%</a:t>
            </a:r>
          </a:p>
          <a:p>
            <a:endParaRPr lang="en-US" b="1" dirty="0"/>
          </a:p>
          <a:p>
            <a:r>
              <a:rPr lang="en-US" b="1" dirty="0"/>
              <a:t>Shortfall between costs of services and amount of contributions in 2015 was $2,475,310</a:t>
            </a:r>
          </a:p>
          <a:p>
            <a:endParaRPr lang="en-US" b="1" dirty="0"/>
          </a:p>
          <a:p>
            <a:r>
              <a:rPr lang="en-US" b="1" dirty="0"/>
              <a:t>Significant concern as projected publishing income decreases into the future</a:t>
            </a:r>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5" name="Title 4"/>
          <p:cNvSpPr>
            <a:spLocks noGrp="1"/>
          </p:cNvSpPr>
          <p:nvPr>
            <p:ph type="title"/>
          </p:nvPr>
        </p:nvSpPr>
        <p:spPr/>
        <p:txBody>
          <a:bodyPr>
            <a:normAutofit/>
          </a:bodyPr>
          <a:lstStyle/>
          <a:p>
            <a:r>
              <a:rPr lang="en-US" sz="4800" b="1" dirty="0"/>
              <a:t>Self-Support  Bottom  Line</a:t>
            </a:r>
          </a:p>
        </p:txBody>
      </p:sp>
    </p:spTree>
    <p:extLst>
      <p:ext uri="{BB962C8B-B14F-4D97-AF65-F5344CB8AC3E}">
        <p14:creationId xmlns:p14="http://schemas.microsoft.com/office/powerpoint/2010/main" val="23718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686800" cy="4572000"/>
          </a:xfrm>
        </p:spPr>
        <p:txBody>
          <a:bodyPr/>
          <a:lstStyle/>
          <a:p>
            <a:pPr algn="l"/>
            <a:endParaRPr lang="en-US" dirty="0"/>
          </a:p>
        </p:txBody>
      </p:sp>
      <p:sp>
        <p:nvSpPr>
          <p:cNvPr id="3" name="Text Placeholder 2"/>
          <p:cNvSpPr>
            <a:spLocks noGrp="1"/>
          </p:cNvSpPr>
          <p:nvPr>
            <p:ph type="body" idx="1"/>
          </p:nvPr>
        </p:nvSpPr>
        <p:spPr>
          <a:xfrm>
            <a:off x="1371600" y="381000"/>
            <a:ext cx="6417734" cy="609599"/>
          </a:xfrm>
        </p:spPr>
        <p:txBody>
          <a:bodyPr>
            <a:normAutofit fontScale="62500" lnSpcReduction="20000"/>
          </a:bodyPr>
          <a:lstStyle/>
          <a:p>
            <a:r>
              <a:rPr lang="en-US" sz="3200" b="1" dirty="0">
                <a:solidFill>
                  <a:schemeClr val="bg1"/>
                </a:solidFill>
                <a:latin typeface="Arial Narrow" panose="020B0606020202030204" pitchFamily="34" charset="0"/>
              </a:rPr>
              <a:t>MEMBER SERVICES &amp; </a:t>
            </a:r>
            <a:r>
              <a:rPr lang="en-US" sz="3200" b="1" dirty="0" err="1">
                <a:solidFill>
                  <a:schemeClr val="bg1"/>
                </a:solidFill>
                <a:latin typeface="Arial Narrow" panose="020B0606020202030204" pitchFamily="34" charset="0"/>
              </a:rPr>
              <a:t>STATISTICSMember</a:t>
            </a:r>
            <a:r>
              <a:rPr lang="en-US" sz="3200" b="1" dirty="0" err="1">
                <a:solidFill>
                  <a:schemeClr val="bg1"/>
                </a:solidFill>
                <a:latin typeface="+mj-lt"/>
              </a:rPr>
              <a:t>Member</a:t>
            </a:r>
            <a:r>
              <a:rPr lang="en-US" sz="3200" b="1" dirty="0">
                <a:solidFill>
                  <a:schemeClr val="bg1"/>
                </a:solidFill>
                <a:latin typeface="+mj-lt"/>
              </a:rPr>
              <a:t> Services Statistics</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graphicFrame>
        <p:nvGraphicFramePr>
          <p:cNvPr id="6" name="Table 5"/>
          <p:cNvGraphicFramePr>
            <a:graphicFrameLocks noGrp="1"/>
          </p:cNvGraphicFramePr>
          <p:nvPr>
            <p:extLst>
              <p:ext uri="{D42A27DB-BD31-4B8C-83A1-F6EECF244321}">
                <p14:modId xmlns:p14="http://schemas.microsoft.com/office/powerpoint/2010/main" val="1308814377"/>
              </p:ext>
            </p:extLst>
          </p:nvPr>
        </p:nvGraphicFramePr>
        <p:xfrm>
          <a:off x="228600" y="980106"/>
          <a:ext cx="8686801" cy="5725494"/>
        </p:xfrm>
        <a:graphic>
          <a:graphicData uri="http://schemas.openxmlformats.org/drawingml/2006/table">
            <a:tbl>
              <a:tblPr firstRow="1" bandRow="1">
                <a:tableStyleId>{5C22544A-7EE6-4342-B048-85BDC9FD1C3A}</a:tableStyleId>
              </a:tblPr>
              <a:tblGrid>
                <a:gridCol w="5048822">
                  <a:extLst>
                    <a:ext uri="{9D8B030D-6E8A-4147-A177-3AD203B41FA5}">
                      <a16:colId xmlns:a16="http://schemas.microsoft.com/office/drawing/2014/main" val="20000"/>
                    </a:ext>
                  </a:extLst>
                </a:gridCol>
                <a:gridCol w="1227011">
                  <a:extLst>
                    <a:ext uri="{9D8B030D-6E8A-4147-A177-3AD203B41FA5}">
                      <a16:colId xmlns:a16="http://schemas.microsoft.com/office/drawing/2014/main" val="20001"/>
                    </a:ext>
                  </a:extLst>
                </a:gridCol>
                <a:gridCol w="1205484">
                  <a:extLst>
                    <a:ext uri="{9D8B030D-6E8A-4147-A177-3AD203B41FA5}">
                      <a16:colId xmlns:a16="http://schemas.microsoft.com/office/drawing/2014/main" val="20002"/>
                    </a:ext>
                  </a:extLst>
                </a:gridCol>
                <a:gridCol w="1205484">
                  <a:extLst>
                    <a:ext uri="{9D8B030D-6E8A-4147-A177-3AD203B41FA5}">
                      <a16:colId xmlns:a16="http://schemas.microsoft.com/office/drawing/2014/main" val="20003"/>
                    </a:ext>
                  </a:extLst>
                </a:gridCol>
              </a:tblGrid>
              <a:tr h="495505">
                <a:tc>
                  <a:txBody>
                    <a:bodyPr/>
                    <a:lstStyle/>
                    <a:p>
                      <a:pPr algn="ctr" fontAlgn="t"/>
                      <a:r>
                        <a:rPr lang="en-US" sz="1200" u="none" strike="noStrike" dirty="0">
                          <a:effectLst/>
                        </a:rPr>
                        <a:t> </a:t>
                      </a:r>
                      <a:endParaRPr lang="en-US" sz="1200" b="0" i="0" u="none" strike="noStrike" dirty="0">
                        <a:solidFill>
                          <a:srgbClr val="000000"/>
                        </a:solidFill>
                        <a:effectLst/>
                        <a:latin typeface="Arial"/>
                      </a:endParaRPr>
                    </a:p>
                  </a:txBody>
                  <a:tcPr marL="7620" marR="7620" marT="7620" marB="0"/>
                </a:tc>
                <a:tc>
                  <a:txBody>
                    <a:bodyPr/>
                    <a:lstStyle/>
                    <a:p>
                      <a:pPr algn="ctr" fontAlgn="ctr"/>
                      <a:r>
                        <a:rPr lang="en-US" sz="1400" b="1" u="none" strike="noStrike" dirty="0">
                          <a:solidFill>
                            <a:schemeClr val="tx1"/>
                          </a:solidFill>
                          <a:effectLst/>
                        </a:rPr>
                        <a:t>2015</a:t>
                      </a:r>
                      <a:endParaRPr lang="en-US" sz="1400" b="1" i="0" u="none" strike="noStrike" dirty="0">
                        <a:solidFill>
                          <a:schemeClr val="tx1"/>
                        </a:solidFill>
                        <a:effectLst/>
                        <a:latin typeface="Arial Narrow"/>
                      </a:endParaRPr>
                    </a:p>
                  </a:txBody>
                  <a:tcPr marL="7620" marR="7620" marT="7620" marB="0" anchor="ctr"/>
                </a:tc>
                <a:tc>
                  <a:txBody>
                    <a:bodyPr/>
                    <a:lstStyle/>
                    <a:p>
                      <a:pPr algn="ctr" fontAlgn="ctr"/>
                      <a:r>
                        <a:rPr lang="en-US" sz="1400" b="1" u="none" strike="noStrike" dirty="0">
                          <a:solidFill>
                            <a:schemeClr val="tx1"/>
                          </a:solidFill>
                          <a:effectLst/>
                        </a:rPr>
                        <a:t>2014</a:t>
                      </a:r>
                      <a:endParaRPr lang="en-US" sz="1400" b="1" i="0" u="none" strike="noStrike" dirty="0">
                        <a:solidFill>
                          <a:schemeClr val="tx1"/>
                        </a:solidFill>
                        <a:effectLst/>
                        <a:latin typeface="Arial Narrow"/>
                      </a:endParaRPr>
                    </a:p>
                  </a:txBody>
                  <a:tcPr marL="7620" marR="7620" marT="7620" marB="0" anchor="ctr"/>
                </a:tc>
                <a:tc>
                  <a:txBody>
                    <a:bodyPr/>
                    <a:lstStyle/>
                    <a:p>
                      <a:pPr algn="ctr" fontAlgn="ctr"/>
                      <a:r>
                        <a:rPr lang="en-US" sz="1400" b="1" u="none" strike="noStrike" dirty="0">
                          <a:solidFill>
                            <a:schemeClr val="tx1"/>
                          </a:solidFill>
                          <a:effectLst/>
                        </a:rPr>
                        <a:t>2013</a:t>
                      </a:r>
                      <a:endParaRPr lang="en-US" sz="1400" b="1" i="0" u="none" strike="noStrike" dirty="0">
                        <a:solidFill>
                          <a:schemeClr val="tx1"/>
                        </a:solidFill>
                        <a:effectLst/>
                        <a:latin typeface="Arial Narrow"/>
                      </a:endParaRPr>
                    </a:p>
                  </a:txBody>
                  <a:tcPr marL="7620" marR="7620" marT="7620" marB="0" anchor="ctr"/>
                </a:tc>
                <a:extLst>
                  <a:ext uri="{0D108BD9-81ED-4DB2-BD59-A6C34878D82A}">
                    <a16:rowId xmlns:a16="http://schemas.microsoft.com/office/drawing/2014/main" val="10000"/>
                  </a:ext>
                </a:extLst>
              </a:tr>
              <a:tr h="342695">
                <a:tc>
                  <a:txBody>
                    <a:bodyPr/>
                    <a:lstStyle/>
                    <a:p>
                      <a:pPr algn="l" rtl="0" fontAlgn="ctr"/>
                      <a:r>
                        <a:rPr lang="en-US" sz="1400" b="1" u="none" strike="noStrike" dirty="0">
                          <a:effectLst/>
                        </a:rPr>
                        <a:t>Number of Members</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1,348,072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1,373,497</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1,389,602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1"/>
                  </a:ext>
                </a:extLst>
              </a:tr>
              <a:tr h="380590">
                <a:tc>
                  <a:txBody>
                    <a:bodyPr/>
                    <a:lstStyle/>
                    <a:p>
                      <a:pPr algn="l" rtl="0" fontAlgn="ctr"/>
                      <a:r>
                        <a:rPr lang="en-US" sz="1400" b="1" u="none" strike="noStrike" dirty="0">
                          <a:effectLst/>
                        </a:rPr>
                        <a:t>Cost of Services per Member</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800" b="1" i="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$7.14 </a:t>
                      </a: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$7.08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$6.84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2"/>
                  </a:ext>
                </a:extLst>
              </a:tr>
              <a:tr h="574874">
                <a:tc>
                  <a:txBody>
                    <a:bodyPr/>
                    <a:lstStyle/>
                    <a:p>
                      <a:pPr algn="l" rtl="0" fontAlgn="ctr"/>
                      <a:r>
                        <a:rPr lang="en-US" sz="1400" b="1" u="none" strike="noStrike" dirty="0">
                          <a:effectLst/>
                        </a:rPr>
                        <a:t>7</a:t>
                      </a:r>
                      <a:r>
                        <a:rPr lang="en-US" sz="1400" b="1" u="none" strike="noStrike" baseline="30000" dirty="0">
                          <a:effectLst/>
                        </a:rPr>
                        <a:t>th</a:t>
                      </a:r>
                      <a:r>
                        <a:rPr lang="en-US" sz="1400" b="1" u="none" strike="noStrike" dirty="0">
                          <a:effectLst/>
                        </a:rPr>
                        <a:t> Tradition Self-Support Contributions per Member</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5.24</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5.02</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4.97</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3"/>
                  </a:ext>
                </a:extLst>
              </a:tr>
              <a:tr h="416136">
                <a:tc>
                  <a:txBody>
                    <a:bodyPr/>
                    <a:lstStyle/>
                    <a:p>
                      <a:pPr algn="l" rtl="0" fontAlgn="ctr"/>
                      <a:r>
                        <a:rPr lang="en-US" sz="1400" b="1" u="none" strike="noStrike" dirty="0">
                          <a:effectLst/>
                        </a:rPr>
                        <a:t>Cost of Services </a:t>
                      </a:r>
                      <a:r>
                        <a:rPr lang="en-US" sz="1400" b="1" u="sng" strike="noStrike" dirty="0">
                          <a:effectLst/>
                        </a:rPr>
                        <a:t>NOT</a:t>
                      </a:r>
                      <a:r>
                        <a:rPr lang="en-US" sz="1400" b="1" u="none" strike="noStrike" dirty="0">
                          <a:effectLst/>
                        </a:rPr>
                        <a:t> covered by Self-Support</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$ 1.90</a:t>
                      </a:r>
                      <a:endParaRPr lang="en-US" sz="1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a:t>
                      </a:r>
                      <a:r>
                        <a:rPr lang="en-US" sz="1400" b="1" u="none" strike="noStrike" baseline="0" dirty="0">
                          <a:solidFill>
                            <a:schemeClr val="tx1"/>
                          </a:solidFill>
                          <a:effectLst/>
                          <a:latin typeface="Arial" panose="020B0604020202020204" pitchFamily="34" charset="0"/>
                          <a:cs typeface="Arial" panose="020B0604020202020204" pitchFamily="34" charset="0"/>
                        </a:rPr>
                        <a:t> </a:t>
                      </a:r>
                      <a:r>
                        <a:rPr lang="en-US" sz="1400" b="1" u="none" strike="noStrike" dirty="0">
                          <a:solidFill>
                            <a:schemeClr val="tx1"/>
                          </a:solidFill>
                          <a:effectLst/>
                          <a:latin typeface="Arial" panose="020B0604020202020204" pitchFamily="34" charset="0"/>
                          <a:cs typeface="Arial" panose="020B0604020202020204" pitchFamily="34" charset="0"/>
                        </a:rPr>
                        <a:t>2.06</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$ 1.87</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4"/>
                  </a:ext>
                </a:extLst>
              </a:tr>
              <a:tr h="228600">
                <a:tc gridSpan="4">
                  <a:txBody>
                    <a:bodyPr/>
                    <a:lstStyle/>
                    <a:p>
                      <a:pPr algn="l" fontAlgn="t"/>
                      <a:r>
                        <a:rPr lang="en-US" sz="1400" b="1" u="none" strike="noStrike" dirty="0">
                          <a:solidFill>
                            <a:schemeClr val="tx1"/>
                          </a:solidFill>
                          <a:effectLst/>
                        </a:rPr>
                        <a:t> </a:t>
                      </a:r>
                      <a:endParaRPr lang="en-US" sz="1400" b="1" i="0" u="none" strike="noStrike" dirty="0">
                        <a:solidFill>
                          <a:schemeClr val="tx1"/>
                        </a:solidFill>
                        <a:effectLst/>
                        <a:latin typeface="Arial"/>
                      </a:endParaRPr>
                    </a:p>
                  </a:txBody>
                  <a:tcPr marL="7620" marR="7620" marT="762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66905">
                <a:tc>
                  <a:txBody>
                    <a:bodyPr/>
                    <a:lstStyle/>
                    <a:p>
                      <a:pPr algn="l" rtl="0" fontAlgn="ctr"/>
                      <a:r>
                        <a:rPr lang="en-US" sz="1400" b="1" u="none" strike="noStrike" dirty="0">
                          <a:effectLst/>
                        </a:rPr>
                        <a:t>Number of Groups </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65,741</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65,222</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64,694</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6"/>
                  </a:ext>
                </a:extLst>
              </a:tr>
              <a:tr h="387686">
                <a:tc>
                  <a:txBody>
                    <a:bodyPr/>
                    <a:lstStyle/>
                    <a:p>
                      <a:pPr algn="l" rtl="0" fontAlgn="ctr"/>
                      <a:r>
                        <a:rPr lang="en-US" sz="1400" b="1" u="none" strike="noStrike" dirty="0">
                          <a:effectLst/>
                        </a:rPr>
                        <a:t>Cost of Services per Group</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$146.48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$149.11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$146.96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7"/>
                  </a:ext>
                </a:extLst>
              </a:tr>
              <a:tr h="503015">
                <a:tc>
                  <a:txBody>
                    <a:bodyPr/>
                    <a:lstStyle/>
                    <a:p>
                      <a:pPr algn="l" rtl="0" fontAlgn="ctr"/>
                      <a:r>
                        <a:rPr lang="en-US" sz="1400" b="1" u="none" strike="noStrike" dirty="0">
                          <a:effectLst/>
                        </a:rPr>
                        <a:t>7</a:t>
                      </a:r>
                      <a:r>
                        <a:rPr lang="en-US" sz="1400" b="1" u="none" strike="noStrike" baseline="30000" dirty="0">
                          <a:effectLst/>
                        </a:rPr>
                        <a:t>th</a:t>
                      </a:r>
                      <a:r>
                        <a:rPr lang="en-US" sz="1400" b="1" u="none" strike="noStrike" dirty="0">
                          <a:effectLst/>
                        </a:rPr>
                        <a:t> Tradition Self-Support Contributions per Group </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108.82</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105.76</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sng" strike="noStrike" dirty="0">
                          <a:solidFill>
                            <a:schemeClr val="tx1"/>
                          </a:solidFill>
                          <a:effectLst/>
                          <a:latin typeface="Arial" panose="020B0604020202020204" pitchFamily="34" charset="0"/>
                          <a:cs typeface="Arial" panose="020B0604020202020204" pitchFamily="34" charset="0"/>
                        </a:rPr>
                        <a:t>106.75</a:t>
                      </a:r>
                      <a:endParaRPr lang="en-US" sz="1400" b="1" i="0" u="sng"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8"/>
                  </a:ext>
                </a:extLst>
              </a:tr>
              <a:tr h="379766">
                <a:tc>
                  <a:txBody>
                    <a:bodyPr/>
                    <a:lstStyle/>
                    <a:p>
                      <a:pPr algn="l" rtl="0" fontAlgn="ctr"/>
                      <a:r>
                        <a:rPr lang="en-US" sz="1400" b="1" u="none" strike="noStrike" dirty="0">
                          <a:effectLst/>
                        </a:rPr>
                        <a:t>Cost of Services </a:t>
                      </a:r>
                      <a:r>
                        <a:rPr lang="en-US" sz="1400" b="1" u="sng" strike="noStrike" dirty="0">
                          <a:effectLst/>
                        </a:rPr>
                        <a:t>NOT</a:t>
                      </a:r>
                      <a:r>
                        <a:rPr lang="en-US" sz="1400" b="1" u="none" strike="noStrike" dirty="0">
                          <a:effectLst/>
                        </a:rPr>
                        <a:t> covered by Self-Support</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37.66</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43.35</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40.21</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09"/>
                  </a:ext>
                </a:extLst>
              </a:tr>
              <a:tr h="417661">
                <a:tc gridSpan="4">
                  <a:txBody>
                    <a:bodyPr/>
                    <a:lstStyle/>
                    <a:p>
                      <a:pPr algn="l" fontAlgn="t"/>
                      <a:r>
                        <a:rPr lang="en-US" sz="1400" b="1" u="none" strike="noStrike" dirty="0">
                          <a:solidFill>
                            <a:schemeClr val="tx1"/>
                          </a:solidFill>
                          <a:effectLst/>
                          <a:latin typeface="Arial" panose="020B0604020202020204" pitchFamily="34" charset="0"/>
                          <a:cs typeface="Arial" panose="020B0604020202020204" pitchFamily="34" charset="0"/>
                        </a:rPr>
                        <a:t>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25281">
                <a:tc>
                  <a:txBody>
                    <a:bodyPr/>
                    <a:lstStyle/>
                    <a:p>
                      <a:pPr algn="l" rtl="0" fontAlgn="ctr"/>
                      <a:r>
                        <a:rPr lang="en-US" sz="1400" b="1" u="none" strike="noStrike" dirty="0">
                          <a:solidFill>
                            <a:srgbClr val="FF0000"/>
                          </a:solidFill>
                          <a:effectLst/>
                        </a:rPr>
                        <a:t>Percentage of Groups Contributing </a:t>
                      </a:r>
                      <a:endParaRPr lang="en-US" sz="1400" b="1" i="0" u="none" strike="noStrike" dirty="0">
                        <a:solidFill>
                          <a:srgbClr val="FF0000"/>
                        </a:solidFill>
                        <a:effectLst/>
                        <a:latin typeface="Arial Narrow"/>
                      </a:endParaRPr>
                    </a:p>
                  </a:txBody>
                  <a:tcPr marL="7620" marR="7620" marT="7620" marB="0" anchor="ctr"/>
                </a:tc>
                <a:tc>
                  <a:txBody>
                    <a:bodyPr/>
                    <a:lstStyle/>
                    <a:p>
                      <a:pPr algn="r" rtl="0" fontAlgn="ctr"/>
                      <a:r>
                        <a:rPr lang="en-US" sz="1800" b="1" i="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40.30%</a:t>
                      </a: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41.60%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42.50%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11"/>
                  </a:ext>
                </a:extLst>
              </a:tr>
              <a:tr h="685800">
                <a:tc>
                  <a:txBody>
                    <a:bodyPr/>
                    <a:lstStyle/>
                    <a:p>
                      <a:pPr algn="l" rtl="0" fontAlgn="ctr"/>
                      <a:r>
                        <a:rPr lang="en-US" sz="1400" b="1" u="none" strike="noStrike" dirty="0">
                          <a:solidFill>
                            <a:srgbClr val="FF0000"/>
                          </a:solidFill>
                          <a:effectLst/>
                        </a:rPr>
                        <a:t>Number of Groups that Contributed </a:t>
                      </a:r>
                      <a:endParaRPr lang="en-US" sz="1400" b="1" i="0" u="none" strike="noStrike" dirty="0">
                        <a:solidFill>
                          <a:srgbClr val="FF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26,500</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27,103</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27,841</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12"/>
                  </a:ext>
                </a:extLst>
              </a:tr>
              <a:tr h="144780">
                <a:tc>
                  <a:txBody>
                    <a:bodyPr/>
                    <a:lstStyle/>
                    <a:p>
                      <a:pPr algn="l" rtl="0" fontAlgn="ctr"/>
                      <a:r>
                        <a:rPr lang="en-US" sz="1400" b="1" u="none" strike="noStrike" dirty="0">
                          <a:effectLst/>
                        </a:rPr>
                        <a:t> </a:t>
                      </a:r>
                      <a:endParaRPr lang="en-US" sz="1400" b="1" i="0" u="none" strike="noStrike" dirty="0">
                        <a:solidFill>
                          <a:srgbClr val="000000"/>
                        </a:solidFill>
                        <a:effectLst/>
                        <a:latin typeface="Arial Narrow"/>
                      </a:endParaRPr>
                    </a:p>
                  </a:txBody>
                  <a:tcPr marL="7620" marR="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tc>
                  <a:txBody>
                    <a:bodyPr/>
                    <a:lstStyle/>
                    <a:p>
                      <a:pPr algn="r" rtl="0" fontAlgn="ctr"/>
                      <a:r>
                        <a:rPr lang="en-US" sz="1400" b="1" u="none" strike="noStrike" dirty="0">
                          <a:solidFill>
                            <a:schemeClr val="tx1"/>
                          </a:solidFill>
                          <a:effectLst/>
                          <a:latin typeface="Arial" panose="020B0604020202020204" pitchFamily="34" charset="0"/>
                          <a:cs typeface="Arial" panose="020B0604020202020204" pitchFamily="34" charset="0"/>
                        </a:rPr>
                        <a:t>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7620" marT="762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3131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2875"/>
            <a:ext cx="3786691" cy="365125"/>
          </a:xfrm>
        </p:spPr>
        <p:txBody>
          <a:bodyPr/>
          <a:lstStyle/>
          <a:p>
            <a:r>
              <a:rPr kumimoji="0" lang="en-US"/>
              <a:t>66th General Service Conference</a:t>
            </a:r>
            <a:endParaRPr kumimoji="0" lang="en-US" dirty="0"/>
          </a:p>
        </p:txBody>
      </p:sp>
      <p:sp>
        <p:nvSpPr>
          <p:cNvPr id="3" name="Text Placeholder 2"/>
          <p:cNvSpPr>
            <a:spLocks noGrp="1"/>
          </p:cNvSpPr>
          <p:nvPr>
            <p:ph type="body" idx="4294967295"/>
          </p:nvPr>
        </p:nvSpPr>
        <p:spPr>
          <a:xfrm>
            <a:off x="0" y="228600"/>
            <a:ext cx="8686800" cy="838200"/>
          </a:xfrm>
        </p:spPr>
        <p:txBody>
          <a:bodyPr>
            <a:noAutofit/>
          </a:bodyPr>
          <a:lstStyle/>
          <a:p>
            <a:pPr algn="ctr"/>
            <a:r>
              <a:rPr lang="en-US" sz="2800" dirty="0">
                <a:solidFill>
                  <a:schemeClr val="bg1"/>
                </a:solidFill>
              </a:rPr>
              <a:t>Percentage of Groups Contributing 2006- 2015       </a:t>
            </a:r>
            <a:r>
              <a:rPr lang="en-US" sz="2800" dirty="0">
                <a:solidFill>
                  <a:schemeClr val="tx1"/>
                </a:solidFill>
              </a:rPr>
              <a:t>40.3% (26,500 groups out of 65,741  total) compared to 41.0% that contributed in 2014</a:t>
            </a:r>
          </a:p>
        </p:txBody>
      </p:sp>
      <p:graphicFrame>
        <p:nvGraphicFramePr>
          <p:cNvPr id="6" name="Content Placeholder 7"/>
          <p:cNvGraphicFramePr>
            <a:graphicFrameLocks/>
          </p:cNvGraphicFramePr>
          <p:nvPr>
            <p:extLst>
              <p:ext uri="{D42A27DB-BD31-4B8C-83A1-F6EECF244321}">
                <p14:modId xmlns:p14="http://schemas.microsoft.com/office/powerpoint/2010/main" val="1171634696"/>
              </p:ext>
            </p:extLst>
          </p:nvPr>
        </p:nvGraphicFramePr>
        <p:xfrm>
          <a:off x="304800" y="1371600"/>
          <a:ext cx="8610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44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5" name="Title 4"/>
          <p:cNvSpPr>
            <a:spLocks noGrp="1"/>
          </p:cNvSpPr>
          <p:nvPr>
            <p:ph type="title"/>
          </p:nvPr>
        </p:nvSpPr>
        <p:spPr/>
        <p:txBody>
          <a:bodyPr>
            <a:normAutofit fontScale="90000"/>
          </a:bodyPr>
          <a:lstStyle/>
          <a:p>
            <a:r>
              <a:rPr lang="en-US" b="1" dirty="0"/>
              <a:t>7</a:t>
            </a:r>
            <a:r>
              <a:rPr lang="en-US" b="1" baseline="30000" dirty="0"/>
              <a:t>th</a:t>
            </a:r>
            <a:r>
              <a:rPr lang="en-US" b="1" dirty="0"/>
              <a:t> Tradition Self-Support ~ 1996-2015</a:t>
            </a:r>
          </a:p>
        </p:txBody>
      </p:sp>
      <p:graphicFrame>
        <p:nvGraphicFramePr>
          <p:cNvPr id="6" name="Object 33"/>
          <p:cNvGraphicFramePr>
            <a:graphicFrameLocks noGrp="1" noChangeAspect="1"/>
          </p:cNvGraphicFramePr>
          <p:nvPr>
            <p:ph idx="1"/>
            <p:extLst>
              <p:ext uri="{D42A27DB-BD31-4B8C-83A1-F6EECF244321}">
                <p14:modId xmlns:p14="http://schemas.microsoft.com/office/powerpoint/2010/main" val="1953581280"/>
              </p:ext>
            </p:extLst>
          </p:nvPr>
        </p:nvGraphicFramePr>
        <p:xfrm>
          <a:off x="457200" y="1676400"/>
          <a:ext cx="8229600" cy="474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004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8686800" cy="939801"/>
          </a:xfrm>
        </p:spPr>
        <p:txBody>
          <a:bodyPr>
            <a:normAutofit/>
          </a:bodyPr>
          <a:lstStyle/>
          <a:p>
            <a:r>
              <a:rPr lang="en-US" sz="4000" b="1" dirty="0">
                <a:latin typeface="+mj-lt"/>
              </a:rPr>
              <a:t>BUDGET OUTLOOK  AND TRENDS</a:t>
            </a:r>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
        <p:nvSpPr>
          <p:cNvPr id="6" name="Text Placeholder 3"/>
          <p:cNvSpPr>
            <a:spLocks noGrp="1"/>
          </p:cNvSpPr>
          <p:nvPr>
            <p:ph type="title"/>
          </p:nvPr>
        </p:nvSpPr>
        <p:spPr>
          <a:xfrm>
            <a:off x="304800" y="1371600"/>
            <a:ext cx="8458200" cy="5029200"/>
          </a:xfrm>
        </p:spPr>
        <p:txBody>
          <a:bodyPr/>
          <a:lstStyle/>
          <a:p>
            <a:pPr>
              <a:lnSpc>
                <a:spcPct val="150000"/>
              </a:lnSpc>
              <a:buClr>
                <a:srgbClr val="0070C0"/>
              </a:buClr>
              <a:buFont typeface="Wingdings" panose="05000000000000000000" pitchFamily="2" charset="2"/>
              <a:buChar char="v"/>
            </a:pPr>
            <a:r>
              <a:rPr lang="en-US" b="1" dirty="0">
                <a:solidFill>
                  <a:srgbClr val="002060"/>
                </a:solidFill>
                <a:latin typeface="+mn-lt"/>
              </a:rPr>
              <a:t>GSO/AAWS</a:t>
            </a:r>
          </a:p>
          <a:p>
            <a:pPr marL="685800" lvl="1" indent="-228600">
              <a:lnSpc>
                <a:spcPct val="150000"/>
              </a:lnSpc>
              <a:buClr>
                <a:srgbClr val="0070C0"/>
              </a:buClr>
              <a:buFont typeface="Wingdings" panose="05000000000000000000" pitchFamily="2" charset="2"/>
              <a:buChar char="v"/>
            </a:pPr>
            <a:r>
              <a:rPr lang="en-US" sz="3200" b="1" dirty="0">
                <a:latin typeface="+mn-lt"/>
              </a:rPr>
              <a:t>  Membership levels are flat</a:t>
            </a:r>
          </a:p>
          <a:p>
            <a:pPr marL="685800" lvl="1" indent="-228600">
              <a:lnSpc>
                <a:spcPct val="150000"/>
              </a:lnSpc>
              <a:buClr>
                <a:srgbClr val="0070C0"/>
              </a:buClr>
              <a:buFont typeface="Wingdings" panose="05000000000000000000" pitchFamily="2" charset="2"/>
              <a:buChar char="v"/>
            </a:pPr>
            <a:r>
              <a:rPr lang="en-US" sz="3200" b="1" dirty="0">
                <a:latin typeface="+mn-lt"/>
              </a:rPr>
              <a:t>  Contributions show little growth</a:t>
            </a:r>
          </a:p>
          <a:p>
            <a:pPr marL="685800" lvl="1" indent="-228600">
              <a:lnSpc>
                <a:spcPct val="150000"/>
              </a:lnSpc>
              <a:buClr>
                <a:srgbClr val="0070C0"/>
              </a:buClr>
              <a:buFont typeface="Wingdings" panose="05000000000000000000" pitchFamily="2" charset="2"/>
              <a:buChar char="v"/>
            </a:pPr>
            <a:r>
              <a:rPr lang="en-US" sz="3200" b="1" dirty="0">
                <a:latin typeface="+mn-lt"/>
              </a:rPr>
              <a:t>   Literature sales show slow to no growth</a:t>
            </a:r>
          </a:p>
          <a:p>
            <a:pPr marL="685800" lvl="1" indent="-228600">
              <a:lnSpc>
                <a:spcPct val="150000"/>
              </a:lnSpc>
              <a:buClr>
                <a:srgbClr val="0070C0"/>
              </a:buClr>
              <a:buFont typeface="Wingdings" panose="05000000000000000000" pitchFamily="2" charset="2"/>
              <a:buChar char="v"/>
            </a:pPr>
            <a:r>
              <a:rPr lang="en-US" sz="3200" b="1" dirty="0">
                <a:latin typeface="+mn-lt"/>
              </a:rPr>
              <a:t>   Expenses continue to grow slowly             		   – 2% - 3%  per year</a:t>
            </a:r>
          </a:p>
          <a:p>
            <a:pPr lvl="1">
              <a:lnSpc>
                <a:spcPct val="150000"/>
              </a:lnSpc>
              <a:spcBef>
                <a:spcPts val="0"/>
              </a:spcBef>
              <a:buClr>
                <a:srgbClr val="0070C0"/>
              </a:buClr>
            </a:pPr>
            <a:endParaRPr lang="en-US" sz="1400" dirty="0">
              <a:latin typeface="Arial Narrow" panose="020B0606020202030204" pitchFamily="34" charset="0"/>
            </a:endParaRPr>
          </a:p>
        </p:txBody>
      </p:sp>
    </p:spTree>
    <p:extLst>
      <p:ext uri="{BB962C8B-B14F-4D97-AF65-F5344CB8AC3E}">
        <p14:creationId xmlns:p14="http://schemas.microsoft.com/office/powerpoint/2010/main" val="407409769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324600"/>
            <a:ext cx="3352800" cy="365125"/>
          </a:xfrm>
        </p:spPr>
        <p:txBody>
          <a:bodyPr/>
          <a:lstStyle/>
          <a:p>
            <a:r>
              <a:rPr lang="en-US" dirty="0">
                <a:solidFill>
                  <a:prstClr val="black">
                    <a:tint val="75000"/>
                  </a:prstClr>
                </a:solidFill>
              </a:rPr>
              <a:t>66th General Service Conference</a:t>
            </a:r>
          </a:p>
        </p:txBody>
      </p:sp>
      <p:sp>
        <p:nvSpPr>
          <p:cNvPr id="3" name="Rectangle 2"/>
          <p:cNvSpPr/>
          <p:nvPr/>
        </p:nvSpPr>
        <p:spPr>
          <a:xfrm>
            <a:off x="457200" y="533400"/>
            <a:ext cx="7924800" cy="954107"/>
          </a:xfrm>
          <a:prstGeom prst="rect">
            <a:avLst/>
          </a:prstGeom>
        </p:spPr>
        <p:txBody>
          <a:bodyPr wrap="square">
            <a:spAutoFit/>
          </a:bodyPr>
          <a:lstStyle/>
          <a:p>
            <a:pPr algn="ctr"/>
            <a:r>
              <a:rPr lang="en-US" sz="2800" b="1" dirty="0">
                <a:solidFill>
                  <a:schemeClr val="accent1">
                    <a:lumMod val="75000"/>
                  </a:schemeClr>
                </a:solidFill>
                <a:latin typeface="Candara" pitchFamily="34" charset="0"/>
              </a:rPr>
              <a:t>Delegate’s Conference Report</a:t>
            </a:r>
            <a:br>
              <a:rPr lang="en-US" sz="2800" b="1" dirty="0">
                <a:solidFill>
                  <a:schemeClr val="accent1">
                    <a:lumMod val="75000"/>
                  </a:schemeClr>
                </a:solidFill>
                <a:latin typeface="Candara" pitchFamily="34" charset="0"/>
              </a:rPr>
            </a:br>
            <a:r>
              <a:rPr lang="en-US" sz="2800" b="1" dirty="0">
                <a:solidFill>
                  <a:schemeClr val="accent1">
                    <a:lumMod val="75000"/>
                  </a:schemeClr>
                </a:solidFill>
                <a:latin typeface="Candara" pitchFamily="34" charset="0"/>
              </a:rPr>
              <a:t>Mini Assembly</a:t>
            </a:r>
            <a:endParaRPr lang="en-US" sz="2800" b="1" dirty="0">
              <a:latin typeface="Candara" pitchFamily="34" charset="0"/>
            </a:endParaRPr>
          </a:p>
        </p:txBody>
      </p:sp>
      <p:sp>
        <p:nvSpPr>
          <p:cNvPr id="4" name="Rectangle 3"/>
          <p:cNvSpPr/>
          <p:nvPr/>
        </p:nvSpPr>
        <p:spPr>
          <a:xfrm>
            <a:off x="381000" y="1859340"/>
            <a:ext cx="7696200" cy="4401205"/>
          </a:xfrm>
          <a:prstGeom prst="rect">
            <a:avLst/>
          </a:prstGeom>
        </p:spPr>
        <p:txBody>
          <a:bodyPr wrap="square">
            <a:spAutoFit/>
          </a:bodyPr>
          <a:lstStyle/>
          <a:p>
            <a:pPr marL="457200" indent="-457200">
              <a:buClr>
                <a:srgbClr val="0070C0"/>
              </a:buClr>
              <a:buFont typeface="Wingdings" pitchFamily="2" charset="2"/>
              <a:buChar char="§"/>
              <a:defRPr/>
            </a:pPr>
            <a:r>
              <a:rPr lang="en-US" sz="2800" b="1" i="1" dirty="0">
                <a:solidFill>
                  <a:schemeClr val="tx1">
                    <a:lumMod val="85000"/>
                    <a:lumOff val="15000"/>
                  </a:schemeClr>
                </a:solidFill>
                <a:latin typeface="Candara" pitchFamily="34" charset="0"/>
                <a:cs typeface="Lucida Sans Unicode" pitchFamily="34" charset="0"/>
              </a:rPr>
              <a:t>What I saw, heard, and felt</a:t>
            </a:r>
          </a:p>
          <a:p>
            <a:pPr marL="457200" indent="-457200">
              <a:buClr>
                <a:srgbClr val="0070C0"/>
              </a:buClr>
              <a:buFont typeface="Wingdings" pitchFamily="2" charset="2"/>
              <a:buChar char="§"/>
              <a:defRPr/>
            </a:pPr>
            <a:endParaRPr lang="en-US" sz="2800" b="1" i="1" dirty="0">
              <a:latin typeface="Candara" pitchFamily="34" charset="0"/>
              <a:cs typeface="Lucida Sans Unicode" pitchFamily="34" charset="0"/>
            </a:endParaRPr>
          </a:p>
          <a:p>
            <a:pPr marL="457200" indent="-457200">
              <a:buClr>
                <a:srgbClr val="0070C0"/>
              </a:buClr>
              <a:buFont typeface="Wingdings" pitchFamily="2" charset="2"/>
              <a:buChar char="§"/>
              <a:defRPr/>
            </a:pPr>
            <a:r>
              <a:rPr lang="en-US" sz="2800" b="1" i="1" dirty="0">
                <a:solidFill>
                  <a:schemeClr val="tx1">
                    <a:lumMod val="85000"/>
                    <a:lumOff val="15000"/>
                  </a:schemeClr>
                </a:solidFill>
                <a:latin typeface="Candara" pitchFamily="34" charset="0"/>
                <a:cs typeface="Lucida Sans Unicode" pitchFamily="34" charset="0"/>
              </a:rPr>
              <a:t>What it was like:</a:t>
            </a:r>
            <a:r>
              <a:rPr lang="en-US" sz="2800" b="1" i="1" dirty="0">
                <a:solidFill>
                  <a:srgbClr val="00B0F0"/>
                </a:solidFill>
                <a:latin typeface="Candara" pitchFamily="34" charset="0"/>
                <a:cs typeface="Lucida Sans Unicode" pitchFamily="34" charset="0"/>
              </a:rPr>
              <a:t>  </a:t>
            </a:r>
            <a:r>
              <a:rPr lang="en-US" sz="2800" b="1" i="1" dirty="0">
                <a:latin typeface="Candara" pitchFamily="34" charset="0"/>
                <a:cs typeface="Lucida Sans Unicode" pitchFamily="34" charset="0"/>
              </a:rPr>
              <a:t>The preparation</a:t>
            </a:r>
          </a:p>
          <a:p>
            <a:pPr marL="457200" indent="-457200">
              <a:buClr>
                <a:srgbClr val="0070C0"/>
              </a:buClr>
              <a:buFont typeface="Wingdings" pitchFamily="2" charset="2"/>
              <a:buChar char="§"/>
              <a:defRPr/>
            </a:pPr>
            <a:endParaRPr lang="en-US" sz="2800" b="1" i="1" dirty="0">
              <a:latin typeface="Candara" pitchFamily="34" charset="0"/>
              <a:cs typeface="Lucida Sans Unicode" pitchFamily="34" charset="0"/>
            </a:endParaRPr>
          </a:p>
          <a:p>
            <a:pPr marL="457200" indent="-457200">
              <a:buClr>
                <a:srgbClr val="0070C0"/>
              </a:buClr>
              <a:buFont typeface="Wingdings" pitchFamily="2" charset="2"/>
              <a:buChar char="§"/>
              <a:defRPr/>
            </a:pPr>
            <a:r>
              <a:rPr lang="en-US" sz="2800" b="1" i="1" dirty="0">
                <a:solidFill>
                  <a:schemeClr val="tx1">
                    <a:lumMod val="85000"/>
                    <a:lumOff val="15000"/>
                  </a:schemeClr>
                </a:solidFill>
                <a:latin typeface="Candara" pitchFamily="34" charset="0"/>
                <a:cs typeface="Lucida Sans Unicode" pitchFamily="34" charset="0"/>
              </a:rPr>
              <a:t>What happened:                                                                    			</a:t>
            </a:r>
            <a:r>
              <a:rPr lang="en-US" sz="2800" b="1" i="1" dirty="0">
                <a:latin typeface="Candara" pitchFamily="34" charset="0"/>
                <a:cs typeface="Lucida Sans Unicode" pitchFamily="34" charset="0"/>
              </a:rPr>
              <a:t>The Conference Experience</a:t>
            </a:r>
          </a:p>
          <a:p>
            <a:pPr marL="457200" indent="-457200">
              <a:buClr>
                <a:srgbClr val="0070C0"/>
              </a:buClr>
              <a:buFont typeface="Wingdings" pitchFamily="2" charset="2"/>
              <a:buChar char="§"/>
              <a:defRPr/>
            </a:pPr>
            <a:endParaRPr lang="en-US" sz="2800" b="1" i="1" dirty="0">
              <a:latin typeface="Candara" pitchFamily="34" charset="0"/>
              <a:cs typeface="Lucida Sans Unicode" pitchFamily="34" charset="0"/>
            </a:endParaRPr>
          </a:p>
          <a:p>
            <a:pPr marL="457200" indent="-457200">
              <a:buClr>
                <a:srgbClr val="0070C0"/>
              </a:buClr>
              <a:buFont typeface="Wingdings" pitchFamily="2" charset="2"/>
              <a:buChar char="§"/>
              <a:defRPr/>
            </a:pPr>
            <a:r>
              <a:rPr lang="en-US" sz="2800" b="1" i="1" dirty="0">
                <a:solidFill>
                  <a:schemeClr val="tx1">
                    <a:lumMod val="85000"/>
                    <a:lumOff val="15000"/>
                  </a:schemeClr>
                </a:solidFill>
                <a:latin typeface="Candara" pitchFamily="34" charset="0"/>
                <a:cs typeface="Lucida Sans Unicode" pitchFamily="34" charset="0"/>
              </a:rPr>
              <a:t>What  it is like now:                                                                                                                            			</a:t>
            </a:r>
            <a:r>
              <a:rPr lang="en-US" sz="2800" b="1" i="1" dirty="0">
                <a:latin typeface="Candara" pitchFamily="34" charset="0"/>
                <a:cs typeface="Lucida Sans Unicode" pitchFamily="34" charset="0"/>
              </a:rPr>
              <a:t>Agenda Recommendations and     			Additional Considerations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610600" cy="4419600"/>
          </a:xfrm>
        </p:spPr>
        <p:txBody>
          <a:bodyPr>
            <a:normAutofit/>
          </a:bodyPr>
          <a:lstStyle/>
          <a:p>
            <a:r>
              <a:rPr lang="en-US" sz="5300" b="1" dirty="0">
                <a:solidFill>
                  <a:srgbClr val="7030A0"/>
                </a:solidFill>
                <a:latin typeface="Arial Narrow" panose="020B0606020202030204" pitchFamily="34" charset="0"/>
              </a:rPr>
              <a:t> </a:t>
            </a:r>
            <a:r>
              <a:rPr lang="en-US" sz="5300" b="1" u="sng" dirty="0">
                <a:solidFill>
                  <a:srgbClr val="7030A0"/>
                </a:solidFill>
              </a:rPr>
              <a:t>GRAPEVINE</a:t>
            </a:r>
            <a:r>
              <a:rPr lang="en-US" sz="5300" u="sng" dirty="0">
                <a:solidFill>
                  <a:srgbClr val="7030A0"/>
                </a:solidFill>
              </a:rPr>
              <a:t> </a:t>
            </a:r>
            <a:br>
              <a:rPr lang="en-US" sz="5300" dirty="0">
                <a:solidFill>
                  <a:srgbClr val="7030A0"/>
                </a:solidFill>
              </a:rPr>
            </a:br>
            <a:br>
              <a:rPr lang="en-US" dirty="0">
                <a:solidFill>
                  <a:srgbClr val="7030A0"/>
                </a:solidFill>
                <a:latin typeface="Arial Narrow" panose="020B0606020202030204" pitchFamily="34" charset="0"/>
              </a:rPr>
            </a:br>
            <a:r>
              <a:rPr lang="en-US" sz="3200" b="1" dirty="0">
                <a:solidFill>
                  <a:srgbClr val="7030A0"/>
                </a:solidFill>
                <a:latin typeface="+mn-lt"/>
              </a:rPr>
              <a:t>Subscriptions continue to decline                           2% - 3% per year</a:t>
            </a:r>
            <a:br>
              <a:rPr lang="en-US" sz="3200" b="1" dirty="0">
                <a:solidFill>
                  <a:srgbClr val="7030A0"/>
                </a:solidFill>
                <a:latin typeface="+mn-lt"/>
              </a:rPr>
            </a:br>
            <a:br>
              <a:rPr lang="en-US" sz="3600" b="1" dirty="0">
                <a:solidFill>
                  <a:srgbClr val="7030A0"/>
                </a:solidFill>
                <a:latin typeface="+mn-lt"/>
              </a:rPr>
            </a:br>
            <a:r>
              <a:rPr lang="en-US" sz="3200" b="1" dirty="0">
                <a:solidFill>
                  <a:srgbClr val="7030A0"/>
                </a:solidFill>
                <a:latin typeface="+mn-lt"/>
              </a:rPr>
              <a:t>Expenses continue to grow slowly                         2% - 3% per year</a:t>
            </a:r>
          </a:p>
        </p:txBody>
      </p:sp>
      <p:sp>
        <p:nvSpPr>
          <p:cNvPr id="3" name="Text Placeholder 2"/>
          <p:cNvSpPr>
            <a:spLocks noGrp="1"/>
          </p:cNvSpPr>
          <p:nvPr>
            <p:ph type="body" idx="1"/>
          </p:nvPr>
        </p:nvSpPr>
        <p:spPr>
          <a:xfrm>
            <a:off x="1371600" y="381000"/>
            <a:ext cx="6417734" cy="939801"/>
          </a:xfrm>
        </p:spPr>
        <p:txBody>
          <a:bodyPr>
            <a:normAutofit fontScale="85000" lnSpcReduction="10000"/>
          </a:bodyPr>
          <a:lstStyle/>
          <a:p>
            <a:r>
              <a:rPr lang="en-US" sz="3900" b="1" dirty="0">
                <a:latin typeface="+mj-lt"/>
              </a:rPr>
              <a:t>BUDGET OUTLOOK  AND TRENDS</a:t>
            </a:r>
          </a:p>
          <a:p>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137706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610600" cy="6186309"/>
          </a:xfrm>
        </p:spPr>
        <p:txBody>
          <a:bodyPr>
            <a:normAutofit/>
          </a:bodyPr>
          <a:lstStyle/>
          <a:p>
            <a:r>
              <a:rPr lang="en-US" b="1" dirty="0">
                <a:solidFill>
                  <a:srgbClr val="002060"/>
                </a:solidFill>
                <a:latin typeface="+mn-lt"/>
              </a:rPr>
              <a:t>2016 Budget Outlook</a:t>
            </a:r>
            <a:br>
              <a:rPr lang="en-US" b="1" dirty="0">
                <a:solidFill>
                  <a:srgbClr val="002060"/>
                </a:solidFill>
                <a:latin typeface="+mn-lt"/>
              </a:rPr>
            </a:br>
            <a:br>
              <a:rPr lang="en-US" b="1" dirty="0">
                <a:solidFill>
                  <a:srgbClr val="002060"/>
                </a:solidFill>
                <a:latin typeface="Arial Narrow" panose="020B0606020202030204" pitchFamily="34" charset="0"/>
              </a:rPr>
            </a:br>
            <a:r>
              <a:rPr lang="en-US" sz="3200" dirty="0">
                <a:solidFill>
                  <a:srgbClr val="002060"/>
                </a:solidFill>
                <a:latin typeface="+mn-lt"/>
              </a:rPr>
              <a:t>GSO/AAWS, Grapevine, and La </a:t>
            </a:r>
            <a:r>
              <a:rPr lang="en-US" sz="3200" dirty="0" err="1">
                <a:solidFill>
                  <a:srgbClr val="002060"/>
                </a:solidFill>
                <a:latin typeface="+mn-lt"/>
              </a:rPr>
              <a:t>Viña</a:t>
            </a:r>
            <a:r>
              <a:rPr lang="en-US" sz="3200" dirty="0">
                <a:solidFill>
                  <a:srgbClr val="002060"/>
                </a:solidFill>
                <a:latin typeface="+mn-lt"/>
              </a:rPr>
              <a:t> combined budgeted results is $325,600 loss,                       with following years having even larger losses,                  assuming no changes in operations                                     </a:t>
            </a:r>
            <a:br>
              <a:rPr lang="en-US" sz="3200" dirty="0">
                <a:solidFill>
                  <a:srgbClr val="002060"/>
                </a:solidFill>
                <a:latin typeface="+mn-lt"/>
              </a:rPr>
            </a:br>
            <a:r>
              <a:rPr lang="en-US" sz="3200" dirty="0">
                <a:solidFill>
                  <a:srgbClr val="002060"/>
                </a:solidFill>
                <a:latin typeface="+mn-lt"/>
              </a:rPr>
              <a:t>fellowship wide. </a:t>
            </a:r>
            <a:br>
              <a:rPr lang="en-US" sz="3200" dirty="0">
                <a:solidFill>
                  <a:srgbClr val="002060"/>
                </a:solidFill>
                <a:latin typeface="+mn-lt"/>
              </a:rPr>
            </a:br>
            <a:br>
              <a:rPr lang="en-US" sz="3200" dirty="0">
                <a:solidFill>
                  <a:srgbClr val="002060"/>
                </a:solidFill>
                <a:latin typeface="+mn-lt"/>
              </a:rPr>
            </a:br>
            <a:r>
              <a:rPr lang="en-US" sz="3200" dirty="0">
                <a:solidFill>
                  <a:srgbClr val="002060"/>
                </a:solidFill>
                <a:latin typeface="+mn-lt"/>
              </a:rPr>
              <a:t>Projected loss 2017 = ($861,800)</a:t>
            </a:r>
            <a:br>
              <a:rPr lang="en-US" sz="3200" dirty="0">
                <a:solidFill>
                  <a:srgbClr val="002060"/>
                </a:solidFill>
                <a:latin typeface="+mn-lt"/>
              </a:rPr>
            </a:br>
            <a:r>
              <a:rPr lang="en-US" sz="3200" dirty="0">
                <a:solidFill>
                  <a:srgbClr val="002060"/>
                </a:solidFill>
                <a:latin typeface="+mn-lt"/>
              </a:rPr>
              <a:t>   2018 = ($1,447,800) </a:t>
            </a:r>
            <a:endParaRPr lang="en-US" dirty="0">
              <a:solidFill>
                <a:srgbClr val="002060"/>
              </a:solidFill>
            </a:endParaRPr>
          </a:p>
        </p:txBody>
      </p:sp>
      <p:sp>
        <p:nvSpPr>
          <p:cNvPr id="3" name="Text Placeholder 2"/>
          <p:cNvSpPr>
            <a:spLocks noGrp="1"/>
          </p:cNvSpPr>
          <p:nvPr>
            <p:ph type="body" idx="1"/>
          </p:nvPr>
        </p:nvSpPr>
        <p:spPr>
          <a:xfrm>
            <a:off x="1295400" y="533400"/>
            <a:ext cx="6417734" cy="939801"/>
          </a:xfrm>
        </p:spPr>
        <p:txBody>
          <a:bodyPr>
            <a:normAutofit/>
          </a:bodyPr>
          <a:lstStyle/>
          <a:p>
            <a:pPr lvl="0">
              <a:buClr>
                <a:srgbClr val="31B6FD"/>
              </a:buClr>
            </a:pPr>
            <a:r>
              <a:rPr lang="en-US" sz="4000" b="1" dirty="0">
                <a:latin typeface="Arial Narrow" panose="020B0606020202030204" pitchFamily="34" charset="0"/>
              </a:rPr>
              <a:t>BUDGET OUTLOOK  AND </a:t>
            </a:r>
            <a:r>
              <a:rPr lang="en-US" sz="4000" b="1" dirty="0">
                <a:latin typeface="+mj-lt"/>
              </a:rPr>
              <a:t>TRENDS</a:t>
            </a:r>
          </a:p>
          <a:p>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72676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16178">
            <a:off x="700542" y="1439881"/>
            <a:ext cx="7772400" cy="2311160"/>
          </a:xfrm>
        </p:spPr>
        <p:txBody>
          <a:bodyPr>
            <a:noAutofit/>
          </a:bodyPr>
          <a:lstStyle/>
          <a:p>
            <a:r>
              <a:rPr lang="en-US" sz="9600" dirty="0"/>
              <a:t>Area 59 Challenge</a:t>
            </a:r>
          </a:p>
        </p:txBody>
      </p:sp>
      <p:sp>
        <p:nvSpPr>
          <p:cNvPr id="3" name="Text Placeholder 2"/>
          <p:cNvSpPr>
            <a:spLocks noGrp="1"/>
          </p:cNvSpPr>
          <p:nvPr>
            <p:ph type="body" idx="1"/>
          </p:nvPr>
        </p:nvSpPr>
        <p:spPr>
          <a:xfrm flipV="1">
            <a:off x="1367365" y="381001"/>
            <a:ext cx="6417734" cy="76199"/>
          </a:xfrm>
        </p:spPr>
        <p:txBody>
          <a:bodyPr>
            <a:normAutofit fontScale="25000" lnSpcReduction="20000"/>
          </a:bodyPr>
          <a:lstStyle/>
          <a:p>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401192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52101">
            <a:off x="723793" y="1007112"/>
            <a:ext cx="7879130" cy="4707169"/>
          </a:xfrm>
        </p:spPr>
        <p:txBody>
          <a:bodyPr>
            <a:normAutofit/>
          </a:bodyPr>
          <a:lstStyle/>
          <a:p>
            <a:r>
              <a:rPr lang="en-US" sz="7200" b="1" dirty="0">
                <a:solidFill>
                  <a:srgbClr val="002060"/>
                </a:solidFill>
              </a:rPr>
              <a:t>A.A. belongs to the Groups.  Are we going to support it ??</a:t>
            </a:r>
          </a:p>
        </p:txBody>
      </p:sp>
      <p:sp>
        <p:nvSpPr>
          <p:cNvPr id="3" name="Text Placeholder 2"/>
          <p:cNvSpPr>
            <a:spLocks noGrp="1"/>
          </p:cNvSpPr>
          <p:nvPr>
            <p:ph type="body" idx="1"/>
          </p:nvPr>
        </p:nvSpPr>
        <p:spPr>
          <a:xfrm>
            <a:off x="1367365" y="228601"/>
            <a:ext cx="6417734" cy="152400"/>
          </a:xfrm>
        </p:spPr>
        <p:txBody>
          <a:bodyPr>
            <a:normAutofit fontScale="25000" lnSpcReduction="20000"/>
          </a:bodyPr>
          <a:lstStyle/>
          <a:p>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70799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8686800" cy="5105399"/>
          </a:xfrm>
        </p:spPr>
        <p:txBody>
          <a:bodyPr>
            <a:normAutofit/>
          </a:bodyPr>
          <a:lstStyle/>
          <a:p>
            <a:pPr marL="742950" indent="-742950">
              <a:spcAft>
                <a:spcPts val="600"/>
              </a:spcAft>
              <a:buAutoNum type="arabicParenR"/>
            </a:pPr>
            <a:r>
              <a:rPr lang="en-US" sz="3600" b="1" i="1" dirty="0">
                <a:solidFill>
                  <a:schemeClr val="tx1"/>
                </a:solidFill>
                <a:latin typeface="Calibri" pitchFamily="34" charset="0"/>
                <a:cs typeface="Calibri" pitchFamily="34" charset="0"/>
              </a:rPr>
              <a:t>Improving Internal and External Communications</a:t>
            </a:r>
          </a:p>
          <a:p>
            <a:pPr marL="742950" indent="-742950">
              <a:spcAft>
                <a:spcPts val="600"/>
              </a:spcAft>
              <a:buAutoNum type="arabicParenR"/>
            </a:pPr>
            <a:r>
              <a:rPr lang="en-US" sz="3600" b="1" i="1" dirty="0">
                <a:solidFill>
                  <a:schemeClr val="tx1"/>
                </a:solidFill>
                <a:latin typeface="Calibri" pitchFamily="34" charset="0"/>
                <a:cs typeface="Calibri" pitchFamily="34" charset="0"/>
              </a:rPr>
              <a:t>Ideas for Increasing Revenues</a:t>
            </a:r>
          </a:p>
          <a:p>
            <a:pPr marL="742950" indent="-742950">
              <a:spcAft>
                <a:spcPts val="600"/>
              </a:spcAft>
              <a:buAutoNum type="arabicParenR"/>
            </a:pPr>
            <a:r>
              <a:rPr lang="en-US" sz="3600" b="1" i="1" dirty="0">
                <a:solidFill>
                  <a:schemeClr val="tx1"/>
                </a:solidFill>
                <a:latin typeface="Calibri" pitchFamily="34" charset="0"/>
                <a:cs typeface="Calibri" pitchFamily="34" charset="0"/>
              </a:rPr>
              <a:t>Ideas for Reducing Expenses</a:t>
            </a:r>
          </a:p>
          <a:p>
            <a:pPr marL="742950" indent="-742950">
              <a:spcAft>
                <a:spcPts val="600"/>
              </a:spcAft>
              <a:buAutoNum type="arabicParenR"/>
            </a:pPr>
            <a:r>
              <a:rPr lang="en-US" sz="3600" b="1" i="1" dirty="0">
                <a:solidFill>
                  <a:schemeClr val="tx1"/>
                </a:solidFill>
                <a:latin typeface="Calibri" pitchFamily="34" charset="0"/>
                <a:cs typeface="Calibri" pitchFamily="34" charset="0"/>
              </a:rPr>
              <a:t>Ideas on Organizational Structure</a:t>
            </a:r>
          </a:p>
          <a:p>
            <a:pPr marL="742950" indent="-742950">
              <a:spcAft>
                <a:spcPts val="600"/>
              </a:spcAft>
              <a:buAutoNum type="arabicParenR"/>
            </a:pPr>
            <a:endParaRPr lang="en-US" sz="3600" b="1" dirty="0">
              <a:solidFill>
                <a:schemeClr val="tx1"/>
              </a:solidFill>
              <a:latin typeface="Calibri" pitchFamily="34" charset="0"/>
              <a:cs typeface="Calibri" pitchFamily="34" charset="0"/>
            </a:endParaRPr>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457200" y="253536"/>
            <a:ext cx="8534400" cy="660864"/>
          </a:xfrm>
        </p:spPr>
        <p:txBody>
          <a:bodyPr>
            <a:normAutofit fontScale="90000"/>
          </a:bodyPr>
          <a:lstStyle/>
          <a:p>
            <a:r>
              <a:rPr lang="en-US" sz="5300" b="1" i="1" dirty="0"/>
              <a:t>Feasibility Study  </a:t>
            </a:r>
            <a:r>
              <a:rPr lang="en-US" i="1" dirty="0"/>
              <a:t>  </a:t>
            </a:r>
          </a:p>
        </p:txBody>
      </p:sp>
    </p:spTree>
    <p:extLst>
      <p:ext uri="{BB962C8B-B14F-4D97-AF65-F5344CB8AC3E}">
        <p14:creationId xmlns:p14="http://schemas.microsoft.com/office/powerpoint/2010/main" val="575598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839200" cy="6477000"/>
          </a:xfrm>
        </p:spPr>
        <p:txBody>
          <a:bodyPr>
            <a:noAutofit/>
          </a:bodyPr>
          <a:lstStyle/>
          <a:p>
            <a:pPr>
              <a:buFont typeface="Wingdings" pitchFamily="2" charset="2"/>
              <a:buChar char="v"/>
            </a:pPr>
            <a:r>
              <a:rPr lang="en-US" sz="3200" b="1" dirty="0"/>
              <a:t>West Central Regional Trustee –                 Thomas A.</a:t>
            </a:r>
          </a:p>
          <a:p>
            <a:pPr>
              <a:buFont typeface="Wingdings" pitchFamily="2" charset="2"/>
              <a:buChar char="v"/>
            </a:pPr>
            <a:r>
              <a:rPr lang="en-US" sz="3200" b="1" dirty="0"/>
              <a:t>Western Canada Regional Trustee –                 Cate </a:t>
            </a:r>
            <a:r>
              <a:rPr lang="en-US" sz="3200" b="1"/>
              <a:t>W.  </a:t>
            </a:r>
            <a:endParaRPr lang="en-US" sz="3200" b="1" dirty="0"/>
          </a:p>
          <a:p>
            <a:pPr marL="0" lvl="0" indent="0" eaLnBrk="0" fontAlgn="base" hangingPunct="0">
              <a:spcBef>
                <a:spcPct val="0"/>
              </a:spcBef>
              <a:spcAft>
                <a:spcPct val="0"/>
              </a:spcAft>
              <a:buClrTx/>
              <a:buSzTx/>
              <a:buNone/>
            </a:pPr>
            <a:r>
              <a:rPr lang="en-US" sz="3200" b="1" u="sng" dirty="0">
                <a:solidFill>
                  <a:srgbClr val="333399"/>
                </a:solidFill>
                <a:ea typeface="Times New Roman" pitchFamily="18" charset="0"/>
                <a:cs typeface="Arial" pitchFamily="34" charset="0"/>
              </a:rPr>
              <a:t>2017</a:t>
            </a:r>
            <a:endParaRPr lang="en-US" sz="3200" dirty="0">
              <a:solidFill>
                <a:schemeClr val="tx1"/>
              </a:solidFill>
              <a:cs typeface="Arial" pitchFamily="34" charset="0"/>
            </a:endParaRPr>
          </a:p>
          <a:p>
            <a:pPr marL="0" lvl="0" indent="0" eaLnBrk="0" fontAlgn="base" hangingPunct="0">
              <a:spcBef>
                <a:spcPct val="0"/>
              </a:spcBef>
              <a:spcAft>
                <a:spcPct val="0"/>
              </a:spcAft>
              <a:buClrTx/>
              <a:buSzTx/>
              <a:buNone/>
            </a:pPr>
            <a:r>
              <a:rPr lang="en-US" sz="3200" b="1" dirty="0">
                <a:solidFill>
                  <a:srgbClr val="333399"/>
                </a:solidFill>
                <a:ea typeface="Times New Roman" pitchFamily="18" charset="0"/>
                <a:cs typeface="Arial" pitchFamily="34" charset="0"/>
              </a:rPr>
              <a:t>Feb 24 - 26 - NERAASA</a:t>
            </a:r>
            <a:r>
              <a:rPr lang="en-US" sz="3200" dirty="0">
                <a:solidFill>
                  <a:srgbClr val="333399"/>
                </a:solidFill>
                <a:ea typeface="Times New Roman" pitchFamily="18" charset="0"/>
                <a:cs typeface="Arial" pitchFamily="34" charset="0"/>
              </a:rPr>
              <a:t> - </a:t>
            </a:r>
            <a:r>
              <a:rPr lang="en-US" sz="3200" dirty="0" err="1">
                <a:solidFill>
                  <a:srgbClr val="333399"/>
                </a:solidFill>
                <a:ea typeface="Times New Roman" pitchFamily="18" charset="0"/>
                <a:cs typeface="Arial" pitchFamily="34" charset="0"/>
              </a:rPr>
              <a:t>Framington</a:t>
            </a:r>
            <a:r>
              <a:rPr lang="en-US" sz="3200" dirty="0">
                <a:solidFill>
                  <a:srgbClr val="333399"/>
                </a:solidFill>
                <a:ea typeface="Times New Roman" pitchFamily="18" charset="0"/>
                <a:cs typeface="Arial" pitchFamily="34" charset="0"/>
              </a:rPr>
              <a:t>, MA (Area 30)  </a:t>
            </a:r>
            <a:r>
              <a:rPr lang="en-US" sz="3200" dirty="0">
                <a:solidFill>
                  <a:srgbClr val="333399"/>
                </a:solidFill>
                <a:ea typeface="Times New Roman" pitchFamily="18" charset="0"/>
                <a:cs typeface="Arial" pitchFamily="34" charset="0"/>
                <a:hlinkClick r:id="rId3"/>
              </a:rPr>
              <a:t>www.neraasa.org</a:t>
            </a:r>
            <a:endParaRPr lang="en-US" sz="3200" b="1" dirty="0">
              <a:solidFill>
                <a:srgbClr val="333399"/>
              </a:solidFill>
              <a:ea typeface="Calibri" pitchFamily="34" charset="0"/>
              <a:cs typeface="Arial" pitchFamily="34" charset="0"/>
            </a:endParaRPr>
          </a:p>
          <a:p>
            <a:pPr marL="0" lvl="0" indent="0" eaLnBrk="0" fontAlgn="base" hangingPunct="0">
              <a:spcBef>
                <a:spcPct val="0"/>
              </a:spcBef>
              <a:spcAft>
                <a:spcPct val="0"/>
              </a:spcAft>
              <a:buClrTx/>
              <a:buSzTx/>
              <a:buNone/>
            </a:pPr>
            <a:r>
              <a:rPr lang="en-US" sz="3200" b="1" dirty="0">
                <a:solidFill>
                  <a:srgbClr val="333399"/>
                </a:solidFill>
                <a:ea typeface="Calibri" pitchFamily="34" charset="0"/>
                <a:cs typeface="Arial" pitchFamily="34" charset="0"/>
              </a:rPr>
              <a:t>June 2 - 4 - Northeast Regional Forum (NERF)</a:t>
            </a:r>
            <a:r>
              <a:rPr lang="en-US" sz="3200" dirty="0">
                <a:solidFill>
                  <a:srgbClr val="333399"/>
                </a:solidFill>
                <a:ea typeface="Calibri" pitchFamily="34" charset="0"/>
                <a:cs typeface="Arial" pitchFamily="34" charset="0"/>
              </a:rPr>
              <a:t> - Mars, PA (Area 60)  </a:t>
            </a:r>
            <a:r>
              <a:rPr lang="en-US" sz="3200" dirty="0">
                <a:solidFill>
                  <a:schemeClr val="tx1"/>
                </a:solidFill>
                <a:ea typeface="Calibri" pitchFamily="34" charset="0"/>
                <a:cs typeface="Arial" pitchFamily="34" charset="0"/>
                <a:hlinkClick r:id="rId4"/>
              </a:rPr>
              <a:t>http://www.aa.org</a:t>
            </a:r>
            <a:r>
              <a:rPr lang="en-US" sz="3200" dirty="0">
                <a:solidFill>
                  <a:schemeClr val="tx1"/>
                </a:solidFill>
                <a:cs typeface="Arial" pitchFamily="34" charset="0"/>
              </a:rPr>
              <a:t> </a:t>
            </a:r>
          </a:p>
          <a:p>
            <a:pPr>
              <a:buFont typeface="Wingdings" pitchFamily="2" charset="2"/>
              <a:buChar char="v"/>
            </a:pPr>
            <a:endParaRPr lang="en-US" sz="3200" b="1"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457200" y="0"/>
            <a:ext cx="7467600" cy="1600200"/>
          </a:xfrm>
        </p:spPr>
        <p:txBody>
          <a:bodyPr>
            <a:normAutofit/>
          </a:bodyPr>
          <a:lstStyle/>
          <a:p>
            <a:pPr marL="511175" indent="-511175"/>
            <a:r>
              <a:rPr lang="en-US" b="1" dirty="0"/>
              <a:t> Trustee Elections and Regional Business</a:t>
            </a:r>
          </a:p>
        </p:txBody>
      </p:sp>
    </p:spTree>
    <p:extLst>
      <p:ext uri="{BB962C8B-B14F-4D97-AF65-F5344CB8AC3E}">
        <p14:creationId xmlns:p14="http://schemas.microsoft.com/office/powerpoint/2010/main" val="3852722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800600"/>
          </a:xfrm>
        </p:spPr>
        <p:txBody>
          <a:bodyPr>
            <a:noAutofit/>
          </a:bodyPr>
          <a:lstStyle/>
          <a:p>
            <a:pPr marL="1588" lvl="1" indent="0">
              <a:buNone/>
            </a:pPr>
            <a:r>
              <a:rPr lang="en-US" sz="2800" b="1" dirty="0"/>
              <a:t>Conference Committee Structure</a:t>
            </a:r>
          </a:p>
          <a:p>
            <a:pPr lvl="1"/>
            <a:r>
              <a:rPr lang="en-US" sz="2800" b="1" dirty="0"/>
              <a:t>Delegate Conference Committees</a:t>
            </a:r>
          </a:p>
          <a:p>
            <a:pPr lvl="2"/>
            <a:r>
              <a:rPr lang="en-US" sz="2800" b="1" dirty="0"/>
              <a:t>Composed of Delegates who “meet early in the week” (p S-56)</a:t>
            </a:r>
          </a:p>
          <a:p>
            <a:pPr lvl="2"/>
            <a:r>
              <a:rPr lang="en-US" sz="2800" b="1" dirty="0"/>
              <a:t>“Do the principal work of the Conference” (p S-56)</a:t>
            </a:r>
          </a:p>
          <a:p>
            <a:pPr lvl="1"/>
            <a:r>
              <a:rPr lang="en-US" sz="2800" b="1" dirty="0"/>
              <a:t>Trustee Committees</a:t>
            </a:r>
          </a:p>
          <a:p>
            <a:pPr lvl="2"/>
            <a:r>
              <a:rPr lang="en-US" sz="2800" b="1" dirty="0"/>
              <a:t>“Meet quarterly” (p S-70)</a:t>
            </a:r>
          </a:p>
          <a:p>
            <a:pPr lvl="2"/>
            <a:r>
              <a:rPr lang="en-US" sz="2800" b="1" dirty="0"/>
              <a:t>“Often form subcommittees to work on specific projects” (p S-70)</a:t>
            </a:r>
          </a:p>
          <a:p>
            <a:pPr lvl="1"/>
            <a:endParaRPr lang="en-US" sz="2800" dirty="0"/>
          </a:p>
          <a:p>
            <a:pPr lvl="3"/>
            <a:endParaRPr lang="en-US" sz="2400" dirty="0"/>
          </a:p>
        </p:txBody>
      </p:sp>
      <p:sp>
        <p:nvSpPr>
          <p:cNvPr id="5" name="Footer Placeholder 4"/>
          <p:cNvSpPr>
            <a:spLocks noGrp="1"/>
          </p:cNvSpPr>
          <p:nvPr>
            <p:ph type="ftr" sz="quarter" idx="11"/>
          </p:nvPr>
        </p:nvSpPr>
        <p:spPr/>
        <p:txBody>
          <a:bodyPr/>
          <a:lstStyle/>
          <a:p>
            <a:r>
              <a:rPr kumimoji="0" lang="en-US"/>
              <a:t>66th General Service Conference</a:t>
            </a:r>
            <a:endParaRPr kumimoji="0" lang="en-US" dirty="0"/>
          </a:p>
        </p:txBody>
      </p:sp>
      <p:sp>
        <p:nvSpPr>
          <p:cNvPr id="2" name="Title 1"/>
          <p:cNvSpPr>
            <a:spLocks noGrp="1"/>
          </p:cNvSpPr>
          <p:nvPr>
            <p:ph type="title"/>
          </p:nvPr>
        </p:nvSpPr>
        <p:spPr>
          <a:xfrm>
            <a:off x="228600" y="152400"/>
            <a:ext cx="8763000" cy="1143000"/>
          </a:xfrm>
        </p:spPr>
        <p:txBody>
          <a:bodyPr>
            <a:normAutofit fontScale="90000"/>
          </a:bodyPr>
          <a:lstStyle/>
          <a:p>
            <a:pPr marL="685800" indent="-685800"/>
            <a:r>
              <a:rPr lang="en-US" dirty="0">
                <a:solidFill>
                  <a:schemeClr val="tx1"/>
                </a:solidFill>
              </a:rPr>
              <a:t> </a:t>
            </a:r>
            <a:r>
              <a:rPr lang="en-US" sz="4000" b="1" dirty="0">
                <a:solidFill>
                  <a:schemeClr val="tx1"/>
                </a:solidFill>
              </a:rPr>
              <a:t>The Group Conscience of A.A. as a Whole ~ Our Spiritual Handshake</a:t>
            </a:r>
          </a:p>
        </p:txBody>
      </p:sp>
    </p:spTree>
    <p:extLst>
      <p:ext uri="{BB962C8B-B14F-4D97-AF65-F5344CB8AC3E}">
        <p14:creationId xmlns:p14="http://schemas.microsoft.com/office/powerpoint/2010/main" val="734937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872067" y="1447800"/>
            <a:ext cx="7408333" cy="4800600"/>
          </a:xfrm>
        </p:spPr>
        <p:txBody>
          <a:bodyPr>
            <a:noAutofit/>
          </a:bodyPr>
          <a:lstStyle/>
          <a:p>
            <a:r>
              <a:rPr lang="en-US" altLang="en-US" sz="3200" b="1" dirty="0"/>
              <a:t>Conference Advisory Actions represent recommendations of the Conference committees, or floor actions that have been approved by the Conference body as a whole with substantial unanimity (2/3 vote).</a:t>
            </a:r>
          </a:p>
          <a:p>
            <a:r>
              <a:rPr lang="en-US" altLang="en-US" sz="3200" b="1" dirty="0"/>
              <a:t>Advises the Trustees how “we” want them to serve the Fellowship</a:t>
            </a:r>
          </a:p>
          <a:p>
            <a:pPr>
              <a:buFont typeface="Wingdings" pitchFamily="2" charset="2"/>
              <a:buNone/>
            </a:pPr>
            <a:r>
              <a:rPr lang="en-US" altLang="en-US" sz="3200" b="1" dirty="0"/>
              <a:t>   </a:t>
            </a:r>
            <a:r>
              <a:rPr lang="en-US" altLang="en-US" sz="2000" b="1" dirty="0"/>
              <a:t>(page S58 of The A.A. Service Manual, 2015-2016 edition)</a:t>
            </a:r>
          </a:p>
        </p:txBody>
      </p:sp>
      <p:sp>
        <p:nvSpPr>
          <p:cNvPr id="6146" name="Rectangle 2"/>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fontAlgn="auto">
              <a:spcAft>
                <a:spcPts val="0"/>
              </a:spcAft>
              <a:defRPr/>
            </a:pPr>
            <a:r>
              <a:rPr lang="en-US" altLang="en-US" sz="4000" b="1" dirty="0">
                <a:solidFill>
                  <a:srgbClr val="FFFF00"/>
                </a:solidFill>
                <a:effectLst/>
              </a:rPr>
              <a:t>What is an Advisory Action?</a:t>
            </a:r>
            <a:br>
              <a:rPr lang="en-US" altLang="en-US" sz="4000" b="1" dirty="0">
                <a:solidFill>
                  <a:srgbClr val="FFFF00"/>
                </a:solidFill>
                <a:effectLst/>
              </a:rPr>
            </a:br>
            <a:endParaRPr lang="en-US" altLang="en-US" sz="4000" b="1" dirty="0">
              <a:solidFill>
                <a:srgbClr val="FFFF00"/>
              </a:solidFill>
              <a:effectLst/>
            </a:endParaRPr>
          </a:p>
        </p:txBody>
      </p:sp>
      <p:sp>
        <p:nvSpPr>
          <p:cNvPr id="2" name="Footer Placeholder 1"/>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1662346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idx="1"/>
          </p:nvPr>
        </p:nvSpPr>
        <p:spPr>
          <a:xfrm>
            <a:off x="457200" y="2667000"/>
            <a:ext cx="8229600" cy="2971800"/>
          </a:xfrm>
        </p:spPr>
        <p:txBody>
          <a:bodyPr/>
          <a:lstStyle/>
          <a:p>
            <a:pPr>
              <a:buFont typeface="Wingdings" pitchFamily="2" charset="2"/>
              <a:buNone/>
            </a:pPr>
            <a:r>
              <a:rPr lang="en-US" altLang="en-US" sz="2800" b="1" i="1" dirty="0"/>
              <a:t>Advisory Action 40 of the 1990 General Service Conference states:  “Items discussed, but no action taken or recommendation made, as well as committee recommendations which are not adopted, be included in a separate section of the Final Report.”</a:t>
            </a:r>
            <a:endParaRPr lang="en-US" altLang="en-US" sz="1400" b="1" i="1" dirty="0"/>
          </a:p>
        </p:txBody>
      </p:sp>
      <p:sp>
        <p:nvSpPr>
          <p:cNvPr id="36866" name="Rectangle 2"/>
          <p:cNvSpPr>
            <a:spLocks noGrp="1" noChangeArrowheads="1"/>
          </p:cNvSpPr>
          <p:nvPr>
            <p:ph type="title"/>
          </p:nvPr>
        </p:nvSpPr>
        <p:spPr>
          <a:xfrm>
            <a:off x="381000" y="533400"/>
            <a:ext cx="85344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defRPr/>
            </a:pPr>
            <a:r>
              <a:rPr lang="en-US" altLang="en-US" sz="4000" b="1" dirty="0">
                <a:effectLst/>
              </a:rPr>
              <a:t>Additional Committee Considerations</a:t>
            </a:r>
          </a:p>
        </p:txBody>
      </p:sp>
      <p:sp>
        <p:nvSpPr>
          <p:cNvPr id="6" name="Footer Placeholder 2"/>
          <p:cNvSpPr txBox="1">
            <a:spLocks noGrp="1"/>
          </p:cNvSpPr>
          <p:nvPr/>
        </p:nvSpPr>
        <p:spPr bwMode="auto">
          <a:xfrm>
            <a:off x="533400" y="6096000"/>
            <a:ext cx="7924800" cy="457200"/>
          </a:xfrm>
          <a:prstGeom prst="rect">
            <a:avLst/>
          </a:prstGeom>
          <a:noFill/>
          <a:ln>
            <a:miter lim="800000"/>
            <a:headEnd/>
            <a:tailEnd/>
          </a:ln>
        </p:spPr>
        <p:txBody>
          <a:bodyPr anchor="b"/>
          <a:lstStyle/>
          <a:p>
            <a:pPr algn="ctr">
              <a:defRPr/>
            </a:pPr>
            <a:r>
              <a:rPr lang="en-US" sz="1200" dirty="0">
                <a:effectLst>
                  <a:outerShdw blurRad="38100" dist="38100" dir="2700000" algn="tl">
                    <a:srgbClr val="000000"/>
                  </a:outerShdw>
                </a:effectLst>
                <a:latin typeface="Arial" charset="0"/>
                <a:cs typeface="+mn-cs"/>
              </a:rPr>
              <a:t> </a:t>
            </a:r>
          </a:p>
        </p:txBody>
      </p:sp>
      <p:sp>
        <p:nvSpPr>
          <p:cNvPr id="2" name="Footer Placeholder 1"/>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1141119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2743200"/>
          </a:xfrm>
        </p:spPr>
        <p:txBody>
          <a:bodyPr>
            <a:normAutofit/>
          </a:bodyPr>
          <a:lstStyle/>
          <a:p>
            <a:pPr algn="ctr"/>
            <a:r>
              <a:rPr lang="en-US" sz="4800" b="1" dirty="0"/>
              <a:t>2016 General Service Conference Committee Agenda Items  </a:t>
            </a:r>
          </a:p>
        </p:txBody>
      </p:sp>
      <p:sp>
        <p:nvSpPr>
          <p:cNvPr id="3" name="Subtitle 2"/>
          <p:cNvSpPr>
            <a:spLocks noGrp="1"/>
          </p:cNvSpPr>
          <p:nvPr>
            <p:ph type="subTitle" idx="1"/>
          </p:nvPr>
        </p:nvSpPr>
        <p:spPr>
          <a:xfrm>
            <a:off x="1066800" y="3581400"/>
            <a:ext cx="7162800" cy="2590800"/>
          </a:xfrm>
        </p:spPr>
        <p:txBody>
          <a:bodyPr>
            <a:normAutofit/>
          </a:bodyPr>
          <a:lstStyle/>
          <a:p>
            <a:r>
              <a:rPr lang="en-US" sz="3600" b="1" i="1" dirty="0">
                <a:solidFill>
                  <a:schemeClr val="tx1"/>
                </a:solidFill>
              </a:rPr>
              <a:t>Advisory Actions and             Additional Considerations from the 66</a:t>
            </a:r>
            <a:r>
              <a:rPr lang="en-US" sz="3600" b="1" i="1" baseline="30000" dirty="0">
                <a:solidFill>
                  <a:schemeClr val="tx1"/>
                </a:solidFill>
              </a:rPr>
              <a:t>th</a:t>
            </a:r>
            <a:r>
              <a:rPr lang="en-US" sz="3600" b="1" i="1" dirty="0">
                <a:solidFill>
                  <a:schemeClr val="tx1"/>
                </a:solidFill>
              </a:rPr>
              <a:t> General Service Conference</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48111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962400" y="6492875"/>
            <a:ext cx="3352800" cy="365125"/>
          </a:xfrm>
        </p:spPr>
        <p:txBody>
          <a:bodyPr/>
          <a:lstStyle/>
          <a:p>
            <a:r>
              <a:rPr lang="en-US" dirty="0">
                <a:solidFill>
                  <a:prstClr val="black">
                    <a:tint val="75000"/>
                  </a:prstClr>
                </a:solidFill>
              </a:rPr>
              <a:t>66th General Service Conference</a:t>
            </a:r>
          </a:p>
        </p:txBody>
      </p:sp>
      <p:pic>
        <p:nvPicPr>
          <p:cNvPr id="3" name="Picture 3" descr="C:\Users\vernst\AppData\Local\Microsoft\Windows\Temporary Internet Files\Content.IE5\254W57OC\MC900105218[1].wmf"/>
          <p:cNvPicPr>
            <a:picLocks noChangeAspect="1" noChangeArrowheads="1"/>
          </p:cNvPicPr>
          <p:nvPr/>
        </p:nvPicPr>
        <p:blipFill>
          <a:blip r:embed="rId3" cstate="print"/>
          <a:srcRect/>
          <a:stretch>
            <a:fillRect/>
          </a:stretch>
        </p:blipFill>
        <p:spPr bwMode="auto">
          <a:xfrm>
            <a:off x="381000" y="609600"/>
            <a:ext cx="1980905" cy="2286000"/>
          </a:xfrm>
          <a:prstGeom prst="rect">
            <a:avLst/>
          </a:prstGeom>
          <a:noFill/>
          <a:ln w="9525">
            <a:noFill/>
            <a:miter lim="800000"/>
            <a:headEnd/>
            <a:tailEnd/>
          </a:ln>
        </p:spPr>
      </p:pic>
      <p:sp>
        <p:nvSpPr>
          <p:cNvPr id="4" name="Rectangle 3"/>
          <p:cNvSpPr/>
          <p:nvPr/>
        </p:nvSpPr>
        <p:spPr>
          <a:xfrm>
            <a:off x="228600" y="3048000"/>
            <a:ext cx="2286000" cy="3416320"/>
          </a:xfrm>
          <a:prstGeom prst="rect">
            <a:avLst/>
          </a:prstGeom>
        </p:spPr>
        <p:txBody>
          <a:bodyPr wrap="square">
            <a:spAutoFit/>
          </a:bodyPr>
          <a:lstStyle/>
          <a:p>
            <a:pPr algn="ctr"/>
            <a:r>
              <a:rPr lang="en-US" sz="2400" b="1" dirty="0">
                <a:solidFill>
                  <a:schemeClr val="accent1">
                    <a:lumMod val="75000"/>
                  </a:schemeClr>
                </a:solidFill>
                <a:latin typeface="Candara" pitchFamily="34" charset="0"/>
              </a:rPr>
              <a:t>Area 59 Delegates to the</a:t>
            </a:r>
          </a:p>
          <a:p>
            <a:pPr algn="ctr"/>
            <a:r>
              <a:rPr lang="en-US" sz="2400" b="1" dirty="0">
                <a:solidFill>
                  <a:schemeClr val="accent1">
                    <a:lumMod val="75000"/>
                  </a:schemeClr>
                </a:solidFill>
                <a:latin typeface="Candara" pitchFamily="34" charset="0"/>
              </a:rPr>
              <a:t>General Service Conference</a:t>
            </a:r>
          </a:p>
          <a:p>
            <a:pPr algn="ctr"/>
            <a:r>
              <a:rPr lang="en-US" sz="2400" b="1" dirty="0">
                <a:solidFill>
                  <a:schemeClr val="accent1">
                    <a:lumMod val="75000"/>
                  </a:schemeClr>
                </a:solidFill>
                <a:latin typeface="Candara" pitchFamily="34" charset="0"/>
              </a:rPr>
              <a:t> of Alcoholics Anonymous </a:t>
            </a:r>
          </a:p>
          <a:p>
            <a:pPr algn="ctr"/>
            <a:r>
              <a:rPr lang="en-US" sz="2400" b="1" dirty="0">
                <a:latin typeface="Candara" pitchFamily="34" charset="0"/>
              </a:rPr>
              <a:t>Beginning </a:t>
            </a:r>
            <a:r>
              <a:rPr lang="en-US" sz="2400" b="1">
                <a:latin typeface="Candara" pitchFamily="34" charset="0"/>
              </a:rPr>
              <a:t>in 1951 </a:t>
            </a:r>
            <a:r>
              <a:rPr lang="en-US" sz="2400" b="1" dirty="0">
                <a:latin typeface="Candara" pitchFamily="34" charset="0"/>
              </a:rPr>
              <a:t>to present</a:t>
            </a:r>
          </a:p>
        </p:txBody>
      </p:sp>
      <p:graphicFrame>
        <p:nvGraphicFramePr>
          <p:cNvPr id="5" name="Table 4"/>
          <p:cNvGraphicFramePr>
            <a:graphicFrameLocks noGrp="1"/>
          </p:cNvGraphicFramePr>
          <p:nvPr/>
        </p:nvGraphicFramePr>
        <p:xfrm>
          <a:off x="2819400" y="914400"/>
          <a:ext cx="5943600" cy="5567316"/>
        </p:xfrm>
        <a:graphic>
          <a:graphicData uri="http://schemas.openxmlformats.org/drawingml/2006/table">
            <a:tbl>
              <a:tblPr/>
              <a:tblGrid>
                <a:gridCol w="726440">
                  <a:extLst>
                    <a:ext uri="{9D8B030D-6E8A-4147-A177-3AD203B41FA5}">
                      <a16:colId xmlns:a16="http://schemas.microsoft.com/office/drawing/2014/main" val="20000"/>
                    </a:ext>
                  </a:extLst>
                </a:gridCol>
                <a:gridCol w="2245360">
                  <a:extLst>
                    <a:ext uri="{9D8B030D-6E8A-4147-A177-3AD203B41FA5}">
                      <a16:colId xmlns:a16="http://schemas.microsoft.com/office/drawing/2014/main" val="20001"/>
                    </a:ext>
                  </a:extLst>
                </a:gridCol>
                <a:gridCol w="726440">
                  <a:extLst>
                    <a:ext uri="{9D8B030D-6E8A-4147-A177-3AD203B41FA5}">
                      <a16:colId xmlns:a16="http://schemas.microsoft.com/office/drawing/2014/main" val="20002"/>
                    </a:ext>
                  </a:extLst>
                </a:gridCol>
                <a:gridCol w="2245360">
                  <a:extLst>
                    <a:ext uri="{9D8B030D-6E8A-4147-A177-3AD203B41FA5}">
                      <a16:colId xmlns:a16="http://schemas.microsoft.com/office/drawing/2014/main" val="20003"/>
                    </a:ext>
                  </a:extLst>
                </a:gridCol>
              </a:tblGrid>
              <a:tr h="38100">
                <a:tc>
                  <a:txBody>
                    <a:bodyPr/>
                    <a:lstStyle/>
                    <a:p>
                      <a:pPr algn="ctr" fontAlgn="ctr"/>
                      <a:r>
                        <a:rPr lang="en-US" sz="1200" b="1" i="0" u="none" strike="noStrike" dirty="0">
                          <a:solidFill>
                            <a:srgbClr val="000000"/>
                          </a:solidFill>
                          <a:effectLst/>
                          <a:latin typeface="Arial"/>
                        </a:rPr>
                        <a:t>PANEL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200" b="1" i="0" u="none" strike="noStrike" dirty="0">
                          <a:solidFill>
                            <a:srgbClr val="000000"/>
                          </a:solidFill>
                          <a:effectLst/>
                          <a:latin typeface="Arial"/>
                        </a:rPr>
                        <a:t>DELEGATE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200" b="1" i="0" u="none" strike="noStrike" dirty="0">
                          <a:solidFill>
                            <a:srgbClr val="000000"/>
                          </a:solidFill>
                          <a:effectLst/>
                          <a:latin typeface="Arial"/>
                        </a:rPr>
                        <a:t>PANEL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US" sz="1200" b="1" i="0" u="none" strike="noStrike" dirty="0">
                          <a:solidFill>
                            <a:srgbClr val="000000"/>
                          </a:solidFill>
                          <a:effectLst/>
                          <a:latin typeface="Arial"/>
                        </a:rPr>
                        <a:t>DELEGATE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336051">
                <a:tc>
                  <a:txBody>
                    <a:bodyPr/>
                    <a:lstStyle/>
                    <a:p>
                      <a:pPr marL="228600" indent="-228600" algn="ctr" fontAlgn="ctr">
                        <a:buFont typeface="+mj-lt"/>
                        <a:buAutoNum type="arabicPeriod"/>
                      </a:pPr>
                      <a:r>
                        <a:rPr lang="en-US" sz="1200" b="1" i="0" u="none" strike="noStrike" dirty="0">
                          <a:solidFill>
                            <a:srgbClr val="000000"/>
                          </a:solidFill>
                          <a:effectLst/>
                          <a:latin typeface="Arial"/>
                        </a:rPr>
                        <a:t>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1200" b="1" i="0" u="none" strike="noStrike" dirty="0">
                          <a:solidFill>
                            <a:srgbClr val="000000"/>
                          </a:solidFill>
                          <a:effectLst/>
                          <a:latin typeface="Arial"/>
                        </a:rPr>
                        <a:t>George R. (1951-52)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1200" b="1" i="0" u="none" strike="noStrike" dirty="0">
                          <a:solidFill>
                            <a:srgbClr val="000000"/>
                          </a:solidFill>
                          <a:effectLst/>
                          <a:latin typeface="Arial"/>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en-US" sz="1200" b="1" i="0" u="none" strike="noStrike" dirty="0">
                          <a:solidFill>
                            <a:srgbClr val="000000"/>
                          </a:solidFill>
                          <a:effectLst/>
                          <a:latin typeface="Arial"/>
                        </a:rPr>
                        <a:t>Dorothy G. (1983-84)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0001"/>
                  </a:ext>
                </a:extLst>
              </a:tr>
              <a:tr h="336051">
                <a:tc>
                  <a:txBody>
                    <a:bodyPr/>
                    <a:lstStyle/>
                    <a:p>
                      <a:pPr algn="ctr" fontAlgn="ctr"/>
                      <a:r>
                        <a:rPr lang="en-US" sz="1200" b="1" i="0" u="none" strike="noStrike" dirty="0">
                          <a:solidFill>
                            <a:srgbClr val="000000"/>
                          </a:solidFill>
                          <a:effectLst/>
                          <a:latin typeface="Arial"/>
                        </a:rPr>
                        <a:t>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Aaron B. (1953-54)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Robert N. (1985-86)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02"/>
                  </a:ext>
                </a:extLst>
              </a:tr>
              <a:tr h="336051">
                <a:tc>
                  <a:txBody>
                    <a:bodyPr/>
                    <a:lstStyle/>
                    <a:p>
                      <a:pPr algn="ctr" fontAlgn="ctr"/>
                      <a:r>
                        <a:rPr lang="en-US" sz="1200" b="1" i="0" u="none" strike="noStrike" dirty="0">
                          <a:solidFill>
                            <a:srgbClr val="000000"/>
                          </a:solidFill>
                          <a:effectLst/>
                          <a:latin typeface="Arial"/>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Richard C. (1955-56)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William G. (1987-88)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03"/>
                  </a:ext>
                </a:extLst>
              </a:tr>
              <a:tr h="336051">
                <a:tc>
                  <a:txBody>
                    <a:bodyPr/>
                    <a:lstStyle/>
                    <a:p>
                      <a:pPr algn="ctr" fontAlgn="ctr"/>
                      <a:r>
                        <a:rPr lang="en-US" sz="1200" b="1" i="0" u="none" strike="noStrike" dirty="0">
                          <a:solidFill>
                            <a:srgbClr val="000000"/>
                          </a:solidFill>
                          <a:effectLst/>
                          <a:latin typeface="Arial"/>
                        </a:rPr>
                        <a:t>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Horace H. (1957-58)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Reba W. (1989-90)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04"/>
                  </a:ext>
                </a:extLst>
              </a:tr>
              <a:tr h="336051">
                <a:tc>
                  <a:txBody>
                    <a:bodyPr/>
                    <a:lstStyle/>
                    <a:p>
                      <a:pPr algn="ctr" fontAlgn="ctr"/>
                      <a:r>
                        <a:rPr lang="en-US" sz="1200" b="1" i="0" u="none" strike="noStrike" dirty="0">
                          <a:solidFill>
                            <a:srgbClr val="000000"/>
                          </a:solidFill>
                          <a:effectLst/>
                          <a:latin typeface="Arial"/>
                        </a:rPr>
                        <a:t>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Ed H. (1959-60)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Marcia G. (1991-92)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05"/>
                  </a:ext>
                </a:extLst>
              </a:tr>
              <a:tr h="336051">
                <a:tc>
                  <a:txBody>
                    <a:bodyPr/>
                    <a:lstStyle/>
                    <a:p>
                      <a:pPr algn="ctr" fontAlgn="ctr"/>
                      <a:r>
                        <a:rPr lang="en-US" sz="1200" b="1" i="0" u="none" strike="noStrike" dirty="0">
                          <a:solidFill>
                            <a:srgbClr val="000000"/>
                          </a:solidFill>
                          <a:effectLst/>
                          <a:latin typeface="Arial"/>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Ted R. (1961-62)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Hugo </a:t>
                      </a:r>
                      <a:r>
                        <a:rPr lang="en-US" sz="1200" b="1" i="0" u="none" strike="noStrike" dirty="0" err="1">
                          <a:solidFill>
                            <a:srgbClr val="000000"/>
                          </a:solidFill>
                          <a:effectLst/>
                          <a:latin typeface="Arial"/>
                        </a:rPr>
                        <a:t>McK</a:t>
                      </a:r>
                      <a:r>
                        <a:rPr lang="en-US" sz="1200" b="1" i="0" u="none" strike="noStrike" dirty="0">
                          <a:solidFill>
                            <a:srgbClr val="000000"/>
                          </a:solidFill>
                          <a:effectLst/>
                          <a:latin typeface="Arial"/>
                        </a:rPr>
                        <a:t>. (1993-94)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06"/>
                  </a:ext>
                </a:extLst>
              </a:tr>
              <a:tr h="336051">
                <a:tc>
                  <a:txBody>
                    <a:bodyPr/>
                    <a:lstStyle/>
                    <a:p>
                      <a:pPr algn="ctr" fontAlgn="ctr"/>
                      <a:r>
                        <a:rPr lang="en-US" sz="1200" b="1" i="0" u="none" strike="noStrike" dirty="0">
                          <a:solidFill>
                            <a:srgbClr val="000000"/>
                          </a:solidFill>
                          <a:effectLst/>
                          <a:latin typeface="Arial"/>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Paul O. (1963-64)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Joe Q. (1995-96)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07"/>
                  </a:ext>
                </a:extLst>
              </a:tr>
              <a:tr h="336051">
                <a:tc>
                  <a:txBody>
                    <a:bodyPr/>
                    <a:lstStyle/>
                    <a:p>
                      <a:pPr algn="ctr" fontAlgn="ctr"/>
                      <a:r>
                        <a:rPr lang="en-US" sz="1200" b="1" i="0" u="none" strike="noStrike" dirty="0">
                          <a:solidFill>
                            <a:srgbClr val="000000"/>
                          </a:solidFill>
                          <a:effectLst/>
                          <a:latin typeface="Arial"/>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Gail J. (1965-66)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Clay R. (1997-98)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08"/>
                  </a:ext>
                </a:extLst>
              </a:tr>
              <a:tr h="336051">
                <a:tc>
                  <a:txBody>
                    <a:bodyPr/>
                    <a:lstStyle/>
                    <a:p>
                      <a:pPr algn="ctr" fontAlgn="ctr"/>
                      <a:r>
                        <a:rPr lang="en-US" sz="1200" b="1" i="0" u="none" strike="noStrike" dirty="0">
                          <a:solidFill>
                            <a:srgbClr val="000000"/>
                          </a:solidFill>
                          <a:effectLst/>
                          <a:latin typeface="Arial"/>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Louis R. (1967-68)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Gary C. (1999-2000)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09"/>
                  </a:ext>
                </a:extLst>
              </a:tr>
              <a:tr h="336051">
                <a:tc>
                  <a:txBody>
                    <a:bodyPr/>
                    <a:lstStyle/>
                    <a:p>
                      <a:pPr algn="ctr" fontAlgn="ctr"/>
                      <a:r>
                        <a:rPr lang="en-US" sz="1200" b="1" i="0" u="none" strike="noStrike" dirty="0">
                          <a:solidFill>
                            <a:srgbClr val="000000"/>
                          </a:solidFill>
                          <a:effectLst/>
                          <a:latin typeface="Arial"/>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Monroe B. (1969-70)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Martin S. (2001-02)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10"/>
                  </a:ext>
                </a:extLst>
              </a:tr>
              <a:tr h="336051">
                <a:tc>
                  <a:txBody>
                    <a:bodyPr/>
                    <a:lstStyle/>
                    <a:p>
                      <a:pPr algn="ctr" fontAlgn="ctr"/>
                      <a:r>
                        <a:rPr lang="en-US" sz="1200" b="1" i="0" u="none" strike="noStrike" dirty="0">
                          <a:solidFill>
                            <a:srgbClr val="000000"/>
                          </a:solidFill>
                          <a:effectLst/>
                          <a:latin typeface="Arial"/>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Lenore M. (1971-72)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Nancy K. (2003-04)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11"/>
                  </a:ext>
                </a:extLst>
              </a:tr>
              <a:tr h="336051">
                <a:tc>
                  <a:txBody>
                    <a:bodyPr/>
                    <a:lstStyle/>
                    <a:p>
                      <a:pPr algn="ctr" fontAlgn="ctr"/>
                      <a:r>
                        <a:rPr lang="en-US" sz="1200" b="1" i="0" u="none" strike="noStrike" dirty="0">
                          <a:solidFill>
                            <a:srgbClr val="000000"/>
                          </a:solidFill>
                          <a:effectLst/>
                          <a:latin typeface="Arial"/>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Joseph </a:t>
                      </a:r>
                      <a:r>
                        <a:rPr lang="en-US" sz="1200" b="1" i="0" u="none" strike="noStrike" dirty="0" err="1">
                          <a:solidFill>
                            <a:srgbClr val="000000"/>
                          </a:solidFill>
                          <a:effectLst/>
                          <a:latin typeface="Arial"/>
                        </a:rPr>
                        <a:t>DeB.</a:t>
                      </a:r>
                      <a:r>
                        <a:rPr lang="en-US" sz="1200" b="1" i="0" u="none" strike="noStrike" dirty="0">
                          <a:solidFill>
                            <a:srgbClr val="000000"/>
                          </a:solidFill>
                          <a:effectLst/>
                          <a:latin typeface="Arial"/>
                        </a:rPr>
                        <a:t> (1973-74)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J. Gary L. (2005-06)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12"/>
                  </a:ext>
                </a:extLst>
              </a:tr>
              <a:tr h="336051">
                <a:tc>
                  <a:txBody>
                    <a:bodyPr/>
                    <a:lstStyle/>
                    <a:p>
                      <a:pPr algn="ctr" fontAlgn="ctr"/>
                      <a:r>
                        <a:rPr lang="en-US" sz="1200" b="1" i="0" u="none" strike="noStrike" dirty="0">
                          <a:solidFill>
                            <a:srgbClr val="000000"/>
                          </a:solidFill>
                          <a:effectLst/>
                          <a:latin typeface="Arial"/>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Francis G. (1975-76)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Sheila D. (2007-08)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13"/>
                  </a:ext>
                </a:extLst>
              </a:tr>
              <a:tr h="336051">
                <a:tc>
                  <a:txBody>
                    <a:bodyPr/>
                    <a:lstStyle/>
                    <a:p>
                      <a:pPr algn="ctr" fontAlgn="ctr"/>
                      <a:r>
                        <a:rPr lang="en-US" sz="1200" b="1" i="0" u="none" strike="noStrike" dirty="0">
                          <a:solidFill>
                            <a:srgbClr val="000000"/>
                          </a:solidFill>
                          <a:effectLst/>
                          <a:latin typeface="Arial"/>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Lenore J. (1977-78)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tc>
                  <a:txBody>
                    <a:bodyPr/>
                    <a:lstStyle/>
                    <a:p>
                      <a:pPr algn="ctr" fontAlgn="ctr"/>
                      <a:r>
                        <a:rPr lang="en-US" sz="1200" b="1" i="0" u="none" strike="noStrike" dirty="0">
                          <a:solidFill>
                            <a:srgbClr val="000000"/>
                          </a:solidFill>
                          <a:effectLst/>
                          <a:latin typeface="Arial"/>
                        </a:rPr>
                        <a:t>Lowell L. (2009-10)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DB4E2"/>
                    </a:solidFill>
                  </a:tcPr>
                </a:tc>
                <a:extLst>
                  <a:ext uri="{0D108BD9-81ED-4DB2-BD59-A6C34878D82A}">
                    <a16:rowId xmlns:a16="http://schemas.microsoft.com/office/drawing/2014/main" val="10014"/>
                  </a:ext>
                </a:extLst>
              </a:tr>
              <a:tr h="336051">
                <a:tc>
                  <a:txBody>
                    <a:bodyPr/>
                    <a:lstStyle/>
                    <a:p>
                      <a:pPr algn="ctr" fontAlgn="ctr"/>
                      <a:r>
                        <a:rPr lang="en-US" sz="1200" b="1" i="0" u="none" strike="noStrike" dirty="0">
                          <a:solidFill>
                            <a:srgbClr val="000000"/>
                          </a:solidFill>
                          <a:effectLst/>
                          <a:latin typeface="Arial"/>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Ambrose M. (1979-80)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en-US" sz="1200" b="1" i="0" u="none" strike="noStrike" dirty="0">
                          <a:solidFill>
                            <a:srgbClr val="000000"/>
                          </a:solidFill>
                          <a:effectLst/>
                          <a:latin typeface="Arial"/>
                        </a:rPr>
                        <a:t>Hugh H. (2011-12)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10015"/>
                  </a:ext>
                </a:extLst>
              </a:tr>
              <a:tr h="336051">
                <a:tc>
                  <a:txBody>
                    <a:bodyPr/>
                    <a:lstStyle/>
                    <a:p>
                      <a:pPr algn="ctr" fontAlgn="ctr"/>
                      <a:r>
                        <a:rPr lang="en-US" sz="1200" b="1" i="0" u="none" strike="noStrike" dirty="0">
                          <a:solidFill>
                            <a:srgbClr val="000000"/>
                          </a:solidFill>
                          <a:effectLst/>
                          <a:latin typeface="Arial"/>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a:solidFill>
                            <a:srgbClr val="000000"/>
                          </a:solidFill>
                          <a:effectLst/>
                          <a:latin typeface="Arial"/>
                        </a:rPr>
                        <a:t>Lee B.  (1981-82)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a:solidFill>
                            <a:srgbClr val="000000"/>
                          </a:solidFill>
                          <a:effectLst/>
                          <a:latin typeface="Arial"/>
                        </a:rPr>
                        <a:t>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a:solidFill>
                            <a:srgbClr val="000000"/>
                          </a:solidFill>
                          <a:effectLst/>
                          <a:latin typeface="Arial"/>
                        </a:rPr>
                        <a:t>Steve O. (2013-14)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3" name="TextBox 2"/>
          <p:cNvSpPr txBox="1"/>
          <p:nvPr/>
        </p:nvSpPr>
        <p:spPr>
          <a:xfrm>
            <a:off x="914400" y="152400"/>
            <a:ext cx="7239000" cy="1754326"/>
          </a:xfrm>
          <a:prstGeom prst="rect">
            <a:avLst/>
          </a:prstGeom>
          <a:noFill/>
        </p:spPr>
        <p:txBody>
          <a:bodyPr wrap="square" rtlCol="0">
            <a:spAutoFit/>
          </a:bodyPr>
          <a:lstStyle/>
          <a:p>
            <a:pPr algn="ctr"/>
            <a:r>
              <a:rPr lang="en-US" sz="3600" b="1" i="1" dirty="0">
                <a:solidFill>
                  <a:srgbClr val="002060"/>
                </a:solidFill>
                <a:latin typeface="Candara" pitchFamily="34" charset="0"/>
              </a:rPr>
              <a:t>I.  Agenda                                              2017  67</a:t>
            </a:r>
            <a:r>
              <a:rPr lang="en-US" sz="3600" b="1" i="1" baseline="30000" dirty="0">
                <a:solidFill>
                  <a:srgbClr val="002060"/>
                </a:solidFill>
                <a:latin typeface="Candara" pitchFamily="34" charset="0"/>
              </a:rPr>
              <a:t>th</a:t>
            </a:r>
            <a:r>
              <a:rPr lang="en-US" sz="3600" b="1" i="1" dirty="0">
                <a:solidFill>
                  <a:srgbClr val="002060"/>
                </a:solidFill>
                <a:latin typeface="Candara" pitchFamily="34" charset="0"/>
              </a:rPr>
              <a:t> General Service Conference Agenda</a:t>
            </a:r>
          </a:p>
        </p:txBody>
      </p:sp>
      <p:sp>
        <p:nvSpPr>
          <p:cNvPr id="4" name="TextBox 3"/>
          <p:cNvSpPr txBox="1"/>
          <p:nvPr/>
        </p:nvSpPr>
        <p:spPr>
          <a:xfrm>
            <a:off x="609600" y="1905000"/>
            <a:ext cx="7848600" cy="461665"/>
          </a:xfrm>
          <a:prstGeom prst="rect">
            <a:avLst/>
          </a:prstGeom>
          <a:noFill/>
        </p:spPr>
        <p:txBody>
          <a:bodyPr wrap="square" rtlCol="0">
            <a:spAutoFit/>
          </a:bodyPr>
          <a:lstStyle/>
          <a:p>
            <a:pPr algn="ctr"/>
            <a:r>
              <a:rPr lang="en-US" sz="2400" b="1" dirty="0">
                <a:latin typeface="Candara" pitchFamily="34" charset="0"/>
              </a:rPr>
              <a:t>Conference Theme:  “Supporting Our Future”</a:t>
            </a:r>
          </a:p>
        </p:txBody>
      </p:sp>
      <p:sp>
        <p:nvSpPr>
          <p:cNvPr id="5" name="TextBox 4"/>
          <p:cNvSpPr txBox="1"/>
          <p:nvPr/>
        </p:nvSpPr>
        <p:spPr>
          <a:xfrm>
            <a:off x="1600200" y="2514600"/>
            <a:ext cx="8077200" cy="4524315"/>
          </a:xfrm>
          <a:prstGeom prst="rect">
            <a:avLst/>
          </a:prstGeom>
          <a:noFill/>
        </p:spPr>
        <p:txBody>
          <a:bodyPr wrap="square" rtlCol="0">
            <a:spAutoFit/>
          </a:bodyPr>
          <a:lstStyle/>
          <a:p>
            <a:r>
              <a:rPr lang="en-US" b="1" dirty="0">
                <a:latin typeface="Candara" pitchFamily="34" charset="0"/>
              </a:rPr>
              <a:t>Growth:  </a:t>
            </a:r>
          </a:p>
          <a:p>
            <a:r>
              <a:rPr lang="en-US" b="1" dirty="0">
                <a:latin typeface="Candara" pitchFamily="34" charset="0"/>
              </a:rPr>
              <a:t>a)   Diversity:  Outreach and Attraction</a:t>
            </a:r>
          </a:p>
          <a:p>
            <a:pPr marL="342900" indent="-342900">
              <a:buAutoNum type="alphaLcParenR" startAt="2"/>
            </a:pPr>
            <a:r>
              <a:rPr lang="en-US" b="1" dirty="0">
                <a:latin typeface="Candara" pitchFamily="34" charset="0"/>
              </a:rPr>
              <a:t>Safety – An Important Consideration</a:t>
            </a:r>
          </a:p>
          <a:p>
            <a:pPr marL="342900" indent="-342900">
              <a:buAutoNum type="alphaLcParenR" startAt="2"/>
            </a:pPr>
            <a:r>
              <a:rPr lang="en-US" b="1" dirty="0">
                <a:latin typeface="Candara" pitchFamily="34" charset="0"/>
              </a:rPr>
              <a:t>Communication – Today and Tomorrow</a:t>
            </a:r>
          </a:p>
          <a:p>
            <a:pPr marL="342900" indent="-342900"/>
            <a:endParaRPr lang="en-US" b="1" dirty="0">
              <a:latin typeface="Candara" pitchFamily="34" charset="0"/>
            </a:endParaRPr>
          </a:p>
          <a:p>
            <a:pPr marL="342900" indent="-342900"/>
            <a:r>
              <a:rPr lang="en-US" b="1" dirty="0">
                <a:latin typeface="Candara" pitchFamily="34" charset="0"/>
              </a:rPr>
              <a:t>Participation:</a:t>
            </a:r>
          </a:p>
          <a:p>
            <a:pPr marL="342900" indent="-342900">
              <a:buAutoNum type="alphaLcParenR"/>
            </a:pPr>
            <a:r>
              <a:rPr lang="en-US" b="1" dirty="0">
                <a:latin typeface="Candara" pitchFamily="34" charset="0"/>
              </a:rPr>
              <a:t>Fellowship </a:t>
            </a:r>
            <a:r>
              <a:rPr lang="en-US" b="1" dirty="0" err="1">
                <a:latin typeface="Candara" pitchFamily="34" charset="0"/>
              </a:rPr>
              <a:t>vs</a:t>
            </a:r>
            <a:r>
              <a:rPr lang="en-US" b="1" dirty="0">
                <a:latin typeface="Candara" pitchFamily="34" charset="0"/>
              </a:rPr>
              <a:t> Membership</a:t>
            </a:r>
          </a:p>
          <a:p>
            <a:pPr marL="342900" indent="-342900">
              <a:buAutoNum type="alphaLcParenR"/>
            </a:pPr>
            <a:r>
              <a:rPr lang="en-US" b="1" dirty="0">
                <a:latin typeface="Candara" pitchFamily="34" charset="0"/>
              </a:rPr>
              <a:t>Leadership:  I am Responsible…”</a:t>
            </a:r>
          </a:p>
          <a:p>
            <a:pPr marL="342900" indent="-342900">
              <a:buAutoNum type="alphaLcParenR"/>
            </a:pPr>
            <a:r>
              <a:rPr lang="en-US" b="1" dirty="0">
                <a:latin typeface="Candara" pitchFamily="34" charset="0"/>
              </a:rPr>
              <a:t>Is Your Voice Heard?</a:t>
            </a:r>
          </a:p>
          <a:p>
            <a:pPr marL="342900" indent="-342900">
              <a:buAutoNum type="alphaLcParenR"/>
            </a:pPr>
            <a:endParaRPr lang="en-US" b="1" dirty="0">
              <a:latin typeface="Candara" pitchFamily="34" charset="0"/>
            </a:endParaRPr>
          </a:p>
          <a:p>
            <a:pPr marL="342900" indent="-342900"/>
            <a:r>
              <a:rPr lang="en-US" b="1" dirty="0">
                <a:latin typeface="Candara" pitchFamily="34" charset="0"/>
              </a:rPr>
              <a:t>Contributions:</a:t>
            </a:r>
          </a:p>
          <a:p>
            <a:pPr marL="342900" indent="-342900">
              <a:buAutoNum type="alphaLcParenR"/>
            </a:pPr>
            <a:r>
              <a:rPr lang="en-US" b="1" dirty="0">
                <a:latin typeface="Candara" pitchFamily="34" charset="0"/>
              </a:rPr>
              <a:t>Spirituality and Money</a:t>
            </a:r>
          </a:p>
          <a:p>
            <a:pPr marL="342900" indent="-342900">
              <a:buAutoNum type="alphaLcParenR"/>
            </a:pPr>
            <a:r>
              <a:rPr lang="en-US" b="1" dirty="0">
                <a:latin typeface="Candara" pitchFamily="34" charset="0"/>
              </a:rPr>
              <a:t>Fully Self Supporting Our Obligations</a:t>
            </a:r>
          </a:p>
          <a:p>
            <a:pPr marL="342900" indent="-342900">
              <a:buAutoNum type="alphaLcParenR"/>
            </a:pPr>
            <a:r>
              <a:rPr lang="en-US" b="1" dirty="0">
                <a:latin typeface="Candara" pitchFamily="34" charset="0"/>
              </a:rPr>
              <a:t>Apathy and Power of the Purse!</a:t>
            </a:r>
            <a:br>
              <a:rPr lang="en-US" b="1" dirty="0">
                <a:latin typeface="Candara" pitchFamily="34" charset="0"/>
              </a:rPr>
            </a:br>
            <a:endParaRPr lang="en-US" b="1" dirty="0">
              <a:latin typeface="Candara" pitchFamily="34" charset="0"/>
            </a:endParaRPr>
          </a:p>
          <a:p>
            <a:pPr marL="342900" indent="-342900">
              <a:buAutoNum type="alphaLcParenR" startAt="2"/>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00200"/>
          </a:xfrm>
        </p:spPr>
        <p:txBody>
          <a:bodyPr>
            <a:normAutofit fontScale="90000"/>
          </a:bodyPr>
          <a:lstStyle/>
          <a:p>
            <a:pPr algn="ctr"/>
            <a:r>
              <a:rPr lang="en-US" b="1" dirty="0">
                <a:latin typeface="Candara" pitchFamily="34" charset="0"/>
              </a:rPr>
              <a:t>                                                                 </a:t>
            </a:r>
            <a:br>
              <a:rPr lang="en-US" b="1" dirty="0">
                <a:latin typeface="Candara" pitchFamily="34" charset="0"/>
              </a:rPr>
            </a:br>
            <a:br>
              <a:rPr lang="en-US" b="1" dirty="0">
                <a:latin typeface="Candara" pitchFamily="34" charset="0"/>
              </a:rPr>
            </a:br>
            <a:r>
              <a:rPr lang="en-US" b="1" dirty="0">
                <a:latin typeface="Candara" pitchFamily="34" charset="0"/>
              </a:rPr>
              <a:t>II.	Cooperation with the Professional Community</a:t>
            </a:r>
            <a:br>
              <a:rPr lang="en-US" b="1" dirty="0">
                <a:latin typeface="Candara" pitchFamily="34" charset="0"/>
              </a:rPr>
            </a:br>
            <a:endParaRPr lang="en-US" sz="2700" b="1" dirty="0">
              <a:latin typeface="Candara" pitchFamily="34" charset="0"/>
            </a:endParaRPr>
          </a:p>
        </p:txBody>
      </p:sp>
      <p:sp>
        <p:nvSpPr>
          <p:cNvPr id="3" name="Content Placeholder 2"/>
          <p:cNvSpPr>
            <a:spLocks noGrp="1"/>
          </p:cNvSpPr>
          <p:nvPr>
            <p:ph idx="1"/>
          </p:nvPr>
        </p:nvSpPr>
        <p:spPr/>
        <p:txBody>
          <a:bodyPr>
            <a:normAutofit fontScale="47500" lnSpcReduction="20000"/>
          </a:bodyPr>
          <a:lstStyle/>
          <a:p>
            <a:pPr marL="514350" lvl="0" indent="-514350">
              <a:buAutoNum type="alphaUcPeriod"/>
            </a:pPr>
            <a:r>
              <a:rPr lang="en-US" sz="3800" b="1" dirty="0">
                <a:latin typeface="Candara" pitchFamily="34" charset="0"/>
              </a:rPr>
              <a:t>Consider discontinuing the pamphlet “Three Talks to Medical Societies by Bill W.”</a:t>
            </a:r>
          </a:p>
          <a:p>
            <a:pPr marL="0" lvl="0" indent="0">
              <a:buNone/>
            </a:pPr>
            <a:endParaRPr lang="en-US" b="1" dirty="0"/>
          </a:p>
          <a:p>
            <a:pPr marL="0" indent="0">
              <a:buNone/>
            </a:pPr>
            <a:r>
              <a:rPr lang="en-US" sz="3000" b="1" i="1" u="sng" dirty="0">
                <a:latin typeface="Candara" pitchFamily="34" charset="0"/>
              </a:rPr>
              <a:t>Committee Considerations:</a:t>
            </a:r>
          </a:p>
          <a:p>
            <a:pPr marL="0" indent="0">
              <a:buNone/>
            </a:pPr>
            <a:endParaRPr lang="en-US" b="1" dirty="0">
              <a:latin typeface="Candara" pitchFamily="34" charset="0"/>
            </a:endParaRPr>
          </a:p>
          <a:p>
            <a:pPr marL="0" indent="0">
              <a:buNone/>
            </a:pPr>
            <a:r>
              <a:rPr lang="en-US" sz="5100" b="1" i="1" dirty="0">
                <a:latin typeface="Candara" pitchFamily="34" charset="0"/>
              </a:rPr>
              <a:t>The committee considered a request to discontinue the pamphlet “Three Talks to Medical Societies by Bill W.” and took no action. The committee noted that the information in the pamphlet was outdated and did not accurately or appropriately describe the A.A. program of recovery for C.P.C. use, but agreed that the pamphlet may have value to A.A. members as a marker of historic A.A. moments. In light of this, the committee suggested the trustees’ C.P.C./Treatment/Accessibilities committee continue to discuss the value of keeping this pamphlet available to the Fellowship.</a:t>
            </a:r>
            <a:endParaRPr lang="en-US" sz="5100" b="1" dirty="0">
              <a:latin typeface="Candara" pitchFamily="34" charset="0"/>
            </a:endParaRPr>
          </a:p>
          <a:p>
            <a:pPr marL="0" indent="0">
              <a:buNone/>
            </a:pPr>
            <a:r>
              <a:rPr lang="en-US" sz="3800" dirty="0">
                <a:latin typeface="Candara" pitchFamily="34" charset="0"/>
              </a:rPr>
              <a:t> </a:t>
            </a:r>
            <a:endParaRPr lang="en-US" sz="2900" dirty="0">
              <a:latin typeface="Candara" pitchFamily="34" charset="0"/>
            </a:endParaRPr>
          </a:p>
          <a:p>
            <a:pPr marL="0" lv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31737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fontScale="90000"/>
          </a:bodyPr>
          <a:lstStyle/>
          <a:p>
            <a:r>
              <a:rPr lang="en-US" b="1" dirty="0">
                <a:latin typeface="Candara" pitchFamily="34" charset="0"/>
              </a:rPr>
              <a:t>II.	Cooperation with the     	Professional Community</a:t>
            </a:r>
            <a:br>
              <a:rPr lang="en-US" dirty="0">
                <a:latin typeface="Candara" pitchFamily="34" charset="0"/>
              </a:rPr>
            </a:br>
            <a:endParaRPr lang="en-US" dirty="0">
              <a:latin typeface="Candara" pitchFamily="34" charset="0"/>
            </a:endParaRPr>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marL="0" indent="0">
              <a:buNone/>
            </a:pPr>
            <a:r>
              <a:rPr lang="en-US" sz="1900" b="1" dirty="0">
                <a:latin typeface="Candara" pitchFamily="34" charset="0"/>
              </a:rPr>
              <a:t>B. Consider  adding text regarding A.A. and medications to the pamphlet “If You are a Professional…”</a:t>
            </a:r>
          </a:p>
          <a:p>
            <a:pPr marL="0" indent="0">
              <a:buNone/>
            </a:pPr>
            <a:endParaRPr lang="en-US" b="1" dirty="0">
              <a:latin typeface="Candara" pitchFamily="34" charset="0"/>
            </a:endParaRPr>
          </a:p>
          <a:p>
            <a:pPr marL="0" indent="0">
              <a:buNone/>
            </a:pPr>
            <a:r>
              <a:rPr lang="en-US" sz="3400" b="1" i="1" u="sng" dirty="0">
                <a:latin typeface="Candara" pitchFamily="34" charset="0"/>
              </a:rPr>
              <a:t>Advisory Action:</a:t>
            </a:r>
            <a:r>
              <a:rPr lang="en-US" b="1" i="1" u="sng" dirty="0">
                <a:latin typeface="Candara" pitchFamily="34" charset="0"/>
              </a:rPr>
              <a:t> </a:t>
            </a:r>
            <a:endParaRPr lang="en-US" b="1" dirty="0">
              <a:latin typeface="Candara" pitchFamily="34" charset="0"/>
            </a:endParaRPr>
          </a:p>
          <a:p>
            <a:pPr marL="0" indent="0">
              <a:buNone/>
            </a:pPr>
            <a:r>
              <a:rPr lang="en-US" b="1" dirty="0">
                <a:latin typeface="Candara" pitchFamily="34" charset="0"/>
              </a:rPr>
              <a:t>A new section on A.A. and medications be added to the pamphlet “If You are a Professional…” with the following text:</a:t>
            </a:r>
          </a:p>
          <a:p>
            <a:pPr marL="0" indent="0">
              <a:buNone/>
            </a:pPr>
            <a:r>
              <a:rPr lang="en-US" b="1" dirty="0">
                <a:latin typeface="Candara" pitchFamily="34" charset="0"/>
              </a:rPr>
              <a:t>  </a:t>
            </a:r>
          </a:p>
          <a:p>
            <a:pPr marL="0" indent="0">
              <a:buNone/>
            </a:pPr>
            <a:r>
              <a:rPr lang="en-US" b="1" dirty="0">
                <a:latin typeface="Candara" pitchFamily="34" charset="0"/>
              </a:rPr>
              <a:t>A.A. Members and Medications</a:t>
            </a:r>
          </a:p>
          <a:p>
            <a:pPr marL="0" indent="0">
              <a:buNone/>
            </a:pPr>
            <a:r>
              <a:rPr lang="en-US" b="1" dirty="0">
                <a:latin typeface="Candara" pitchFamily="34" charset="0"/>
              </a:rPr>
              <a:t> </a:t>
            </a:r>
          </a:p>
          <a:p>
            <a:pPr marL="0" indent="0">
              <a:buNone/>
            </a:pPr>
            <a:r>
              <a:rPr lang="en-US" b="1" dirty="0">
                <a:latin typeface="Candara" pitchFamily="34" charset="0"/>
              </a:rPr>
              <a:t>A.A. does not provide medical advice; all medical advice and treatment should come from a qualified health care professional. The suggestions provided in the pamphlet “The A.A. Member—Medications and Other Drugs” may help A.A. members minimize the risk of relapse.</a:t>
            </a:r>
          </a:p>
          <a:p>
            <a:endParaRPr lang="en-US" b="1" dirty="0">
              <a:latin typeface="Candara" pitchFamily="34" charset="0"/>
            </a:endParaRP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2234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12"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143000"/>
          </a:xfrm>
        </p:spPr>
        <p:txBody>
          <a:bodyPr>
            <a:normAutofit fontScale="90000"/>
          </a:bodyPr>
          <a:lstStyle/>
          <a:p>
            <a:r>
              <a:rPr lang="en-US" b="1" dirty="0">
                <a:latin typeface="Candara" pitchFamily="34" charset="0"/>
              </a:rPr>
              <a:t>II.	Cooperation with the        	Professional Community</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sz="1500" b="1" dirty="0">
                <a:latin typeface="Candara" pitchFamily="34" charset="0"/>
              </a:rPr>
              <a:t>C.   Consider adding text to the pamphlet “Is there an Alcoholic in the Workplace?” regarding A.A.    as a resource for small businesses.</a:t>
            </a:r>
          </a:p>
          <a:p>
            <a:pPr marL="0" indent="0">
              <a:buNone/>
            </a:pPr>
            <a:endParaRPr lang="en-US" b="1" i="1" u="sng" dirty="0">
              <a:latin typeface="Candara" pitchFamily="34" charset="0"/>
            </a:endParaRPr>
          </a:p>
          <a:p>
            <a:pPr marL="0" indent="0">
              <a:buNone/>
            </a:pPr>
            <a:r>
              <a:rPr lang="en-US" b="1" i="1" u="sng" dirty="0">
                <a:latin typeface="Candara" pitchFamily="34" charset="0"/>
              </a:rPr>
              <a:t>Advisory Action: </a:t>
            </a:r>
            <a:endParaRPr lang="en-US" b="1" dirty="0">
              <a:latin typeface="Candara" pitchFamily="34" charset="0"/>
            </a:endParaRPr>
          </a:p>
          <a:p>
            <a:pPr marL="0" indent="0">
              <a:buNone/>
            </a:pPr>
            <a:r>
              <a:rPr lang="en-US" b="1" dirty="0">
                <a:latin typeface="Candara" pitchFamily="34" charset="0"/>
              </a:rPr>
              <a:t>Text be added to the last paragraph of the first page of the pamphlet “Is there an Alcoholic in the Workplace?” to read (additions in bold):</a:t>
            </a:r>
          </a:p>
          <a:p>
            <a:pPr marL="0" indent="0">
              <a:buNone/>
            </a:pPr>
            <a:r>
              <a:rPr lang="en-US" b="1" dirty="0">
                <a:latin typeface="Candara" pitchFamily="34" charset="0"/>
              </a:rPr>
              <a:t> </a:t>
            </a:r>
          </a:p>
          <a:p>
            <a:pPr marL="0" indent="0">
              <a:buNone/>
            </a:pPr>
            <a:r>
              <a:rPr lang="en-US" b="1" dirty="0">
                <a:latin typeface="Candara" pitchFamily="34" charset="0"/>
              </a:rPr>
              <a:t>A.A. can help organizations, corporations and businesses, regardless of size, contact men and women who have achieved sobriety, and are willing to share their experience freely with anyone who seeks help</a:t>
            </a:r>
          </a:p>
          <a:p>
            <a:pPr marL="0" indent="0">
              <a:buNone/>
            </a:pPr>
            <a:endParaRPr lang="en-US" b="1" dirty="0">
              <a:latin typeface="Candara" pitchFamily="34" charset="0"/>
            </a:endParaRPr>
          </a:p>
          <a:p>
            <a:pPr marL="0" indent="0">
              <a:buNone/>
            </a:pPr>
            <a:endParaRPr lang="en-US" b="1" dirty="0">
              <a:latin typeface="Candara" pitchFamily="34" charset="0"/>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42730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Candara" pitchFamily="34" charset="0"/>
              </a:rPr>
              <a:t>III.	Corrections</a:t>
            </a:r>
            <a:br>
              <a:rPr lang="en-US" b="1" dirty="0">
                <a:latin typeface="Candara" pitchFamily="34" charset="0"/>
              </a:rPr>
            </a:br>
            <a:endParaRPr lang="en-US" b="1" dirty="0">
              <a:latin typeface="Candara" pitchFamily="34" charset="0"/>
            </a:endParaRPr>
          </a:p>
        </p:txBody>
      </p:sp>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sz="2400" b="1" dirty="0">
                <a:latin typeface="Candara" pitchFamily="34" charset="0"/>
              </a:rPr>
              <a:t>The video to replace “It Sure Beats Sitting in a Cell” with the title, “A New Freedom.”</a:t>
            </a:r>
          </a:p>
          <a:p>
            <a:pPr marL="0" indent="0">
              <a:buNone/>
            </a:pPr>
            <a:endParaRPr lang="en-US" sz="1800" b="1" dirty="0">
              <a:latin typeface="Candara" pitchFamily="34" charset="0"/>
            </a:endParaRPr>
          </a:p>
          <a:p>
            <a:pPr marL="0" indent="0">
              <a:buNone/>
            </a:pPr>
            <a:endParaRPr lang="en-US" sz="1800" b="1" dirty="0">
              <a:latin typeface="Candara" pitchFamily="34" charset="0"/>
            </a:endParaRPr>
          </a:p>
          <a:p>
            <a:pPr marL="0" indent="0">
              <a:buNone/>
            </a:pPr>
            <a:r>
              <a:rPr lang="en-US" sz="1800" b="1" dirty="0">
                <a:latin typeface="Candara" pitchFamily="34" charset="0"/>
              </a:rPr>
              <a:t>B.  Discuss the Corrections Correspondence Service (C.C.S.).</a:t>
            </a:r>
          </a:p>
          <a:p>
            <a:pPr marL="0" indent="0">
              <a:buNone/>
            </a:pPr>
            <a:endParaRPr lang="en-US" dirty="0"/>
          </a:p>
          <a:p>
            <a:pPr marL="0" indent="0">
              <a:buNone/>
            </a:pPr>
            <a:r>
              <a:rPr lang="en-US" b="1" i="1" u="sng" dirty="0">
                <a:latin typeface="Candara" pitchFamily="34" charset="0"/>
              </a:rPr>
              <a:t>Committee Considerations:</a:t>
            </a:r>
            <a:endParaRPr lang="en-US" b="1" dirty="0">
              <a:latin typeface="Candara" pitchFamily="34" charset="0"/>
            </a:endParaRPr>
          </a:p>
          <a:p>
            <a:pPr lvl="0"/>
            <a:r>
              <a:rPr lang="en-US" b="1" i="1" dirty="0">
                <a:latin typeface="Candara" pitchFamily="34" charset="0"/>
              </a:rPr>
              <a:t>The committee discussed the Corrections Correspondence Service (C.C.S.). They reviewed some of the challenges of expanding C.C.S. in Canada, offered insights, and were grateful to note that the trustees’ Committee on Corrections continues to explore solutions.</a:t>
            </a:r>
            <a:endParaRPr lang="en-US" b="1" dirty="0">
              <a:latin typeface="Candara"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4796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34962"/>
          </a:xfrm>
        </p:spPr>
        <p:txBody>
          <a:bodyPr>
            <a:normAutofit fontScale="90000"/>
          </a:bodyPr>
          <a:lstStyle/>
          <a:p>
            <a:pPr algn="ctr"/>
            <a:r>
              <a:rPr lang="en-US" b="1" dirty="0">
                <a:latin typeface="Candara" pitchFamily="34" charset="0"/>
              </a:rPr>
              <a:t>III.  Corrections</a:t>
            </a:r>
          </a:p>
        </p:txBody>
      </p:sp>
      <p:sp>
        <p:nvSpPr>
          <p:cNvPr id="3" name="Content Placeholder 2"/>
          <p:cNvSpPr>
            <a:spLocks noGrp="1"/>
          </p:cNvSpPr>
          <p:nvPr>
            <p:ph idx="1"/>
          </p:nvPr>
        </p:nvSpPr>
        <p:spPr>
          <a:xfrm>
            <a:off x="609600" y="990600"/>
            <a:ext cx="8229600" cy="5867400"/>
          </a:xfrm>
        </p:spPr>
        <p:txBody>
          <a:bodyPr>
            <a:normAutofit fontScale="77500" lnSpcReduction="20000"/>
          </a:bodyPr>
          <a:lstStyle/>
          <a:p>
            <a:pPr lvl="0"/>
            <a:r>
              <a:rPr lang="en-US" b="1" i="1" dirty="0">
                <a:latin typeface="Candara" pitchFamily="34" charset="0"/>
              </a:rPr>
              <a:t>The committee also discussed ways to attract more Spanish-speaking “outside” A.A. members to correspond with Spanish-speaking inmates in order to fill the current need. The committee offered two suggestions for Area Delegates: </a:t>
            </a:r>
            <a:endParaRPr lang="en-US" b="1" dirty="0">
              <a:latin typeface="Candara" pitchFamily="34" charset="0"/>
            </a:endParaRPr>
          </a:p>
          <a:p>
            <a:pPr lvl="2"/>
            <a:r>
              <a:rPr lang="en-US" sz="2900" b="1" i="1" dirty="0">
                <a:latin typeface="Candara" pitchFamily="34" charset="0"/>
              </a:rPr>
              <a:t>Encourage members of Spanish linguistic districts to participate in Corrections Correspondence Service.</a:t>
            </a:r>
            <a:endParaRPr lang="en-US" sz="2900" b="1" dirty="0">
              <a:latin typeface="Candara" pitchFamily="34" charset="0"/>
            </a:endParaRPr>
          </a:p>
          <a:p>
            <a:pPr lvl="2"/>
            <a:r>
              <a:rPr lang="en-US" sz="2900" b="1" i="1" dirty="0">
                <a:latin typeface="Candara" pitchFamily="34" charset="0"/>
              </a:rPr>
              <a:t>Ask members involved with C.C.S. to write articles for Grapevine and La Viña sharing their experience. </a:t>
            </a:r>
            <a:endParaRPr lang="en-US" sz="2900" b="1" dirty="0">
              <a:latin typeface="Candara" pitchFamily="34" charset="0"/>
            </a:endParaRPr>
          </a:p>
          <a:p>
            <a:pPr marL="0" indent="0">
              <a:buNone/>
            </a:pPr>
            <a:r>
              <a:rPr lang="en-US" b="1" i="1" dirty="0">
                <a:latin typeface="Candara" pitchFamily="34" charset="0"/>
              </a:rPr>
              <a:t> </a:t>
            </a:r>
            <a:endParaRPr lang="en-US" b="1" dirty="0">
              <a:latin typeface="Candara" pitchFamily="34" charset="0"/>
            </a:endParaRPr>
          </a:p>
          <a:p>
            <a:pPr lvl="0"/>
            <a:r>
              <a:rPr lang="en-US" b="1" i="1" dirty="0">
                <a:latin typeface="Candara" pitchFamily="34" charset="0"/>
              </a:rPr>
              <a:t>The committee suggested that two items be added to the form “Corrections Correspondence Service – a Special Kind of A.A. Service”    (F-26):</a:t>
            </a:r>
            <a:endParaRPr lang="en-US" b="1" dirty="0">
              <a:latin typeface="Candara" pitchFamily="34" charset="0"/>
            </a:endParaRPr>
          </a:p>
          <a:p>
            <a:pPr marL="0" indent="0">
              <a:buNone/>
            </a:pPr>
            <a:r>
              <a:rPr lang="en-US" b="1" i="1" dirty="0">
                <a:latin typeface="Candara" pitchFamily="34" charset="0"/>
              </a:rPr>
              <a:t> </a:t>
            </a:r>
            <a:endParaRPr lang="en-US" sz="3100" b="1" dirty="0">
              <a:latin typeface="Candara" pitchFamily="34" charset="0"/>
            </a:endParaRPr>
          </a:p>
          <a:p>
            <a:pPr lvl="0"/>
            <a:r>
              <a:rPr lang="en-US" sz="3100" b="1" i="1" dirty="0">
                <a:latin typeface="Candara" pitchFamily="34" charset="0"/>
              </a:rPr>
              <a:t>A note that a member need not have been incarcerated to be a correspondent.</a:t>
            </a:r>
          </a:p>
          <a:p>
            <a:pPr marL="0" lvl="0" indent="0">
              <a:buNone/>
            </a:pPr>
            <a:endParaRPr lang="en-US" sz="3100" b="1" dirty="0">
              <a:latin typeface="Candara" pitchFamily="34" charset="0"/>
            </a:endParaRPr>
          </a:p>
          <a:p>
            <a:pPr lvl="0"/>
            <a:r>
              <a:rPr lang="en-US" sz="3100" b="1" i="1" dirty="0">
                <a:latin typeface="Candara" pitchFamily="34" charset="0"/>
              </a:rPr>
              <a:t>A space where “outside” members can indicate if they are able to correspond in more than one language.</a:t>
            </a:r>
            <a:endParaRPr lang="en-US" sz="3100" b="1" dirty="0">
              <a:latin typeface="Candara" pitchFamily="34" charset="0"/>
            </a:endParaRP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a:xfrm>
            <a:off x="3657600" y="6492875"/>
            <a:ext cx="3352800" cy="365125"/>
          </a:xfrm>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39761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latin typeface="Candara" pitchFamily="34" charset="0"/>
              </a:rPr>
              <a:t>IV.	Finance</a:t>
            </a:r>
            <a:br>
              <a:rPr lang="en-US" dirty="0">
                <a:latin typeface="Candara" pitchFamily="34" charset="0"/>
              </a:rPr>
            </a:br>
            <a:endParaRPr lang="en-US" dirty="0">
              <a:latin typeface="Candara" pitchFamily="34" charset="0"/>
            </a:endParaRPr>
          </a:p>
        </p:txBody>
      </p:sp>
      <p:sp>
        <p:nvSpPr>
          <p:cNvPr id="3" name="Content Placeholder 2"/>
          <p:cNvSpPr>
            <a:spLocks noGrp="1"/>
          </p:cNvSpPr>
          <p:nvPr>
            <p:ph idx="1"/>
          </p:nvPr>
        </p:nvSpPr>
        <p:spPr/>
        <p:txBody>
          <a:bodyPr>
            <a:normAutofit/>
          </a:bodyPr>
          <a:lstStyle/>
          <a:p>
            <a:pPr marL="514350" lvl="0" indent="-514350">
              <a:buAutoNum type="alphaUcPeriod"/>
            </a:pPr>
            <a:r>
              <a:rPr lang="en-US" b="1" dirty="0">
                <a:latin typeface="Candara" pitchFamily="34" charset="0"/>
              </a:rPr>
              <a:t> Review suggested area contribution for delegate expense for the Conference.</a:t>
            </a:r>
          </a:p>
          <a:p>
            <a:pPr lvl="2"/>
            <a:r>
              <a:rPr lang="en-US" sz="2800" b="1" dirty="0">
                <a:latin typeface="Candara" pitchFamily="34" charset="0"/>
              </a:rPr>
              <a:t>Took No Action</a:t>
            </a:r>
          </a:p>
          <a:p>
            <a:pPr marL="0" indent="0">
              <a:buNone/>
            </a:pPr>
            <a:endParaRPr lang="en-US" b="1" dirty="0">
              <a:latin typeface="Candara" pitchFamily="34" charset="0"/>
            </a:endParaRPr>
          </a:p>
          <a:p>
            <a:pPr marL="0" lvl="0" indent="0">
              <a:buNone/>
            </a:pPr>
            <a:r>
              <a:rPr lang="en-US" b="1" dirty="0">
                <a:latin typeface="Candara" pitchFamily="34" charset="0"/>
              </a:rPr>
              <a:t>B.   Review the Conference approved level of $5,000 for individual bequests to the General Service Board from A.A. Members.</a:t>
            </a:r>
          </a:p>
          <a:p>
            <a:pPr lvl="2"/>
            <a:r>
              <a:rPr lang="en-US" sz="2800" b="1" dirty="0">
                <a:latin typeface="Candara" pitchFamily="34" charset="0"/>
              </a:rPr>
              <a:t>Took No Action</a:t>
            </a:r>
          </a:p>
          <a:p>
            <a:pPr marL="0" indent="0">
              <a:buNone/>
            </a:pPr>
            <a:endParaRPr lang="en-US" dirty="0">
              <a:latin typeface="Candara"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453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i="1" dirty="0">
                <a:latin typeface="Candara" pitchFamily="34" charset="0"/>
              </a:rPr>
              <a:t>IV.	Finance</a:t>
            </a:r>
            <a:endParaRPr lang="en-US" sz="4800" dirty="0">
              <a:latin typeface="Candara" pitchFamily="34" charset="0"/>
            </a:endParaRPr>
          </a:p>
        </p:txBody>
      </p:sp>
      <p:sp>
        <p:nvSpPr>
          <p:cNvPr id="3" name="Content Placeholder 2"/>
          <p:cNvSpPr>
            <a:spLocks noGrp="1"/>
          </p:cNvSpPr>
          <p:nvPr>
            <p:ph idx="1"/>
          </p:nvPr>
        </p:nvSpPr>
        <p:spPr>
          <a:xfrm>
            <a:off x="457200" y="2057400"/>
            <a:ext cx="8229600" cy="4389120"/>
          </a:xfrm>
        </p:spPr>
        <p:txBody>
          <a:bodyPr/>
          <a:lstStyle/>
          <a:p>
            <a:pPr marL="0" lvl="0" indent="0">
              <a:buNone/>
            </a:pPr>
            <a:r>
              <a:rPr lang="en-US" b="1" dirty="0">
                <a:latin typeface="Candara" pitchFamily="34" charset="0"/>
              </a:rPr>
              <a:t>C.   Review the Conference approved maximum annual contribution to the General Service Board from an individual A.A. Member of $3,000. </a:t>
            </a:r>
          </a:p>
          <a:p>
            <a:r>
              <a:rPr lang="en-US" b="1" dirty="0">
                <a:latin typeface="Candara" pitchFamily="34" charset="0"/>
              </a:rPr>
              <a:t>Took No Action</a:t>
            </a:r>
          </a:p>
          <a:p>
            <a:endParaRPr lang="en-US" b="1" dirty="0">
              <a:latin typeface="Candara" pitchFamily="34" charset="0"/>
            </a:endParaRPr>
          </a:p>
          <a:p>
            <a:pPr marL="0" lvl="0" indent="0">
              <a:buNone/>
            </a:pPr>
            <a:r>
              <a:rPr lang="en-US" b="1" dirty="0">
                <a:latin typeface="Candara" pitchFamily="34" charset="0"/>
              </a:rPr>
              <a:t>D.   Discuss material from A.A.W.S. Self-Support Committee.</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16698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pPr algn="ctr"/>
            <a:r>
              <a:rPr lang="en-US" b="1" i="1" dirty="0">
                <a:latin typeface="Candara" pitchFamily="34" charset="0"/>
              </a:rPr>
              <a:t>IV.	Finance</a:t>
            </a:r>
            <a:endParaRPr lang="en-US" dirty="0">
              <a:latin typeface="Candara" pitchFamily="34" charset="0"/>
            </a:endParaRPr>
          </a:p>
        </p:txBody>
      </p:sp>
      <p:sp>
        <p:nvSpPr>
          <p:cNvPr id="3" name="Content Placeholder 2"/>
          <p:cNvSpPr>
            <a:spLocks noGrp="1"/>
          </p:cNvSpPr>
          <p:nvPr>
            <p:ph idx="1"/>
          </p:nvPr>
        </p:nvSpPr>
        <p:spPr>
          <a:xfrm>
            <a:off x="685800" y="1524000"/>
            <a:ext cx="8229600" cy="5334000"/>
          </a:xfrm>
        </p:spPr>
        <p:txBody>
          <a:bodyPr>
            <a:normAutofit/>
          </a:bodyPr>
          <a:lstStyle/>
          <a:p>
            <a:pPr marL="0" indent="0">
              <a:buNone/>
            </a:pPr>
            <a:r>
              <a:rPr lang="en-US" b="1" i="1" u="sng" dirty="0">
                <a:latin typeface="Candara" pitchFamily="34" charset="0"/>
              </a:rPr>
              <a:t>Committee Considerations:</a:t>
            </a:r>
          </a:p>
          <a:p>
            <a:pPr marL="0" indent="0">
              <a:buNone/>
            </a:pPr>
            <a:endParaRPr lang="en-US" b="1" dirty="0">
              <a:latin typeface="Candara" pitchFamily="34" charset="0"/>
            </a:endParaRPr>
          </a:p>
          <a:p>
            <a:pPr lvl="0"/>
            <a:r>
              <a:rPr lang="en-US" b="1" i="1" dirty="0">
                <a:latin typeface="Candara" pitchFamily="34" charset="0"/>
              </a:rPr>
              <a:t>The committee received and discussed information from the A.A.W.S. Self-Support Subcommittee, and considered the format and use of the flyer “The Seventh Tradition Fact Sheet” (F-203).  The committee suggests that the office consider additional ways to convey the financial message using technology.  One suggestion was offered to create a PowerPoint presentation of the flyer The Seventh Tradition Fact Sheet” (F-203) and make it available for download.     </a:t>
            </a:r>
            <a:endParaRPr lang="en-US" b="1" dirty="0">
              <a:latin typeface="Candara"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37411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819912"/>
          </a:xfrm>
        </p:spPr>
        <p:txBody>
          <a:bodyPr/>
          <a:lstStyle/>
          <a:p>
            <a:pPr algn="ctr"/>
            <a:r>
              <a:rPr lang="en-US" b="1" dirty="0">
                <a:latin typeface="Candara" pitchFamily="34" charset="0"/>
              </a:rPr>
              <a:t>IV. Finance</a:t>
            </a:r>
          </a:p>
        </p:txBody>
      </p:sp>
      <p:sp>
        <p:nvSpPr>
          <p:cNvPr id="3" name="Content Placeholder 2"/>
          <p:cNvSpPr>
            <a:spLocks noGrp="1"/>
          </p:cNvSpPr>
          <p:nvPr>
            <p:ph idx="1"/>
          </p:nvPr>
        </p:nvSpPr>
        <p:spPr>
          <a:xfrm>
            <a:off x="495300" y="1600200"/>
            <a:ext cx="8229600" cy="4389120"/>
          </a:xfrm>
        </p:spPr>
        <p:txBody>
          <a:bodyPr/>
          <a:lstStyle/>
          <a:p>
            <a:pPr marL="0" indent="0">
              <a:buNone/>
            </a:pPr>
            <a:r>
              <a:rPr lang="en-US" b="1" i="1" u="sng" dirty="0">
                <a:latin typeface="Candara" pitchFamily="34" charset="0"/>
              </a:rPr>
              <a:t>Committee Considerations: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6" name="Rectangle 5"/>
          <p:cNvSpPr/>
          <p:nvPr/>
        </p:nvSpPr>
        <p:spPr>
          <a:xfrm>
            <a:off x="609600" y="2133600"/>
            <a:ext cx="8001000" cy="2893100"/>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600" b="1" i="1" dirty="0">
                <a:solidFill>
                  <a:prstClr val="black"/>
                </a:solidFill>
                <a:latin typeface="Candara" pitchFamily="34" charset="0"/>
              </a:rPr>
              <a:t>The committee suggests adding the F-203 piece to the Self-Support Packet (F-19) and the Birthday Plan Envelope to the F-19 packet and removing various items such as the eight-page document entitled “Services Provided by G.S.O./A.A.W.S.” and the “Historical Background of Self-Support“ piece with consideration given to the attached flyers and posters.    </a:t>
            </a:r>
            <a:endParaRPr lang="en-US" sz="2600" b="1" dirty="0">
              <a:solidFill>
                <a:prstClr val="black"/>
              </a:solidFill>
              <a:latin typeface="Candara" pitchFamily="34" charset="0"/>
            </a:endParaRPr>
          </a:p>
        </p:txBody>
      </p:sp>
    </p:spTree>
    <p:extLst>
      <p:ext uri="{BB962C8B-B14F-4D97-AF65-F5344CB8AC3E}">
        <p14:creationId xmlns:p14="http://schemas.microsoft.com/office/powerpoint/2010/main" val="249770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492875"/>
            <a:ext cx="3352800" cy="365125"/>
          </a:xfrm>
        </p:spPr>
        <p:txBody>
          <a:bodyPr/>
          <a:lstStyle/>
          <a:p>
            <a:r>
              <a:rPr lang="en-US" dirty="0">
                <a:solidFill>
                  <a:prstClr val="black">
                    <a:tint val="75000"/>
                  </a:prstClr>
                </a:solidFill>
              </a:rPr>
              <a:t>66th General Service Conference</a:t>
            </a:r>
          </a:p>
        </p:txBody>
      </p:sp>
    </p:spTree>
    <p:extLst>
      <p:ext uri="{BB962C8B-B14F-4D97-AF65-F5344CB8AC3E}">
        <p14:creationId xmlns:p14="http://schemas.microsoft.com/office/powerpoint/2010/main" val="650743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ctr"/>
            <a:r>
              <a:rPr lang="en-US" b="1" dirty="0">
                <a:latin typeface="Candara" pitchFamily="34" charset="0"/>
              </a:rPr>
              <a:t>IV. Finance</a:t>
            </a:r>
          </a:p>
        </p:txBody>
      </p:sp>
      <p:sp>
        <p:nvSpPr>
          <p:cNvPr id="3" name="Content Placeholder 2"/>
          <p:cNvSpPr>
            <a:spLocks noGrp="1"/>
          </p:cNvSpPr>
          <p:nvPr>
            <p:ph idx="1"/>
          </p:nvPr>
        </p:nvSpPr>
        <p:spPr>
          <a:xfrm>
            <a:off x="685800" y="1447800"/>
            <a:ext cx="8229600" cy="5029200"/>
          </a:xfrm>
        </p:spPr>
        <p:txBody>
          <a:bodyPr>
            <a:normAutofit fontScale="92500"/>
          </a:bodyPr>
          <a:lstStyle/>
          <a:p>
            <a:pPr marL="0" indent="0">
              <a:buNone/>
            </a:pPr>
            <a:r>
              <a:rPr lang="en-US" sz="2800" b="1" i="1" u="sng" dirty="0">
                <a:latin typeface="Candara" pitchFamily="34" charset="0"/>
              </a:rPr>
              <a:t>Committee Considerations:</a:t>
            </a:r>
          </a:p>
          <a:p>
            <a:pPr lvl="0"/>
            <a:endParaRPr lang="en-US" sz="2800" b="1" i="1" dirty="0">
              <a:latin typeface="Candara" pitchFamily="34" charset="0"/>
            </a:endParaRPr>
          </a:p>
          <a:p>
            <a:pPr lvl="0"/>
            <a:r>
              <a:rPr lang="en-US" sz="2800" b="1" i="1" dirty="0">
                <a:latin typeface="Candara" pitchFamily="34" charset="0"/>
              </a:rPr>
              <a:t>The Conference Finance Committee requests that the General Service Board/A.A.W.S. consider measures that would assure that all future International Conventions are self-supporting through registration activities.  The G.S.B./A.A.W.S. might consider the feasibility of a separate ongoing Convention Fund, transportation requirements, hotel accommodations, cut-off dates, and other appropriate items.</a:t>
            </a:r>
            <a:endParaRPr lang="en-US" sz="2800" b="1" dirty="0">
              <a:latin typeface="Candara" pitchFamily="34" charset="0"/>
            </a:endParaRPr>
          </a:p>
          <a:p>
            <a:pPr marL="0" indent="0">
              <a:buNone/>
            </a:pPr>
            <a:r>
              <a:rPr lang="en-US" sz="3400" b="1" dirty="0">
                <a:latin typeface="Candara" pitchFamily="34"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12535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lstStyle/>
          <a:p>
            <a:pPr algn="ctr"/>
            <a:r>
              <a:rPr lang="en-US" b="1" dirty="0">
                <a:latin typeface="Candara" pitchFamily="34" charset="0"/>
              </a:rPr>
              <a:t>IV. Finance</a:t>
            </a:r>
          </a:p>
        </p:txBody>
      </p:sp>
      <p:sp>
        <p:nvSpPr>
          <p:cNvPr id="3" name="Footer Placeholder 2"/>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
        <p:nvSpPr>
          <p:cNvPr id="4" name="Rectangle 3"/>
          <p:cNvSpPr/>
          <p:nvPr/>
        </p:nvSpPr>
        <p:spPr>
          <a:xfrm>
            <a:off x="533400" y="2133600"/>
            <a:ext cx="2773516" cy="369332"/>
          </a:xfrm>
          <a:prstGeom prst="rect">
            <a:avLst/>
          </a:prstGeom>
        </p:spPr>
        <p:txBody>
          <a:bodyPr wrap="none">
            <a:spAutoFit/>
          </a:bodyPr>
          <a:lstStyle/>
          <a:p>
            <a:pPr>
              <a:spcBef>
                <a:spcPct val="20000"/>
              </a:spcBef>
              <a:buClr>
                <a:srgbClr val="0BD0D9"/>
              </a:buClr>
              <a:buSzPct val="95000"/>
            </a:pPr>
            <a:r>
              <a:rPr lang="en-US" b="1" i="1" u="sng" dirty="0">
                <a:latin typeface="Candara" pitchFamily="34" charset="0"/>
              </a:rPr>
              <a:t>Committee Considerations:</a:t>
            </a:r>
          </a:p>
        </p:txBody>
      </p:sp>
      <p:sp>
        <p:nvSpPr>
          <p:cNvPr id="5" name="Rectangle 4"/>
          <p:cNvSpPr/>
          <p:nvPr/>
        </p:nvSpPr>
        <p:spPr>
          <a:xfrm>
            <a:off x="609600" y="2667000"/>
            <a:ext cx="7848600" cy="4228850"/>
          </a:xfrm>
          <a:prstGeom prst="rect">
            <a:avLst/>
          </a:prstGeom>
        </p:spPr>
        <p:txBody>
          <a:bodyPr wrap="square">
            <a:spAutoFit/>
          </a:bodyPr>
          <a:lstStyle/>
          <a:p>
            <a:pPr marL="274320" indent="-274320">
              <a:spcBef>
                <a:spcPct val="20000"/>
              </a:spcBef>
              <a:buClr>
                <a:srgbClr val="0BD0D9"/>
              </a:buClr>
              <a:buSzPct val="95000"/>
              <a:buFont typeface="Wingdings 2"/>
              <a:buChar char=""/>
            </a:pPr>
            <a:r>
              <a:rPr lang="en-US" sz="2400" b="1" i="1" dirty="0">
                <a:solidFill>
                  <a:prstClr val="black"/>
                </a:solidFill>
                <a:latin typeface="Candara" pitchFamily="34" charset="0"/>
              </a:rPr>
              <a:t>The committee suggests the General Service Board consider the spiritual message of self-support in our spending priorities when dealing with items such as World Service Meeting and related activities.</a:t>
            </a:r>
          </a:p>
          <a:p>
            <a:pPr marL="274320" indent="-274320">
              <a:spcBef>
                <a:spcPct val="20000"/>
              </a:spcBef>
              <a:buClr>
                <a:srgbClr val="0BD0D9"/>
              </a:buClr>
              <a:buSzPct val="95000"/>
              <a:buFont typeface="Wingdings 2"/>
              <a:buChar char=""/>
            </a:pPr>
            <a:endParaRPr lang="en-US" sz="2400" b="1" i="1" dirty="0">
              <a:solidFill>
                <a:prstClr val="black"/>
              </a:solidFill>
              <a:latin typeface="Candara" pitchFamily="34" charset="0"/>
            </a:endParaRPr>
          </a:p>
          <a:p>
            <a:pPr marL="274320" indent="-274320">
              <a:spcBef>
                <a:spcPct val="20000"/>
              </a:spcBef>
              <a:buClr>
                <a:srgbClr val="0BD0D9"/>
              </a:buClr>
              <a:buSzPct val="95000"/>
              <a:buFont typeface="Wingdings 2"/>
              <a:buChar char=""/>
            </a:pPr>
            <a:r>
              <a:rPr lang="en-US" sz="2400" b="1" i="1" dirty="0">
                <a:solidFill>
                  <a:prstClr val="black"/>
                </a:solidFill>
                <a:latin typeface="Candara" pitchFamily="34" charset="0"/>
              </a:rPr>
              <a:t> In addition to the above actions and suggestions, the committee had a long discussion about better communication of information within the Fellowship concerning financial matters.  </a:t>
            </a:r>
            <a:endParaRPr lang="en-US" sz="2400" b="1" dirty="0">
              <a:solidFill>
                <a:prstClr val="black"/>
              </a:solidFill>
              <a:latin typeface="Candara" pitchFamily="34" charset="0"/>
            </a:endParaRPr>
          </a:p>
          <a:p>
            <a:pPr marL="274320" lvl="0" indent="-274320">
              <a:spcBef>
                <a:spcPct val="20000"/>
              </a:spcBef>
              <a:buClr>
                <a:srgbClr val="0BD0D9"/>
              </a:buClr>
              <a:buSzPct val="95000"/>
              <a:buFont typeface="Wingdings 2"/>
              <a:buChar char=""/>
            </a:pPr>
            <a:endParaRPr lang="en-US" b="1" i="1" dirty="0">
              <a:solidFill>
                <a:prstClr val="black"/>
              </a:solidFill>
              <a:latin typeface="Candara" pitchFamily="34" charset="0"/>
            </a:endParaRPr>
          </a:p>
          <a:p>
            <a:pPr marL="274320" lvl="0" indent="-274320">
              <a:spcBef>
                <a:spcPct val="20000"/>
              </a:spcBef>
              <a:buClr>
                <a:srgbClr val="0BD0D9"/>
              </a:buClr>
              <a:buSzPct val="95000"/>
              <a:buFont typeface="Wingdings 2"/>
              <a:buChar char=""/>
            </a:pPr>
            <a:endParaRPr lang="en-US" b="1" dirty="0">
              <a:solidFill>
                <a:prstClr val="black"/>
              </a:solidFill>
              <a:latin typeface="Candara"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V.  Grapevine</a:t>
            </a:r>
          </a:p>
        </p:txBody>
      </p:sp>
      <p:sp>
        <p:nvSpPr>
          <p:cNvPr id="3" name="Content Placeholder 2"/>
          <p:cNvSpPr>
            <a:spLocks noGrp="1"/>
          </p:cNvSpPr>
          <p:nvPr>
            <p:ph idx="1"/>
          </p:nvPr>
        </p:nvSpPr>
        <p:spPr>
          <a:xfrm>
            <a:off x="1143000" y="2468880"/>
            <a:ext cx="8229600" cy="4389120"/>
          </a:xfrm>
        </p:spPr>
        <p:txBody>
          <a:bodyPr/>
          <a:lstStyle/>
          <a:p>
            <a:r>
              <a:rPr lang="en-US" b="1" dirty="0">
                <a:latin typeface="Candara" pitchFamily="34" charset="0"/>
              </a:rPr>
              <a:t>It was recommended that the Delegate Chair to the Grapevine Conference Committee be allowed the same participation at the January A.A. Grapevine Board Meeting as all other Delegate Chairs at their corresponding  Trustees’ Committees.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latin typeface="Candara" pitchFamily="34" charset="0"/>
              </a:rPr>
              <a:t>VI.     Literature</a:t>
            </a:r>
            <a:br>
              <a:rPr lang="en-US" dirty="0"/>
            </a:br>
            <a:endParaRPr lang="en-US" dirty="0"/>
          </a:p>
        </p:txBody>
      </p:sp>
      <p:sp>
        <p:nvSpPr>
          <p:cNvPr id="3" name="Content Placeholder 2"/>
          <p:cNvSpPr>
            <a:spLocks noGrp="1"/>
          </p:cNvSpPr>
          <p:nvPr>
            <p:ph idx="1"/>
          </p:nvPr>
        </p:nvSpPr>
        <p:spPr>
          <a:xfrm>
            <a:off x="457200" y="1905000"/>
            <a:ext cx="8229600" cy="4389120"/>
          </a:xfrm>
        </p:spPr>
        <p:txBody>
          <a:bodyPr>
            <a:normAutofit fontScale="92500" lnSpcReduction="20000"/>
          </a:bodyPr>
          <a:lstStyle/>
          <a:p>
            <a:pPr marL="514350" lvl="0" indent="-514350">
              <a:buAutoNum type="alphaUcPeriod"/>
            </a:pPr>
            <a:r>
              <a:rPr lang="en-US" b="1" dirty="0">
                <a:latin typeface="Candara" pitchFamily="34" charset="0"/>
              </a:rPr>
              <a:t>Consider developing a plain language version of the Big Book, </a:t>
            </a:r>
            <a:r>
              <a:rPr lang="en-US" b="1" i="1" dirty="0">
                <a:latin typeface="Candara" pitchFamily="34" charset="0"/>
              </a:rPr>
              <a:t>Alcoholics Anonymous.</a:t>
            </a:r>
          </a:p>
          <a:p>
            <a:pPr marL="0" lvl="0" indent="0">
              <a:buNone/>
            </a:pPr>
            <a:endParaRPr lang="en-US" b="1" i="1" dirty="0">
              <a:latin typeface="Candara" pitchFamily="34" charset="0"/>
            </a:endParaRPr>
          </a:p>
          <a:p>
            <a:pPr marL="0" indent="0">
              <a:buNone/>
            </a:pPr>
            <a:r>
              <a:rPr lang="en-US" b="1" i="1" u="sng" dirty="0">
                <a:latin typeface="Candara" pitchFamily="34" charset="0"/>
              </a:rPr>
              <a:t>Committee Considerations:</a:t>
            </a:r>
            <a:endParaRPr lang="en-US" b="1" dirty="0">
              <a:latin typeface="Candara" pitchFamily="34" charset="0"/>
            </a:endParaRPr>
          </a:p>
          <a:p>
            <a:pPr lvl="0"/>
            <a:r>
              <a:rPr lang="en-US" b="1" i="1" dirty="0">
                <a:latin typeface="Candara" pitchFamily="34" charset="0"/>
              </a:rPr>
              <a:t>The committee considered a request to develop a plain language version of the Big Book, Alcoholics Anonymous, and </a:t>
            </a:r>
            <a:r>
              <a:rPr lang="en-US" b="1" i="1" u="sng" dirty="0">
                <a:latin typeface="Candara" pitchFamily="34" charset="0"/>
              </a:rPr>
              <a:t>took no action</a:t>
            </a:r>
            <a:r>
              <a:rPr lang="en-US" b="1" i="1" dirty="0">
                <a:latin typeface="Candara" pitchFamily="34" charset="0"/>
              </a:rPr>
              <a:t>. While sympathetic to the spirit of the request, the committee agreed that developing a plain-language Big Book was not appropriate at this time.</a:t>
            </a:r>
            <a:endParaRPr lang="en-US" b="1" dirty="0">
              <a:latin typeface="Candara" pitchFamily="34" charset="0"/>
            </a:endParaRPr>
          </a:p>
          <a:p>
            <a:pPr marL="0" lvl="0" indent="0">
              <a:buNone/>
            </a:pPr>
            <a:r>
              <a:rPr lang="en-US" b="1" i="1" dirty="0">
                <a:latin typeface="Candara" pitchFamily="34" charset="0"/>
              </a:rPr>
              <a:t> </a:t>
            </a:r>
            <a:endParaRPr lang="en-US" b="1" dirty="0">
              <a:latin typeface="Candara" pitchFamily="34" charset="0"/>
            </a:endParaRPr>
          </a:p>
          <a:p>
            <a:pPr lvl="0"/>
            <a:r>
              <a:rPr lang="en-US" b="1" i="1" dirty="0">
                <a:latin typeface="Candara" pitchFamily="34" charset="0"/>
              </a:rPr>
              <a:t>The committee suggests that the trustees’ Literature Committee explore the need for expanding the availability of “plain-language” recovery literature.</a:t>
            </a:r>
            <a:endParaRPr lang="en-US" b="1" dirty="0">
              <a:latin typeface="Candara" pitchFamily="34" charset="0"/>
            </a:endParaRPr>
          </a:p>
          <a:p>
            <a:pPr marL="0" lv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242842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latin typeface="Candara" pitchFamily="34" charset="0"/>
              </a:rPr>
              <a:t>VI.     Literature</a:t>
            </a:r>
            <a:br>
              <a:rPr lang="en-US" b="1" dirty="0">
                <a:latin typeface="Candara" pitchFamily="34" charset="0"/>
              </a:rPr>
            </a:br>
            <a:endParaRPr lang="en-US" b="1" dirty="0">
              <a:latin typeface="Candara" pitchFamily="34" charset="0"/>
            </a:endParaRPr>
          </a:p>
        </p:txBody>
      </p:sp>
      <p:sp>
        <p:nvSpPr>
          <p:cNvPr id="3" name="Content Placeholder 2"/>
          <p:cNvSpPr>
            <a:spLocks noGrp="1"/>
          </p:cNvSpPr>
          <p:nvPr>
            <p:ph idx="1"/>
          </p:nvPr>
        </p:nvSpPr>
        <p:spPr>
          <a:xfrm>
            <a:off x="457200" y="1371600"/>
            <a:ext cx="8229600" cy="5029200"/>
          </a:xfrm>
        </p:spPr>
        <p:txBody>
          <a:bodyPr>
            <a:normAutofit fontScale="40000" lnSpcReduction="20000"/>
          </a:bodyPr>
          <a:lstStyle/>
          <a:p>
            <a:pPr marL="0" indent="0">
              <a:buNone/>
            </a:pPr>
            <a:r>
              <a:rPr lang="en-US" sz="4400" b="1" dirty="0">
                <a:latin typeface="Candara" pitchFamily="34" charset="0"/>
              </a:rPr>
              <a:t>H.   Consider request for revision to the pamphlet “Young People and A.A.”</a:t>
            </a:r>
          </a:p>
          <a:p>
            <a:pPr marL="0" indent="0">
              <a:buNone/>
            </a:pPr>
            <a:endParaRPr lang="en-US" dirty="0"/>
          </a:p>
          <a:p>
            <a:pPr marL="0" indent="0">
              <a:buNone/>
            </a:pPr>
            <a:r>
              <a:rPr lang="en-US" sz="5100" b="1" i="1" u="sng" dirty="0">
                <a:latin typeface="Candara" pitchFamily="34" charset="0"/>
              </a:rPr>
              <a:t>Advisory Action: </a:t>
            </a:r>
          </a:p>
          <a:p>
            <a:pPr marL="0" indent="0">
              <a:buNone/>
            </a:pPr>
            <a:endParaRPr lang="en-US" sz="5100" b="1" dirty="0">
              <a:latin typeface="Candara" pitchFamily="34" charset="0"/>
            </a:endParaRPr>
          </a:p>
          <a:p>
            <a:r>
              <a:rPr lang="en-US" sz="6000" b="1" dirty="0">
                <a:latin typeface="Candara" pitchFamily="34" charset="0"/>
              </a:rPr>
              <a:t>The trustees’ Literature Committee revise the pamphlet “Young People and A.A.” to include information about young people’s conferences and that the proposed text be brought to the 2017 Conference Literature Committee for review.</a:t>
            </a:r>
          </a:p>
          <a:p>
            <a:pPr marL="0" indent="0">
              <a:buNone/>
            </a:pPr>
            <a:r>
              <a:rPr lang="en-US" sz="5100" b="1" dirty="0">
                <a:latin typeface="Candara" pitchFamily="34" charset="0"/>
              </a:rPr>
              <a:t> </a:t>
            </a:r>
          </a:p>
          <a:p>
            <a:r>
              <a:rPr lang="en-US" sz="6000" b="1" dirty="0">
                <a:latin typeface="Candara" pitchFamily="34" charset="0"/>
              </a:rPr>
              <a:t>The trustees’ Literature Committee update the pamphlet “Young People and A.A.” to better reflect the experiences of young people in A.A. today.  The committee requested that a progress report or draft pamphlet be brought to the 2017 Conference Literature Committee.</a:t>
            </a:r>
          </a:p>
          <a:p>
            <a:pPr marL="0" indent="0">
              <a:buNone/>
            </a:pPr>
            <a:r>
              <a:rPr lang="en-US" sz="6000" b="1" dirty="0">
                <a:latin typeface="Candara" pitchFamily="34"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33647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latin typeface="Candara" pitchFamily="34" charset="0"/>
              </a:rPr>
              <a:t>VI.     Literature</a:t>
            </a:r>
            <a:br>
              <a:rPr lang="en-US" dirty="0"/>
            </a:br>
            <a:endParaRPr lang="en-US" dirty="0"/>
          </a:p>
        </p:txBody>
      </p:sp>
      <p:sp>
        <p:nvSpPr>
          <p:cNvPr id="3" name="Content Placeholder 2"/>
          <p:cNvSpPr>
            <a:spLocks noGrp="1"/>
          </p:cNvSpPr>
          <p:nvPr>
            <p:ph idx="1"/>
          </p:nvPr>
        </p:nvSpPr>
        <p:spPr>
          <a:xfrm>
            <a:off x="457200" y="1371600"/>
            <a:ext cx="8229600" cy="4389120"/>
          </a:xfrm>
        </p:spPr>
        <p:txBody>
          <a:bodyPr>
            <a:normAutofit lnSpcReduction="10000"/>
          </a:bodyPr>
          <a:lstStyle/>
          <a:p>
            <a:pPr marL="571500" indent="-571500">
              <a:buAutoNum type="romanUcPeriod"/>
            </a:pPr>
            <a:r>
              <a:rPr lang="en-US" b="1" dirty="0">
                <a:latin typeface="Candara" pitchFamily="34" charset="0"/>
              </a:rPr>
              <a:t>Consider request to update the pamphlet “Twelve Traditions Illustrated.”</a:t>
            </a:r>
          </a:p>
          <a:p>
            <a:pPr marL="571500" indent="-571500">
              <a:buAutoNum type="romanUcPeriod"/>
            </a:pPr>
            <a:endParaRPr lang="en-US" b="1" dirty="0">
              <a:latin typeface="Candara" pitchFamily="34" charset="0"/>
            </a:endParaRPr>
          </a:p>
          <a:p>
            <a:pPr marL="0" indent="0">
              <a:buNone/>
            </a:pPr>
            <a:r>
              <a:rPr lang="en-US" b="1" i="1" u="sng" dirty="0">
                <a:latin typeface="Candara" pitchFamily="34" charset="0"/>
              </a:rPr>
              <a:t>Advisory Action: </a:t>
            </a:r>
            <a:endParaRPr lang="en-US" b="1" dirty="0">
              <a:latin typeface="Candara" pitchFamily="34" charset="0"/>
            </a:endParaRPr>
          </a:p>
          <a:p>
            <a:r>
              <a:rPr lang="en-US" b="1" dirty="0">
                <a:latin typeface="Candara" pitchFamily="34" charset="0"/>
              </a:rPr>
              <a:t>The trustees’ Literature Committee undertake a comprehensive revision of the pamphlet “The Twelve Traditions Illustrated” with a modernized presentation of both text and illustrations to reflect contemporary A.A. experience.  The committee requested that a progress report or draft pamphlet be brought to the 2017 Conference Literature Committee.</a:t>
            </a:r>
          </a:p>
          <a:p>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17110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b="1" dirty="0">
                <a:latin typeface="Candara" pitchFamily="34" charset="0"/>
              </a:rPr>
              <a:t>VII.  Policy /Admissions</a:t>
            </a:r>
          </a:p>
        </p:txBody>
      </p:sp>
      <p:sp>
        <p:nvSpPr>
          <p:cNvPr id="3" name="Content Placeholder 2"/>
          <p:cNvSpPr>
            <a:spLocks noGrp="1"/>
          </p:cNvSpPr>
          <p:nvPr>
            <p:ph idx="1"/>
          </p:nvPr>
        </p:nvSpPr>
        <p:spPr>
          <a:xfrm>
            <a:off x="457200" y="1219200"/>
            <a:ext cx="8229600" cy="5181600"/>
          </a:xfrm>
        </p:spPr>
        <p:txBody>
          <a:bodyPr>
            <a:noAutofit/>
          </a:bodyPr>
          <a:lstStyle/>
          <a:p>
            <a:r>
              <a:rPr lang="en-US" sz="2000" b="1" dirty="0">
                <a:latin typeface="Candara" pitchFamily="34" charset="0"/>
              </a:rPr>
              <a:t>Two Guest Observers (</a:t>
            </a:r>
            <a:r>
              <a:rPr lang="en-US" sz="2000" b="1" dirty="0" err="1">
                <a:latin typeface="Candara" pitchFamily="34" charset="0"/>
              </a:rPr>
              <a:t>Mykhalo</a:t>
            </a:r>
            <a:r>
              <a:rPr lang="en-US" sz="2000" b="1" dirty="0">
                <a:latin typeface="Candara" pitchFamily="34" charset="0"/>
              </a:rPr>
              <a:t> A. Past World Service Meeting Delegate, and </a:t>
            </a:r>
            <a:r>
              <a:rPr lang="en-US" sz="2000" b="1" dirty="0" err="1">
                <a:latin typeface="Candara" pitchFamily="34" charset="0"/>
              </a:rPr>
              <a:t>Yury</a:t>
            </a:r>
            <a:r>
              <a:rPr lang="en-US" sz="2000" b="1" dirty="0">
                <a:latin typeface="Candara" pitchFamily="34" charset="0"/>
              </a:rPr>
              <a:t> T. from the Ukraine be admitted to the 66</a:t>
            </a:r>
            <a:r>
              <a:rPr lang="en-US" sz="2000" b="1" baseline="30000" dirty="0">
                <a:latin typeface="Candara" pitchFamily="34" charset="0"/>
              </a:rPr>
              <a:t>th</a:t>
            </a:r>
            <a:r>
              <a:rPr lang="en-US" sz="2000" b="1" dirty="0">
                <a:latin typeface="Candara" pitchFamily="34" charset="0"/>
              </a:rPr>
              <a:t> General Service Conference as observers.</a:t>
            </a:r>
          </a:p>
          <a:p>
            <a:r>
              <a:rPr lang="en-US" sz="2400" b="1" dirty="0">
                <a:latin typeface="Candara" pitchFamily="34" charset="0"/>
              </a:rPr>
              <a:t>A proposal for the implementation of a Twitter account for carrying the message of A.A. to the public be developed and brought back to the 2017 Conference Public Information Committee for Review.</a:t>
            </a:r>
          </a:p>
          <a:p>
            <a:pPr>
              <a:buNone/>
            </a:pPr>
            <a:endParaRPr lang="en-US" sz="2000" b="1" dirty="0">
              <a:latin typeface="Candara" pitchFamily="34" charset="0"/>
            </a:endParaRPr>
          </a:p>
          <a:p>
            <a:r>
              <a:rPr lang="en-US" sz="2400" b="1" dirty="0">
                <a:latin typeface="Candara" pitchFamily="34" charset="0"/>
              </a:rPr>
              <a:t>The English and French language versions of the video PSA “</a:t>
            </a:r>
            <a:r>
              <a:rPr lang="en-US" sz="2400" b="1" dirty="0" err="1">
                <a:latin typeface="Candara" pitchFamily="34" charset="0"/>
              </a:rPr>
              <a:t>Tengo</a:t>
            </a:r>
            <a:r>
              <a:rPr lang="en-US" sz="2400" b="1" dirty="0">
                <a:latin typeface="Candara" pitchFamily="34" charset="0"/>
              </a:rPr>
              <a:t> Esperanza” be centrally distributed, tracked and evaluated at a cost not to exceed $40,000.  In addition to distribution by local committees, and that the information gathered from the process be forwarded to the 2017 Conference Public Information Committee for their review.</a:t>
            </a:r>
          </a:p>
        </p:txBody>
      </p:sp>
      <p:sp>
        <p:nvSpPr>
          <p:cNvPr id="4" name="Footer Placeholder 3"/>
          <p:cNvSpPr>
            <a:spLocks noGrp="1"/>
          </p:cNvSpPr>
          <p:nvPr>
            <p:ph type="ftr" sz="quarter" idx="11"/>
          </p:nvPr>
        </p:nvSpPr>
        <p:spPr>
          <a:xfrm>
            <a:off x="3581400" y="6492875"/>
            <a:ext cx="3352800" cy="365125"/>
          </a:xfrm>
        </p:spPr>
        <p:txBody>
          <a:bodyPr/>
          <a:lstStyle/>
          <a:p>
            <a:r>
              <a:rPr lang="en-US" dirty="0">
                <a:solidFill>
                  <a:prstClr val="black">
                    <a:tint val="75000"/>
                  </a:prstClr>
                </a:solidFill>
              </a:rPr>
              <a:t>66th General Service Conference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VII.  Policy /Admissions</a:t>
            </a:r>
            <a:endParaRPr lang="en-US" dirty="0"/>
          </a:p>
        </p:txBody>
      </p:sp>
      <p:sp>
        <p:nvSpPr>
          <p:cNvPr id="3" name="Content Placeholder 2"/>
          <p:cNvSpPr>
            <a:spLocks noGrp="1"/>
          </p:cNvSpPr>
          <p:nvPr>
            <p:ph idx="1"/>
          </p:nvPr>
        </p:nvSpPr>
        <p:spPr/>
        <p:txBody>
          <a:bodyPr/>
          <a:lstStyle/>
          <a:p>
            <a:r>
              <a:rPr lang="en-US" b="1" dirty="0">
                <a:latin typeface="Candara" pitchFamily="34" charset="0"/>
              </a:rPr>
              <a:t>The committee reviewed the report from the Trustees’ Committee on the General Service Conference regarding Conference observers from other fellowships and </a:t>
            </a:r>
            <a:r>
              <a:rPr lang="en-US" b="1" u="sng" dirty="0">
                <a:latin typeface="Candara" pitchFamily="34" charset="0"/>
              </a:rPr>
              <a:t>took no action</a:t>
            </a:r>
            <a:r>
              <a:rPr lang="en-US" b="1" dirty="0">
                <a:latin typeface="Candara" pitchFamily="34" charset="0"/>
              </a:rPr>
              <a:t>.</a:t>
            </a:r>
          </a:p>
          <a:p>
            <a:r>
              <a:rPr lang="en-US" b="1" dirty="0">
                <a:latin typeface="Candara" pitchFamily="34" charset="0"/>
              </a:rPr>
              <a:t>The committee agreed that there are other ways to share AA’s Conference </a:t>
            </a:r>
            <a:r>
              <a:rPr lang="en-US" b="1" dirty="0" err="1">
                <a:latin typeface="Candara" pitchFamily="34" charset="0"/>
              </a:rPr>
              <a:t>experiencewith</a:t>
            </a:r>
            <a:r>
              <a:rPr lang="en-US" b="1" dirty="0">
                <a:latin typeface="Candara" pitchFamily="34" charset="0"/>
              </a:rPr>
              <a:t> other fellowships upon their request.</a:t>
            </a:r>
          </a:p>
          <a:p>
            <a:r>
              <a:rPr lang="en-US" b="1" dirty="0">
                <a:latin typeface="Candara" pitchFamily="34" charset="0"/>
              </a:rPr>
              <a:t>The committee noted that the General Service Conference is a closed business meeting</a:t>
            </a:r>
            <a:r>
              <a:rPr lang="en-US" dirty="0">
                <a:latin typeface="Candara" pitchFamily="34" charset="0"/>
              </a:rPr>
              <a:t>. </a:t>
            </a:r>
          </a:p>
        </p:txBody>
      </p:sp>
      <p:sp>
        <p:nvSpPr>
          <p:cNvPr id="4" name="Footer Placeholder 3"/>
          <p:cNvSpPr>
            <a:spLocks noGrp="1"/>
          </p:cNvSpPr>
          <p:nvPr>
            <p:ph type="ftr" sz="quarter" idx="11"/>
          </p:nvPr>
        </p:nvSpPr>
        <p:spPr>
          <a:xfrm>
            <a:off x="3581400" y="6324600"/>
            <a:ext cx="3352800" cy="365125"/>
          </a:xfrm>
        </p:spPr>
        <p:txBody>
          <a:bodyPr/>
          <a:lstStyle/>
          <a:p>
            <a:r>
              <a:rPr lang="en-US" dirty="0">
                <a:solidFill>
                  <a:prstClr val="black">
                    <a:tint val="75000"/>
                  </a:prstClr>
                </a:solidFill>
              </a:rPr>
              <a:t>66th General Service Conference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868362"/>
          </a:xfrm>
        </p:spPr>
        <p:txBody>
          <a:bodyPr>
            <a:normAutofit fontScale="90000"/>
          </a:bodyPr>
          <a:lstStyle/>
          <a:p>
            <a:pPr algn="ctr"/>
            <a:r>
              <a:rPr lang="en-US" b="1" i="1" dirty="0">
                <a:latin typeface="Candara" pitchFamily="34" charset="0"/>
              </a:rPr>
              <a:t>VIII.   Public Information</a:t>
            </a:r>
            <a:br>
              <a:rPr lang="en-US" dirty="0"/>
            </a:br>
            <a:endParaRPr lang="en-US" dirty="0"/>
          </a:p>
        </p:txBody>
      </p:sp>
      <p:sp>
        <p:nvSpPr>
          <p:cNvPr id="3" name="Content Placeholder 2"/>
          <p:cNvSpPr>
            <a:spLocks noGrp="1"/>
          </p:cNvSpPr>
          <p:nvPr>
            <p:ph idx="1"/>
          </p:nvPr>
        </p:nvSpPr>
        <p:spPr>
          <a:xfrm>
            <a:off x="457200" y="1219200"/>
            <a:ext cx="8229600" cy="5181600"/>
          </a:xfrm>
        </p:spPr>
        <p:txBody>
          <a:bodyPr>
            <a:normAutofit lnSpcReduction="10000"/>
          </a:bodyPr>
          <a:lstStyle/>
          <a:p>
            <a:pPr marL="0" lvl="0" indent="0">
              <a:buNone/>
            </a:pPr>
            <a:r>
              <a:rPr lang="en-US" b="1" dirty="0">
                <a:latin typeface="Candara" pitchFamily="34" charset="0"/>
              </a:rPr>
              <a:t>E.  Discuss a request to reconsider the 2011 Advisory Action regarding the “Policy on Actors Portraying A.A. Members or Potential A.A. Members in Videos Produced by the General Service Board or Its Affiliates.” </a:t>
            </a:r>
          </a:p>
          <a:p>
            <a:endParaRPr lang="en-US" b="1" dirty="0">
              <a:latin typeface="Candara" pitchFamily="34" charset="0"/>
            </a:endParaRPr>
          </a:p>
          <a:p>
            <a:pPr marL="0" indent="0">
              <a:buNone/>
            </a:pPr>
            <a:r>
              <a:rPr lang="en-US" b="1" i="1" u="sng" dirty="0">
                <a:latin typeface="Candara" pitchFamily="34" charset="0"/>
              </a:rPr>
              <a:t>Committee Consideration:</a:t>
            </a:r>
            <a:endParaRPr lang="en-US" b="1" dirty="0">
              <a:latin typeface="Candara" pitchFamily="34" charset="0"/>
            </a:endParaRPr>
          </a:p>
          <a:p>
            <a:r>
              <a:rPr lang="en-US" b="1" i="1" dirty="0">
                <a:latin typeface="Candara" pitchFamily="34" charset="0"/>
              </a:rPr>
              <a:t>The committee discussed a request to reconsider the 2011 Advisory Action regarding the “Policy on Actors Portraying A.A. Members or Potential A.A. Members in Videos Produced by the General Service Board or Its Affiliates”.  The committee </a:t>
            </a:r>
            <a:r>
              <a:rPr lang="en-US" b="1" i="1" u="sng" dirty="0">
                <a:latin typeface="Candara" pitchFamily="34" charset="0"/>
              </a:rPr>
              <a:t>took no action </a:t>
            </a:r>
            <a:r>
              <a:rPr lang="en-US" b="1" i="1" dirty="0">
                <a:latin typeface="Candara" pitchFamily="34" charset="0"/>
              </a:rPr>
              <a:t>noting that the current policy on the use of full-face videos is adequate.</a:t>
            </a:r>
            <a:r>
              <a:rPr lang="en-US" b="1" dirty="0">
                <a:latin typeface="Candara" pitchFamily="34"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dirty="0">
                <a:solidFill>
                  <a:prstClr val="black">
                    <a:tint val="75000"/>
                  </a:prstClr>
                </a:solidFill>
              </a:rPr>
              <a:t>66th General Service Conference</a:t>
            </a:r>
          </a:p>
        </p:txBody>
      </p:sp>
    </p:spTree>
    <p:extLst>
      <p:ext uri="{BB962C8B-B14F-4D97-AF65-F5344CB8AC3E}">
        <p14:creationId xmlns:p14="http://schemas.microsoft.com/office/powerpoint/2010/main" val="24594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Public Information</a:t>
            </a:r>
          </a:p>
        </p:txBody>
      </p:sp>
      <p:sp>
        <p:nvSpPr>
          <p:cNvPr id="3" name="Subtitle 2"/>
          <p:cNvSpPr>
            <a:spLocks noGrp="1"/>
          </p:cNvSpPr>
          <p:nvPr>
            <p:ph type="subTitle" idx="1"/>
          </p:nvPr>
        </p:nvSpPr>
        <p:spPr/>
        <p:txBody>
          <a:bodyPr>
            <a:normAutofit/>
          </a:bodyPr>
          <a:lstStyle/>
          <a:p>
            <a:pPr algn="ctr"/>
            <a:r>
              <a:rPr lang="en-US" sz="4400" dirty="0"/>
              <a:t>Comprehensive Media Plan</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uctureOfTheConference.png"/>
          <p:cNvPicPr>
            <a:picLocks noChangeAspect="1"/>
          </p:cNvPicPr>
          <p:nvPr/>
        </p:nvPicPr>
        <p:blipFill>
          <a:blip r:embed="rId3" cstate="print"/>
          <a:stretch>
            <a:fillRect/>
          </a:stretch>
        </p:blipFill>
        <p:spPr>
          <a:xfrm>
            <a:off x="2091817" y="1620526"/>
            <a:ext cx="4773554" cy="4932674"/>
          </a:xfrm>
          <a:prstGeom prst="rect">
            <a:avLst/>
          </a:prstGeom>
          <a:ln>
            <a:noFill/>
          </a:ln>
        </p:spPr>
      </p:pic>
      <p:sp>
        <p:nvSpPr>
          <p:cNvPr id="6" name="TextBox 5"/>
          <p:cNvSpPr txBox="1"/>
          <p:nvPr/>
        </p:nvSpPr>
        <p:spPr>
          <a:xfrm>
            <a:off x="2819400" y="5695890"/>
            <a:ext cx="1447800" cy="400110"/>
          </a:xfrm>
          <a:prstGeom prst="rect">
            <a:avLst/>
          </a:prstGeom>
          <a:noFill/>
        </p:spPr>
        <p:txBody>
          <a:bodyPr wrap="square" rtlCol="0">
            <a:spAutoFit/>
          </a:bodyPr>
          <a:lstStyle/>
          <a:p>
            <a:pPr algn="r"/>
            <a:r>
              <a:rPr lang="en-US" sz="1000" dirty="0"/>
              <a:t>A.A.W.S.</a:t>
            </a:r>
          </a:p>
          <a:p>
            <a:pPr algn="r"/>
            <a:r>
              <a:rPr lang="en-US" sz="1000" dirty="0"/>
              <a:t>BOARD</a:t>
            </a:r>
          </a:p>
        </p:txBody>
      </p:sp>
      <p:sp>
        <p:nvSpPr>
          <p:cNvPr id="7" name="TextBox 6"/>
          <p:cNvSpPr txBox="1"/>
          <p:nvPr/>
        </p:nvSpPr>
        <p:spPr>
          <a:xfrm>
            <a:off x="4724400" y="5618202"/>
            <a:ext cx="1447800" cy="553998"/>
          </a:xfrm>
          <a:prstGeom prst="rect">
            <a:avLst/>
          </a:prstGeom>
          <a:noFill/>
        </p:spPr>
        <p:txBody>
          <a:bodyPr wrap="square" rtlCol="0">
            <a:spAutoFit/>
          </a:bodyPr>
          <a:lstStyle/>
          <a:p>
            <a:r>
              <a:rPr lang="en-US" sz="1000" dirty="0"/>
              <a:t>A.A.</a:t>
            </a:r>
          </a:p>
          <a:p>
            <a:r>
              <a:rPr lang="en-US" sz="1000" dirty="0"/>
              <a:t>GRAPEVINE</a:t>
            </a:r>
          </a:p>
          <a:p>
            <a:r>
              <a:rPr lang="en-US" sz="1000" dirty="0"/>
              <a:t>BOARD</a:t>
            </a:r>
          </a:p>
        </p:txBody>
      </p:sp>
      <p:sp>
        <p:nvSpPr>
          <p:cNvPr id="8" name="TextBox 7"/>
          <p:cNvSpPr txBox="1"/>
          <p:nvPr/>
        </p:nvSpPr>
        <p:spPr>
          <a:xfrm>
            <a:off x="838200" y="892314"/>
            <a:ext cx="7239000" cy="400110"/>
          </a:xfrm>
          <a:prstGeom prst="rect">
            <a:avLst/>
          </a:prstGeom>
          <a:noFill/>
        </p:spPr>
        <p:txBody>
          <a:bodyPr wrap="square" rtlCol="0">
            <a:spAutoFit/>
          </a:bodyPr>
          <a:lstStyle/>
          <a:p>
            <a:pPr algn="ctr"/>
            <a:r>
              <a:rPr lang="en-US" sz="2000" b="1" dirty="0"/>
              <a:t>(U.S. and Canada)</a:t>
            </a:r>
          </a:p>
        </p:txBody>
      </p:sp>
      <p:sp>
        <p:nvSpPr>
          <p:cNvPr id="11" name="TextBox 10"/>
          <p:cNvSpPr txBox="1"/>
          <p:nvPr/>
        </p:nvSpPr>
        <p:spPr>
          <a:xfrm>
            <a:off x="7075990" y="3440229"/>
            <a:ext cx="1383263" cy="461665"/>
          </a:xfrm>
          <a:prstGeom prst="rect">
            <a:avLst/>
          </a:prstGeom>
          <a:noFill/>
          <a:ln>
            <a:noFill/>
          </a:ln>
        </p:spPr>
        <p:txBody>
          <a:bodyPr wrap="none" rtlCol="0">
            <a:spAutoFit/>
          </a:bodyPr>
          <a:lstStyle/>
          <a:p>
            <a:pPr algn="ctr"/>
            <a:r>
              <a:rPr lang="en-US" sz="2400" b="1" dirty="0"/>
              <a:t>Services</a:t>
            </a:r>
          </a:p>
        </p:txBody>
      </p:sp>
      <p:sp>
        <p:nvSpPr>
          <p:cNvPr id="14" name="Oval 13"/>
          <p:cNvSpPr/>
          <p:nvPr/>
        </p:nvSpPr>
        <p:spPr>
          <a:xfrm>
            <a:off x="3027572" y="4343400"/>
            <a:ext cx="2916028" cy="2133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091816" y="1620526"/>
            <a:ext cx="4689984" cy="48412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p:txBody>
          <a:bodyPr/>
          <a:lstStyle/>
          <a:p>
            <a:r>
              <a:rPr kumimoji="0" lang="en-US"/>
              <a:t>66th General Service Conference</a:t>
            </a:r>
            <a:endParaRPr kumimoji="0" lang="en-US" dirty="0"/>
          </a:p>
        </p:txBody>
      </p:sp>
      <p:sp>
        <p:nvSpPr>
          <p:cNvPr id="16" name="Title 1"/>
          <p:cNvSpPr>
            <a:spLocks noGrp="1"/>
          </p:cNvSpPr>
          <p:nvPr>
            <p:ph type="title"/>
          </p:nvPr>
        </p:nvSpPr>
        <p:spPr>
          <a:xfrm>
            <a:off x="228600" y="67844"/>
            <a:ext cx="8686800" cy="670560"/>
          </a:xfrm>
        </p:spPr>
        <p:txBody>
          <a:bodyPr>
            <a:normAutofit fontScale="90000"/>
          </a:bodyPr>
          <a:lstStyle/>
          <a:p>
            <a:r>
              <a:rPr lang="en-US" dirty="0"/>
              <a:t> Structure of the Conference</a:t>
            </a:r>
          </a:p>
        </p:txBody>
      </p:sp>
      <p:cxnSp>
        <p:nvCxnSpPr>
          <p:cNvPr id="15" name="Straight Arrow Connector 14"/>
          <p:cNvCxnSpPr/>
          <p:nvPr/>
        </p:nvCxnSpPr>
        <p:spPr>
          <a:xfrm>
            <a:off x="7042293" y="2286000"/>
            <a:ext cx="0" cy="3299545"/>
          </a:xfrm>
          <a:prstGeom prst="straightConnector1">
            <a:avLst/>
          </a:prstGeom>
          <a:ln w="38100">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1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295400"/>
          </a:xfrm>
        </p:spPr>
        <p:txBody>
          <a:bodyPr>
            <a:normAutofit fontScale="90000"/>
          </a:bodyPr>
          <a:lstStyle/>
          <a:p>
            <a:r>
              <a:rPr lang="en-US" b="1" dirty="0"/>
              <a:t>    </a:t>
            </a:r>
            <a:br>
              <a:rPr lang="en-US" b="1" dirty="0"/>
            </a:br>
            <a:br>
              <a:rPr lang="en-US" dirty="0"/>
            </a:br>
            <a:r>
              <a:rPr lang="en-US" dirty="0"/>
              <a:t>  </a:t>
            </a:r>
            <a:br>
              <a:rPr lang="en-US" dirty="0"/>
            </a:br>
            <a:endParaRPr lang="en-US" dirty="0"/>
          </a:p>
        </p:txBody>
      </p:sp>
      <p:sp>
        <p:nvSpPr>
          <p:cNvPr id="3" name="Subtitle 2"/>
          <p:cNvSpPr>
            <a:spLocks noGrp="1"/>
          </p:cNvSpPr>
          <p:nvPr>
            <p:ph type="subTitle" idx="1"/>
          </p:nvPr>
        </p:nvSpPr>
        <p:spPr>
          <a:xfrm>
            <a:off x="304800" y="1752600"/>
            <a:ext cx="8610600" cy="3962400"/>
          </a:xfrm>
        </p:spPr>
        <p:txBody>
          <a:bodyPr/>
          <a:lstStyle/>
          <a:p>
            <a:r>
              <a:rPr lang="en-US" sz="3600" b="1" dirty="0">
                <a:solidFill>
                  <a:schemeClr val="tx1"/>
                </a:solidFill>
                <a:cs typeface="Arial" panose="020B0604020202020204" pitchFamily="34" charset="0"/>
              </a:rPr>
              <a:t>The committee </a:t>
            </a:r>
            <a:r>
              <a:rPr lang="en-US" sz="3600" b="1" u="sng" dirty="0">
                <a:solidFill>
                  <a:schemeClr val="tx1"/>
                </a:solidFill>
                <a:cs typeface="Arial" panose="020B0604020202020204" pitchFamily="34" charset="0"/>
              </a:rPr>
              <a:t>recommended</a:t>
            </a:r>
            <a:r>
              <a:rPr lang="en-US" sz="3600" b="1" dirty="0">
                <a:solidFill>
                  <a:schemeClr val="tx1"/>
                </a:solidFill>
                <a:cs typeface="Arial" panose="020B0604020202020204" pitchFamily="34" charset="0"/>
              </a:rPr>
              <a:t> that a proposal for implementing a Google-for-Non-Profits account for carrying the message of A.A. to the public be developed and brought back to the 2017 Conference Committee on Public Information for review.</a:t>
            </a:r>
          </a:p>
          <a:p>
            <a:endParaRPr lang="en-US" dirty="0"/>
          </a:p>
        </p:txBody>
      </p:sp>
      <p:sp>
        <p:nvSpPr>
          <p:cNvPr id="4" name="Footer Placeholder 3"/>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1231496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534400" cy="4267200"/>
          </a:xfrm>
        </p:spPr>
        <p:txBody>
          <a:bodyPr>
            <a:normAutofit/>
          </a:bodyPr>
          <a:lstStyle/>
          <a:p>
            <a:r>
              <a:rPr lang="en-US" sz="3600" b="1" dirty="0">
                <a:solidFill>
                  <a:schemeClr val="tx1"/>
                </a:solidFill>
                <a:latin typeface="Candara" pitchFamily="34" charset="0"/>
                <a:cs typeface="Arial" panose="020B0604020202020204" pitchFamily="34" charset="0"/>
              </a:rPr>
              <a:t>The committee </a:t>
            </a:r>
            <a:r>
              <a:rPr lang="en-US" sz="3600" b="1" u="sng" dirty="0">
                <a:solidFill>
                  <a:schemeClr val="tx1"/>
                </a:solidFill>
                <a:latin typeface="Candara" pitchFamily="34" charset="0"/>
                <a:cs typeface="Arial" panose="020B0604020202020204" pitchFamily="34" charset="0"/>
              </a:rPr>
              <a:t>recommended</a:t>
            </a:r>
            <a:r>
              <a:rPr lang="en-US" sz="3600" b="1" dirty="0">
                <a:solidFill>
                  <a:schemeClr val="tx1"/>
                </a:solidFill>
                <a:latin typeface="Candara" pitchFamily="34" charset="0"/>
                <a:cs typeface="Arial" panose="020B0604020202020204" pitchFamily="34" charset="0"/>
              </a:rPr>
              <a:t> that proposal for the implementation of a Twitter account for carrying the message of Alcoholics Anonymous to the public be developed and brought back to the 2017 Conference Committee on Public Information for review. </a:t>
            </a:r>
          </a:p>
        </p:txBody>
      </p:sp>
      <p:sp>
        <p:nvSpPr>
          <p:cNvPr id="3" name="Text Placeholder 2"/>
          <p:cNvSpPr>
            <a:spLocks noGrp="1"/>
          </p:cNvSpPr>
          <p:nvPr>
            <p:ph type="body" idx="1"/>
          </p:nvPr>
        </p:nvSpPr>
        <p:spPr>
          <a:xfrm>
            <a:off x="457200" y="609600"/>
            <a:ext cx="8305800" cy="914399"/>
          </a:xfrm>
        </p:spPr>
        <p:txBody>
          <a:bodyPr>
            <a:noAutofit/>
          </a:bodyPr>
          <a:lstStyle/>
          <a:p>
            <a:pPr algn="ctr"/>
            <a:r>
              <a:rPr lang="en-US" sz="4000" b="1" dirty="0">
                <a:latin typeface="Candara" pitchFamily="34" charset="0"/>
              </a:rPr>
              <a:t>COMPREHENSIVE MEDIA PLAN</a:t>
            </a:r>
            <a:br>
              <a:rPr lang="en-US" sz="3600" b="1" dirty="0"/>
            </a:br>
            <a:endParaRPr lang="en-US" sz="3600" b="1" dirty="0"/>
          </a:p>
        </p:txBody>
      </p:sp>
      <p:sp>
        <p:nvSpPr>
          <p:cNvPr id="4" name="Footer Placeholder 3"/>
          <p:cNvSpPr>
            <a:spLocks noGrp="1"/>
          </p:cNvSpPr>
          <p:nvPr>
            <p:ph type="ftr" sz="quarter" idx="11"/>
          </p:nvPr>
        </p:nvSpPr>
        <p:spPr/>
        <p:txBody>
          <a:bodyPr/>
          <a:lstStyle/>
          <a:p>
            <a:r>
              <a:rPr kumimoji="0" lang="en-US" dirty="0"/>
              <a:t>66th General Service Conference</a:t>
            </a:r>
          </a:p>
        </p:txBody>
      </p:sp>
    </p:spTree>
    <p:extLst>
      <p:ext uri="{BB962C8B-B14F-4D97-AF65-F5344CB8AC3E}">
        <p14:creationId xmlns:p14="http://schemas.microsoft.com/office/powerpoint/2010/main" val="1821231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362456"/>
          </a:xfrm>
        </p:spPr>
        <p:txBody>
          <a:bodyPr/>
          <a:lstStyle/>
          <a:p>
            <a:pPr algn="ctr"/>
            <a:r>
              <a:rPr lang="en-US" dirty="0">
                <a:solidFill>
                  <a:schemeClr val="tx1"/>
                </a:solidFill>
              </a:rPr>
              <a:t>Public Information</a:t>
            </a:r>
          </a:p>
        </p:txBody>
      </p:sp>
      <p:sp>
        <p:nvSpPr>
          <p:cNvPr id="3" name="Text Placeholder 2"/>
          <p:cNvSpPr>
            <a:spLocks noGrp="1"/>
          </p:cNvSpPr>
          <p:nvPr>
            <p:ph type="body" idx="1"/>
          </p:nvPr>
        </p:nvSpPr>
        <p:spPr>
          <a:xfrm>
            <a:off x="530352" y="2704664"/>
            <a:ext cx="7772400" cy="3391336"/>
          </a:xfrm>
        </p:spPr>
        <p:txBody>
          <a:bodyPr>
            <a:noAutofit/>
          </a:bodyPr>
          <a:lstStyle/>
          <a:p>
            <a:r>
              <a:rPr lang="en-US" sz="2800" b="1" dirty="0">
                <a:latin typeface="Candara" pitchFamily="34" charset="0"/>
              </a:rPr>
              <a:t>The English and French –language versions of the video public service announcement, “</a:t>
            </a:r>
            <a:r>
              <a:rPr lang="en-US" sz="2800" b="1" dirty="0" err="1">
                <a:latin typeface="Candara" pitchFamily="34" charset="0"/>
              </a:rPr>
              <a:t>Tengo</a:t>
            </a:r>
            <a:r>
              <a:rPr lang="en-US" sz="2800" b="1" dirty="0">
                <a:latin typeface="Candara" pitchFamily="34" charset="0"/>
              </a:rPr>
              <a:t> Esperanza,” be centrally distributed, tracked and evaluated at a cost not to exceed $40,000, in addition to distribution to local committees, and that the information gathered from the process be forwarded to the 2017 Conference Public Information Committee for their review.</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66th General Service Conference</a:t>
            </a:r>
            <a:endParaRPr lang="en-US" dirty="0"/>
          </a:p>
        </p:txBody>
      </p:sp>
      <p:pic>
        <p:nvPicPr>
          <p:cNvPr id="2050" name="Picture 2" descr="C:\Users\mrsclaus\Desktop\Delegates Stuff 2016\Pictures\20160419_103915_resized.jpg"/>
          <p:cNvPicPr preferRelativeResize="0">
            <a:picLocks noChangeAspect="1" noChangeArrowheads="1"/>
          </p:cNvPicPr>
          <p:nvPr/>
        </p:nvPicPr>
        <p:blipFill>
          <a:blip r:embed="rId2" cstate="print"/>
          <a:srcRect/>
          <a:stretch>
            <a:fillRect/>
          </a:stretch>
        </p:blipFill>
        <p:spPr bwMode="auto">
          <a:xfrm>
            <a:off x="457200" y="381000"/>
            <a:ext cx="8077200" cy="7543800"/>
          </a:xfrm>
          <a:prstGeom prst="rect">
            <a:avLst/>
          </a:prstGeom>
          <a:noFill/>
        </p:spPr>
      </p:pic>
      <p:pic>
        <p:nvPicPr>
          <p:cNvPr id="2051" name="Picture 3" descr="C:\Users\mrsclaus\Desktop\Delegates Stuff 2016\Pictures\20160419_103915_resized.jpg"/>
          <p:cNvPicPr preferRelativeResize="0">
            <a:picLocks noChangeArrowheads="1"/>
          </p:cNvPicPr>
          <p:nvPr/>
        </p:nvPicPr>
        <p:blipFill>
          <a:blip r:embed="rId3" cstate="print"/>
          <a:srcRect/>
          <a:stretch>
            <a:fillRect/>
          </a:stretch>
        </p:blipFill>
        <p:spPr bwMode="auto">
          <a:xfrm rot="-60000">
            <a:off x="2279669" y="-26237936"/>
            <a:ext cx="5998372" cy="16791480"/>
          </a:xfrm>
          <a:prstGeom prst="rect">
            <a:avLst/>
          </a:prstGeom>
          <a:noFill/>
        </p:spPr>
      </p:pic>
      <p:pic>
        <p:nvPicPr>
          <p:cNvPr id="2052" name="Picture 4" descr="C:\Users\mrsclaus\Desktop\Delegates Stuff 2016\Pictures\20160419_103915_resized.jpg"/>
          <p:cNvPicPr preferRelativeResize="0">
            <a:picLocks noChangeAspect="1" noChangeArrowheads="1"/>
          </p:cNvPicPr>
          <p:nvPr/>
        </p:nvPicPr>
        <p:blipFill>
          <a:blip r:embed="rId4" cstate="print"/>
          <a:srcRect b="1446"/>
          <a:stretch>
            <a:fillRect/>
          </a:stretch>
        </p:blipFill>
        <p:spPr bwMode="auto">
          <a:xfrm>
            <a:off x="-1462981" y="-15681939"/>
            <a:ext cx="1825042" cy="4326026"/>
          </a:xfrm>
          <a:prstGeom prst="rect">
            <a:avLst/>
          </a:prstGeom>
          <a:noFill/>
        </p:spPr>
      </p:pic>
      <p:sp>
        <p:nvSpPr>
          <p:cNvPr id="6" name="TextBox 5"/>
          <p:cNvSpPr txBox="1"/>
          <p:nvPr/>
        </p:nvSpPr>
        <p:spPr>
          <a:xfrm>
            <a:off x="990600" y="990600"/>
            <a:ext cx="7010400" cy="646331"/>
          </a:xfrm>
          <a:prstGeom prst="rect">
            <a:avLst/>
          </a:prstGeom>
          <a:noFill/>
        </p:spPr>
        <p:txBody>
          <a:bodyPr wrap="square" rtlCol="0">
            <a:spAutoFit/>
          </a:bodyPr>
          <a:lstStyle/>
          <a:p>
            <a:pPr algn="ctr"/>
            <a:r>
              <a:rPr lang="en-US" sz="3600" b="1" dirty="0">
                <a:latin typeface="Candara" pitchFamily="34" charset="0"/>
              </a:rPr>
              <a:t>Report and Charter Committee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ctr"/>
            <a:r>
              <a:rPr lang="en-US" b="1" dirty="0"/>
              <a:t>IX. Report and Charter</a:t>
            </a:r>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b="1" dirty="0">
                <a:latin typeface="Candara" pitchFamily="34" charset="0"/>
              </a:rPr>
              <a:t>A new section on “Local Forums be added to Chapter 9 (the General Service Board) of the A.A. Service Manual,  after the “Regional Forums” section with: </a:t>
            </a:r>
          </a:p>
          <a:p>
            <a:pPr algn="ctr">
              <a:buNone/>
            </a:pPr>
            <a:r>
              <a:rPr lang="en-US" sz="1800" b="1" dirty="0">
                <a:latin typeface="Candara" pitchFamily="34" charset="0"/>
              </a:rPr>
              <a:t>Local Forums</a:t>
            </a:r>
          </a:p>
          <a:p>
            <a:r>
              <a:rPr lang="en-US" sz="1800" b="1" dirty="0">
                <a:latin typeface="Candara" pitchFamily="34" charset="0"/>
              </a:rPr>
              <a:t>In October 2006, the concept of Local Forums was approved by the General Service Board.  The purpose of Local Forums is to bring Forum information to A.A. members in remote, sparsely populated areas, urban neighborhoods, or underserved A.A. communities.  Any A.A.  community or service entity may request a one-and-a-half or two-day Local Forum.  Unlike Regional Forums, the responsibility for Forum expenses such as meeting room rental and miscellaneous expenses are assumed by the Local Forum Committee.  The General Service Board will send two participants, one from the General Service Office or Grapevine Office, and display literature at Board expense.  Like Regional Forums, Board participation in Local Forums requires the approval of the trustee’ Committee on International Conventions/Regional Forums.  The Regional Forums coordinator works closely with the Local Forum organizing committee to create an agenda that is responsible to local needs.</a:t>
            </a:r>
            <a:endParaRPr lang="en-US" sz="2800" b="1" dirty="0">
              <a:latin typeface="Candara" pitchFamily="34" charset="0"/>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                       66th General Service Conference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868362"/>
          </a:xfrm>
        </p:spPr>
        <p:txBody>
          <a:bodyPr>
            <a:normAutofit fontScale="90000"/>
          </a:bodyPr>
          <a:lstStyle/>
          <a:p>
            <a:pPr algn="ctr"/>
            <a:r>
              <a:rPr lang="en-US" b="1" i="1" dirty="0">
                <a:latin typeface="Candara" pitchFamily="34" charset="0"/>
              </a:rPr>
              <a:t>IX.    Report and Charter</a:t>
            </a:r>
            <a:br>
              <a:rPr lang="en-US" b="1" dirty="0">
                <a:latin typeface="Candara" pitchFamily="34" charset="0"/>
              </a:rPr>
            </a:br>
            <a:endParaRPr lang="en-US" b="1" dirty="0">
              <a:latin typeface="Candara" pitchFamily="34" charset="0"/>
            </a:endParaRPr>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pPr marL="0" lvl="0" indent="0">
              <a:buNone/>
            </a:pPr>
            <a:r>
              <a:rPr lang="en-US" b="1" i="1" dirty="0">
                <a:latin typeface="Candara" pitchFamily="34" charset="0"/>
              </a:rPr>
              <a:t>A.  The A.A. Service Manual</a:t>
            </a:r>
            <a:r>
              <a:rPr lang="en-US" b="1" dirty="0">
                <a:latin typeface="Candara" pitchFamily="34" charset="0"/>
              </a:rPr>
              <a:t>, 2016-2017 Edition:</a:t>
            </a:r>
          </a:p>
          <a:p>
            <a:pPr marL="0" indent="0">
              <a:buNone/>
            </a:pPr>
            <a:endParaRPr lang="en-US" b="1" dirty="0">
              <a:latin typeface="Candara" pitchFamily="34" charset="0"/>
            </a:endParaRPr>
          </a:p>
          <a:p>
            <a:pPr marL="0" lvl="0" indent="0">
              <a:buNone/>
            </a:pPr>
            <a:r>
              <a:rPr lang="en-US" b="1" i="1" dirty="0">
                <a:latin typeface="Candara" pitchFamily="34" charset="0"/>
              </a:rPr>
              <a:t>    5.  Consider removing endnote #4 in Concept Twelve of the Twelve Concepts for World Service.</a:t>
            </a:r>
            <a:endParaRPr lang="en-US" b="1" dirty="0">
              <a:latin typeface="Candara" pitchFamily="34" charset="0"/>
            </a:endParaRPr>
          </a:p>
          <a:p>
            <a:pPr marL="0" indent="0">
              <a:buNone/>
            </a:pPr>
            <a:endParaRPr lang="en-US" dirty="0"/>
          </a:p>
          <a:p>
            <a:pPr marL="0" indent="0">
              <a:buNone/>
            </a:pPr>
            <a:r>
              <a:rPr lang="en-US" b="1" i="1" u="sng" dirty="0">
                <a:latin typeface="Candara" pitchFamily="34" charset="0"/>
              </a:rPr>
              <a:t>Advisory Action: </a:t>
            </a:r>
          </a:p>
          <a:p>
            <a:pPr marL="0" indent="0">
              <a:buNone/>
            </a:pPr>
            <a:endParaRPr lang="en-US" b="1" dirty="0">
              <a:latin typeface="Candara" pitchFamily="34" charset="0"/>
            </a:endParaRPr>
          </a:p>
          <a:p>
            <a:pPr marL="0" indent="0">
              <a:buNone/>
            </a:pPr>
            <a:r>
              <a:rPr lang="en-US" b="1" dirty="0">
                <a:latin typeface="Candara" pitchFamily="34" charset="0"/>
              </a:rPr>
              <a:t>The following text in endnote 4 be removed from Concept XII on page 73 of the </a:t>
            </a:r>
            <a:r>
              <a:rPr lang="en-US" b="1" i="1" dirty="0">
                <a:latin typeface="Candara" pitchFamily="34" charset="0"/>
              </a:rPr>
              <a:t>Twelve Concepts for World Service:</a:t>
            </a:r>
            <a:endParaRPr lang="en-US" b="1" dirty="0">
              <a:latin typeface="Candara" pitchFamily="34" charset="0"/>
            </a:endParaRPr>
          </a:p>
          <a:p>
            <a:pPr marL="0" indent="0">
              <a:buNone/>
            </a:pPr>
            <a:r>
              <a:rPr lang="en-US" b="1" dirty="0">
                <a:latin typeface="Candara" pitchFamily="34" charset="0"/>
              </a:rPr>
              <a:t>	</a:t>
            </a:r>
          </a:p>
          <a:p>
            <a:pPr marL="0" lvl="0" indent="0">
              <a:buNone/>
            </a:pPr>
            <a:r>
              <a:rPr lang="en-US" b="1" dirty="0">
                <a:latin typeface="Candara" pitchFamily="34" charset="0"/>
              </a:rPr>
              <a:t>      4.  Bill here, apparently inadvertently, used the phrase “in   	action and spirit,” instead of “in thought and action,” 	that appears elsewhere in both the Conference 	Charter and the statement of Concept XII.</a:t>
            </a: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26571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ctr"/>
            <a:r>
              <a:rPr lang="en-US" b="1" i="1" dirty="0">
                <a:latin typeface="Candara" pitchFamily="34" charset="0"/>
              </a:rPr>
              <a:t>IX.    Report and Charter</a:t>
            </a:r>
            <a:endParaRPr lang="en-US" dirty="0">
              <a:latin typeface="Candara" pitchFamily="34" charset="0"/>
            </a:endParaRPr>
          </a:p>
        </p:txBody>
      </p:sp>
      <p:sp>
        <p:nvSpPr>
          <p:cNvPr id="3" name="Content Placeholder 2"/>
          <p:cNvSpPr>
            <a:spLocks noGrp="1"/>
          </p:cNvSpPr>
          <p:nvPr>
            <p:ph idx="1"/>
          </p:nvPr>
        </p:nvSpPr>
        <p:spPr>
          <a:xfrm>
            <a:off x="457200" y="1447800"/>
            <a:ext cx="8229600" cy="5181600"/>
          </a:xfrm>
        </p:spPr>
        <p:txBody>
          <a:bodyPr>
            <a:normAutofit fontScale="55000" lnSpcReduction="20000"/>
          </a:bodyPr>
          <a:lstStyle/>
          <a:p>
            <a:pPr marL="0" indent="0">
              <a:buNone/>
            </a:pPr>
            <a:r>
              <a:rPr lang="en-US" sz="3600" b="1" dirty="0">
                <a:latin typeface="Candara" pitchFamily="34" charset="0"/>
              </a:rPr>
              <a:t>6.  </a:t>
            </a:r>
            <a:r>
              <a:rPr lang="en-US" sz="3600" b="1" i="1" dirty="0">
                <a:latin typeface="Candara" pitchFamily="34" charset="0"/>
              </a:rPr>
              <a:t> Consider request to revise text in the Concept Eleven essay regarding “male/female” distinctions in the Twelve Concepts for World Service.</a:t>
            </a:r>
            <a:endParaRPr lang="en-US" sz="3600" b="1" dirty="0">
              <a:latin typeface="Candara" pitchFamily="34" charset="0"/>
            </a:endParaRPr>
          </a:p>
          <a:p>
            <a:pPr marL="0" indent="0">
              <a:buNone/>
            </a:pPr>
            <a:endParaRPr lang="en-US" dirty="0"/>
          </a:p>
          <a:p>
            <a:pPr marL="0" indent="0">
              <a:buNone/>
            </a:pPr>
            <a:r>
              <a:rPr lang="en-US" sz="4400" b="1" i="1" u="sng" dirty="0">
                <a:latin typeface="Candara" pitchFamily="34" charset="0"/>
              </a:rPr>
              <a:t>Advisory Action: </a:t>
            </a:r>
          </a:p>
          <a:p>
            <a:pPr marL="0" indent="0">
              <a:buNone/>
            </a:pPr>
            <a:endParaRPr lang="en-US" sz="4400" b="1" dirty="0">
              <a:latin typeface="Candara" pitchFamily="34" charset="0"/>
            </a:endParaRPr>
          </a:p>
          <a:p>
            <a:pPr marL="0" indent="0">
              <a:buNone/>
            </a:pPr>
            <a:r>
              <a:rPr lang="en-US" sz="4400" b="1" dirty="0">
                <a:latin typeface="Candara" pitchFamily="34" charset="0"/>
              </a:rPr>
              <a:t>The following text be removed from the Concept XI Essay on page 58 of </a:t>
            </a:r>
            <a:r>
              <a:rPr lang="en-US" sz="4400" b="1" i="1" dirty="0">
                <a:latin typeface="Candara" pitchFamily="34" charset="0"/>
              </a:rPr>
              <a:t>Twelve Concepts for World Service</a:t>
            </a:r>
            <a:r>
              <a:rPr lang="en-US" sz="4400" b="1" dirty="0">
                <a:latin typeface="Candara" pitchFamily="34" charset="0"/>
              </a:rPr>
              <a:t>:</a:t>
            </a:r>
          </a:p>
          <a:p>
            <a:pPr marL="0" indent="0">
              <a:buNone/>
            </a:pPr>
            <a:r>
              <a:rPr lang="en-US" b="1" dirty="0"/>
              <a:t> </a:t>
            </a:r>
            <a:endParaRPr lang="en-US" dirty="0"/>
          </a:p>
          <a:p>
            <a:pPr marL="0" indent="0">
              <a:buNone/>
            </a:pPr>
            <a:r>
              <a:rPr lang="en-US" sz="4400" b="1" dirty="0">
                <a:latin typeface="Candara" pitchFamily="34" charset="0"/>
              </a:rPr>
              <a:t>Women workers present still another problem. Our Headquarters is pretty much a man’s world. Some men are apt to feel, unconsciously, that they are women’s superiors, thus producing a reflex reaction in the gals. Then, too, some of us — of both sexes — have been emotionally damaged in the area of man-woman relations. Our drinking has made us wrongly dependent on our marriage partners.</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66th General Service Conference   </a:t>
            </a:r>
          </a:p>
        </p:txBody>
      </p:sp>
    </p:spTree>
    <p:extLst>
      <p:ext uri="{BB962C8B-B14F-4D97-AF65-F5344CB8AC3E}">
        <p14:creationId xmlns:p14="http://schemas.microsoft.com/office/powerpoint/2010/main" val="30236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ctr"/>
            <a:r>
              <a:rPr lang="en-US" b="1" dirty="0">
                <a:latin typeface="Candara" pitchFamily="34" charset="0"/>
              </a:rPr>
              <a:t>IX. Report and Charter</a:t>
            </a:r>
          </a:p>
        </p:txBody>
      </p:sp>
      <p:sp>
        <p:nvSpPr>
          <p:cNvPr id="3" name="Content Placeholder 2"/>
          <p:cNvSpPr>
            <a:spLocks noGrp="1"/>
          </p:cNvSpPr>
          <p:nvPr>
            <p:ph idx="1"/>
          </p:nvPr>
        </p:nvSpPr>
        <p:spPr>
          <a:xfrm>
            <a:off x="381000" y="762000"/>
            <a:ext cx="8382000" cy="5867400"/>
          </a:xfrm>
        </p:spPr>
        <p:txBody>
          <a:bodyPr>
            <a:noAutofit/>
          </a:bodyPr>
          <a:lstStyle/>
          <a:p>
            <a:pPr marL="0" indent="0">
              <a:buNone/>
            </a:pPr>
            <a:r>
              <a:rPr lang="en-US" sz="1800" b="1" dirty="0">
                <a:latin typeface="Candara" pitchFamily="34" charset="0"/>
              </a:rPr>
              <a:t>We have turned them into our “moms” and “pops,” and then we have deeply resented that situation. Perhaps maladjustment has taken still other turns which leave us with a hangover of hostility that we are apt to project into any man-woman relatedness that we undertake.	 </a:t>
            </a:r>
          </a:p>
          <a:p>
            <a:pPr marL="0" indent="0">
              <a:buNone/>
            </a:pPr>
            <a:r>
              <a:rPr lang="en-US" sz="1800" b="1" dirty="0">
                <a:latin typeface="Candara" pitchFamily="34" charset="0"/>
              </a:rPr>
              <a:t>It is possible for these forces to defeat the good working partnerships we would like to have. But if we are fully aware of these tendencies they can be the more easily overcome, and forgiven.  We can be aware also that any sound working relation between adult men and women must be in the character of a partnership, a non-competitive one in which each partner complements the other.   It is not a question of superiority or inferiority at all.   Men, for example, because they are men, are apt to be better at business.  But suppose we replaced our six women staff members with six men?  In these positions could the men possibly relate themselves so uniquely and so effectively to our Fellowship as the women?  Of course not.  The women can handle this assignment far better, just because they </a:t>
            </a:r>
            <a:r>
              <a:rPr lang="en-US" sz="1800" b="1" i="1" dirty="0">
                <a:latin typeface="Candara" pitchFamily="34" charset="0"/>
              </a:rPr>
              <a:t>are</a:t>
            </a:r>
            <a:r>
              <a:rPr lang="en-US" sz="1800" b="1" dirty="0">
                <a:latin typeface="Candara" pitchFamily="34" charset="0"/>
              </a:rPr>
              <a:t> women. 10 </a:t>
            </a:r>
          </a:p>
          <a:p>
            <a:pPr marL="0" indent="0">
              <a:buNone/>
            </a:pPr>
            <a:r>
              <a:rPr lang="en-US" sz="1800" b="1" dirty="0">
                <a:latin typeface="Candara" pitchFamily="34" charset="0"/>
              </a:rPr>
              <a:t> 	Endnote 10, on page 59 in </a:t>
            </a:r>
            <a:r>
              <a:rPr lang="en-US" sz="1800" b="1" i="1" dirty="0">
                <a:latin typeface="Candara" pitchFamily="34" charset="0"/>
              </a:rPr>
              <a:t>Twelve Concepts for World Service</a:t>
            </a:r>
            <a:r>
              <a:rPr lang="en-US" sz="1800" b="1" dirty="0">
                <a:latin typeface="Candara" pitchFamily="34" charset="0"/>
              </a:rPr>
              <a:t> in the 	Concept XI essay be revised by the Publishing Department with language 	noting that two paragraphs have been removed from the Concept XI essay 	and are available upon request from the G.S.O. Archives Department as a 	reference to A.A. history.</a:t>
            </a:r>
          </a:p>
          <a:p>
            <a:pPr marL="0" indent="0">
              <a:buNone/>
            </a:pPr>
            <a:r>
              <a:rPr lang="en-US" sz="1800" b="1" dirty="0">
                <a:latin typeface="Candara" pitchFamily="34" charset="0"/>
              </a:rPr>
              <a:t> </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66th General Service Conference</a:t>
            </a:r>
          </a:p>
        </p:txBody>
      </p:sp>
    </p:spTree>
    <p:extLst>
      <p:ext uri="{BB962C8B-B14F-4D97-AF65-F5344CB8AC3E}">
        <p14:creationId xmlns:p14="http://schemas.microsoft.com/office/powerpoint/2010/main" val="42529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latin typeface="Candara" pitchFamily="34" charset="0"/>
              </a:rPr>
              <a:t>IX.    Report and Charter</a:t>
            </a:r>
            <a:endParaRPr lang="en-US" dirty="0">
              <a:latin typeface="Candara" pitchFamily="34" charset="0"/>
            </a:endParaRPr>
          </a:p>
        </p:txBody>
      </p:sp>
      <p:sp>
        <p:nvSpPr>
          <p:cNvPr id="3" name="Content Placeholder 2"/>
          <p:cNvSpPr>
            <a:spLocks noGrp="1"/>
          </p:cNvSpPr>
          <p:nvPr>
            <p:ph idx="1"/>
          </p:nvPr>
        </p:nvSpPr>
        <p:spPr/>
        <p:txBody>
          <a:bodyPr/>
          <a:lstStyle/>
          <a:p>
            <a:pPr marL="0" lvl="0" indent="0">
              <a:buNone/>
            </a:pPr>
            <a:r>
              <a:rPr lang="en-US" b="1" dirty="0">
                <a:latin typeface="Candara" pitchFamily="34" charset="0"/>
              </a:rPr>
              <a:t>B. Consider A.A.W.S. recommendation regarding an alternative publishing   schedule for </a:t>
            </a:r>
            <a:r>
              <a:rPr lang="en-US" b="1" i="1" dirty="0">
                <a:latin typeface="Candara" pitchFamily="34" charset="0"/>
              </a:rPr>
              <a:t>The A.A. Service Manual/Twelve Concepts for World Service.</a:t>
            </a:r>
          </a:p>
          <a:p>
            <a:pPr marL="0" lv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10724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rmAutofit fontScale="90000"/>
          </a:bodyPr>
          <a:lstStyle/>
          <a:p>
            <a:pPr algn="ctr"/>
            <a:r>
              <a:rPr lang="en-US" b="1" i="1" dirty="0">
                <a:latin typeface="Candara" pitchFamily="34" charset="0"/>
              </a:rPr>
              <a:t>IX.    Report and Charter</a:t>
            </a:r>
            <a:endParaRPr lang="en-US" dirty="0">
              <a:latin typeface="Candara" pitchFamily="34" charset="0"/>
            </a:endParaRPr>
          </a:p>
        </p:txBody>
      </p:sp>
      <p:sp>
        <p:nvSpPr>
          <p:cNvPr id="3" name="Content Placeholder 2"/>
          <p:cNvSpPr>
            <a:spLocks noGrp="1"/>
          </p:cNvSpPr>
          <p:nvPr>
            <p:ph idx="1"/>
          </p:nvPr>
        </p:nvSpPr>
        <p:spPr>
          <a:xfrm>
            <a:off x="457200" y="990600"/>
            <a:ext cx="8229600" cy="5211763"/>
          </a:xfrm>
        </p:spPr>
        <p:txBody>
          <a:bodyPr>
            <a:normAutofit/>
          </a:bodyPr>
          <a:lstStyle/>
          <a:p>
            <a:pPr marL="0" indent="0">
              <a:buNone/>
            </a:pPr>
            <a:r>
              <a:rPr lang="en-US" b="1" i="1" u="sng" dirty="0">
                <a:latin typeface="Candara" pitchFamily="34" charset="0"/>
              </a:rPr>
              <a:t>Advisory Action: </a:t>
            </a:r>
          </a:p>
          <a:p>
            <a:pPr marL="0" indent="0">
              <a:buNone/>
            </a:pPr>
            <a:endParaRPr lang="en-US" dirty="0">
              <a:latin typeface="Candara" pitchFamily="34" charset="0"/>
            </a:endParaRPr>
          </a:p>
          <a:p>
            <a:pPr marL="0" indent="0">
              <a:buNone/>
            </a:pPr>
            <a:r>
              <a:rPr lang="en-US" b="1" i="1" dirty="0">
                <a:latin typeface="Candara" pitchFamily="34" charset="0"/>
              </a:rPr>
              <a:t>The</a:t>
            </a:r>
            <a:r>
              <a:rPr lang="en-US" b="1" dirty="0">
                <a:latin typeface="Candara" pitchFamily="34" charset="0"/>
              </a:rPr>
              <a:t> </a:t>
            </a:r>
            <a:r>
              <a:rPr lang="en-US" b="1" i="1" dirty="0">
                <a:latin typeface="Candara" pitchFamily="34" charset="0"/>
              </a:rPr>
              <a:t>A.A. Service Manual </a:t>
            </a:r>
            <a:r>
              <a:rPr lang="en-US" b="1" dirty="0">
                <a:latin typeface="Candara" pitchFamily="34" charset="0"/>
              </a:rPr>
              <a:t>be revised per existing schedule after the 2016 General Service Conference and that a new edition be published biannually (i.e., every two years), beginning in 2017 at a savings of approximately $45,000 - 50,000 in alternate years when a new edition is not published.  The next edition of </a:t>
            </a:r>
            <a:r>
              <a:rPr lang="en-US" b="1" i="1" dirty="0">
                <a:latin typeface="Candara" pitchFamily="34" charset="0"/>
              </a:rPr>
              <a:t>The</a:t>
            </a:r>
            <a:r>
              <a:rPr lang="en-US" b="1" dirty="0">
                <a:latin typeface="Candara" pitchFamily="34" charset="0"/>
              </a:rPr>
              <a:t> </a:t>
            </a:r>
            <a:r>
              <a:rPr lang="en-US" b="1" i="1" dirty="0">
                <a:latin typeface="Candara" pitchFamily="34" charset="0"/>
              </a:rPr>
              <a:t>A.A. Service Manual </a:t>
            </a:r>
            <a:r>
              <a:rPr lang="en-US" b="1" dirty="0">
                <a:latin typeface="Candara" pitchFamily="34" charset="0"/>
              </a:rPr>
              <a:t>is to</a:t>
            </a:r>
            <a:r>
              <a:rPr lang="en-US" b="1" i="1" dirty="0">
                <a:latin typeface="Candara" pitchFamily="34" charset="0"/>
              </a:rPr>
              <a:t> </a:t>
            </a:r>
            <a:r>
              <a:rPr lang="en-US" b="1" dirty="0">
                <a:latin typeface="Candara" pitchFamily="34" charset="0"/>
              </a:rPr>
              <a:t>be published in 2018 (after the Conference),  the subsequent edition in 2020 (after the Conference), etc.</a:t>
            </a:r>
            <a:endParaRPr lang="en-US" dirty="0">
              <a:latin typeface="Candara" pitchFamily="34" charset="0"/>
            </a:endParaRPr>
          </a:p>
          <a:p>
            <a:pPr marL="0" indent="0">
              <a:buNone/>
            </a:pPr>
            <a:r>
              <a:rPr lang="en-US" i="1" dirty="0"/>
              <a:t> </a:t>
            </a:r>
            <a:endParaRPr lang="en-US" dirty="0"/>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extLst>
      <p:ext uri="{BB962C8B-B14F-4D97-AF65-F5344CB8AC3E}">
        <p14:creationId xmlns:p14="http://schemas.microsoft.com/office/powerpoint/2010/main" val="24543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s-canada_areamap.png"/>
          <p:cNvPicPr>
            <a:picLocks noChangeAspect="1"/>
          </p:cNvPicPr>
          <p:nvPr/>
        </p:nvPicPr>
        <p:blipFill>
          <a:blip r:embed="rId3" cstate="print">
            <a:extLst>
              <a:ext uri="{BEBA8EAE-BF5A-486C-A8C5-ECC9F3942E4B}">
                <a14:imgProps xmlns:a14="http://schemas.microsoft.com/office/drawing/2010/main">
                  <a14:imgLayer r:embed="rId4">
                    <a14:imgEffect>
                      <a14:sharpenSoften amount="2000"/>
                    </a14:imgEffect>
                    <a14:imgEffect>
                      <a14:brightnessContrast bright="-8000" contrast="-14000"/>
                    </a14:imgEffect>
                  </a14:imgLayer>
                </a14:imgProps>
              </a:ext>
            </a:extLst>
          </a:blip>
          <a:stretch>
            <a:fillRect/>
          </a:stretch>
        </p:blipFill>
        <p:spPr>
          <a:xfrm>
            <a:off x="1219200" y="1141021"/>
            <a:ext cx="6248400" cy="5695119"/>
          </a:xfrm>
          <a:prstGeom prst="rect">
            <a:avLst/>
          </a:prstGeom>
        </p:spPr>
      </p:pic>
      <p:pic>
        <p:nvPicPr>
          <p:cNvPr id="11" name="Picture 10" descr="Conference-Makeup.png"/>
          <p:cNvPicPr>
            <a:picLocks noChangeAspect="1"/>
          </p:cNvPicPr>
          <p:nvPr/>
        </p:nvPicPr>
        <p:blipFill>
          <a:blip r:embed="rId5" cstate="print"/>
          <a:stretch>
            <a:fillRect/>
          </a:stretch>
        </p:blipFill>
        <p:spPr>
          <a:xfrm>
            <a:off x="2686566" y="1571698"/>
            <a:ext cx="2963418" cy="4524302"/>
          </a:xfrm>
          <a:prstGeom prst="rect">
            <a:avLst/>
          </a:prstGeom>
        </p:spPr>
      </p:pic>
      <p:sp>
        <p:nvSpPr>
          <p:cNvPr id="4" name="TextBox 3"/>
          <p:cNvSpPr txBox="1"/>
          <p:nvPr/>
        </p:nvSpPr>
        <p:spPr>
          <a:xfrm>
            <a:off x="228600" y="253425"/>
            <a:ext cx="8839200" cy="584775"/>
          </a:xfrm>
          <a:prstGeom prst="rect">
            <a:avLst/>
          </a:prstGeom>
          <a:noFill/>
        </p:spPr>
        <p:txBody>
          <a:bodyPr wrap="square" rtlCol="0">
            <a:spAutoFit/>
          </a:bodyPr>
          <a:lstStyle/>
          <a:p>
            <a:r>
              <a:rPr lang="en-US" sz="3200" i="1" dirty="0">
                <a:latin typeface="Times New Roman" pitchFamily="18" charset="0"/>
                <a:cs typeface="Times New Roman" pitchFamily="18" charset="0"/>
              </a:rPr>
              <a:t> </a:t>
            </a:r>
            <a:r>
              <a:rPr lang="en-US" sz="3200" b="1" i="1" dirty="0">
                <a:latin typeface="Times New Roman" pitchFamily="18" charset="0"/>
                <a:cs typeface="Times New Roman" pitchFamily="18" charset="0"/>
              </a:rPr>
              <a:t>Who Makes Up The General Service Conference?</a:t>
            </a:r>
          </a:p>
        </p:txBody>
      </p:sp>
      <p:sp>
        <p:nvSpPr>
          <p:cNvPr id="7" name="TextBox 6"/>
          <p:cNvSpPr txBox="1"/>
          <p:nvPr/>
        </p:nvSpPr>
        <p:spPr>
          <a:xfrm>
            <a:off x="4038600" y="1801819"/>
            <a:ext cx="3948793" cy="461665"/>
          </a:xfrm>
          <a:prstGeom prst="rect">
            <a:avLst/>
          </a:prstGeom>
          <a:noFill/>
        </p:spPr>
        <p:txBody>
          <a:bodyPr wrap="square" rtlCol="0">
            <a:spAutoFit/>
          </a:bodyPr>
          <a:lstStyle/>
          <a:p>
            <a:r>
              <a:rPr lang="en-US" sz="2400" b="1" dirty="0"/>
              <a:t>93 Delegates</a:t>
            </a:r>
          </a:p>
        </p:txBody>
      </p:sp>
      <p:sp>
        <p:nvSpPr>
          <p:cNvPr id="8" name="TextBox 7"/>
          <p:cNvSpPr txBox="1"/>
          <p:nvPr/>
        </p:nvSpPr>
        <p:spPr>
          <a:xfrm>
            <a:off x="5029200" y="2743200"/>
            <a:ext cx="3413925" cy="830997"/>
          </a:xfrm>
          <a:prstGeom prst="rect">
            <a:avLst/>
          </a:prstGeom>
          <a:noFill/>
        </p:spPr>
        <p:txBody>
          <a:bodyPr wrap="square" rtlCol="0">
            <a:spAutoFit/>
          </a:bodyPr>
          <a:lstStyle/>
          <a:p>
            <a:r>
              <a:rPr lang="en-US" sz="2400" b="1" dirty="0"/>
              <a:t>25 Trustees, A.A.W.S. Directors,  GV Directors </a:t>
            </a:r>
          </a:p>
        </p:txBody>
      </p:sp>
      <p:sp>
        <p:nvSpPr>
          <p:cNvPr id="9" name="TextBox 8"/>
          <p:cNvSpPr txBox="1"/>
          <p:nvPr/>
        </p:nvSpPr>
        <p:spPr>
          <a:xfrm>
            <a:off x="609600" y="4038600"/>
            <a:ext cx="2971800" cy="461665"/>
          </a:xfrm>
          <a:prstGeom prst="rect">
            <a:avLst/>
          </a:prstGeom>
          <a:noFill/>
        </p:spPr>
        <p:txBody>
          <a:bodyPr wrap="square" rtlCol="0">
            <a:spAutoFit/>
          </a:bodyPr>
          <a:lstStyle/>
          <a:p>
            <a:r>
              <a:rPr lang="en-US" sz="2400" b="1" dirty="0"/>
              <a:t>16 GSO and  GV  Staff</a:t>
            </a:r>
          </a:p>
        </p:txBody>
      </p:sp>
      <p:sp>
        <p:nvSpPr>
          <p:cNvPr id="10" name="TextBox 9"/>
          <p:cNvSpPr txBox="1"/>
          <p:nvPr/>
        </p:nvSpPr>
        <p:spPr>
          <a:xfrm>
            <a:off x="5800725" y="5181600"/>
            <a:ext cx="3333750" cy="1524000"/>
          </a:xfrm>
          <a:prstGeom prst="rect">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i="1" dirty="0">
                <a:solidFill>
                  <a:schemeClr val="tx1"/>
                </a:solidFill>
                <a:latin typeface="Swis721 BlkCn BT" pitchFamily="34" charset="0"/>
              </a:rPr>
              <a:t>Every Conference member has not only a vote but a voice; not only a right but a responsibility to express his or her  views.</a:t>
            </a:r>
          </a:p>
        </p:txBody>
      </p:sp>
      <p:sp>
        <p:nvSpPr>
          <p:cNvPr id="12" name="TextBox 11"/>
          <p:cNvSpPr txBox="1"/>
          <p:nvPr/>
        </p:nvSpPr>
        <p:spPr>
          <a:xfrm>
            <a:off x="2900363" y="1905000"/>
            <a:ext cx="1268296" cy="584775"/>
          </a:xfrm>
          <a:prstGeom prst="rect">
            <a:avLst/>
          </a:prstGeom>
          <a:noFill/>
        </p:spPr>
        <p:txBody>
          <a:bodyPr wrap="none" rtlCol="0">
            <a:spAutoFit/>
          </a:bodyPr>
          <a:lstStyle/>
          <a:p>
            <a:r>
              <a:rPr lang="en-US" sz="3200" b="1" dirty="0">
                <a:solidFill>
                  <a:schemeClr val="bg1"/>
                </a:solidFill>
              </a:rPr>
              <a:t>69.4%</a:t>
            </a:r>
          </a:p>
        </p:txBody>
      </p:sp>
      <p:sp>
        <p:nvSpPr>
          <p:cNvPr id="13" name="TextBox 12"/>
          <p:cNvSpPr txBox="1"/>
          <p:nvPr/>
        </p:nvSpPr>
        <p:spPr>
          <a:xfrm>
            <a:off x="3640435" y="4050268"/>
            <a:ext cx="793807" cy="369332"/>
          </a:xfrm>
          <a:prstGeom prst="rect">
            <a:avLst/>
          </a:prstGeom>
          <a:noFill/>
        </p:spPr>
        <p:txBody>
          <a:bodyPr wrap="none" rtlCol="0">
            <a:spAutoFit/>
          </a:bodyPr>
          <a:lstStyle/>
          <a:p>
            <a:r>
              <a:rPr lang="en-US" b="1" dirty="0">
                <a:solidFill>
                  <a:schemeClr val="bg1"/>
                </a:solidFill>
              </a:rPr>
              <a:t>11.9%</a:t>
            </a:r>
          </a:p>
        </p:txBody>
      </p:sp>
      <p:sp>
        <p:nvSpPr>
          <p:cNvPr id="14" name="TextBox 13"/>
          <p:cNvSpPr txBox="1"/>
          <p:nvPr/>
        </p:nvSpPr>
        <p:spPr>
          <a:xfrm>
            <a:off x="3942143" y="3048000"/>
            <a:ext cx="998991" cy="461665"/>
          </a:xfrm>
          <a:prstGeom prst="rect">
            <a:avLst/>
          </a:prstGeom>
          <a:noFill/>
        </p:spPr>
        <p:txBody>
          <a:bodyPr wrap="none" rtlCol="0">
            <a:spAutoFit/>
          </a:bodyPr>
          <a:lstStyle/>
          <a:p>
            <a:r>
              <a:rPr lang="en-US" sz="2400" b="1" dirty="0">
                <a:solidFill>
                  <a:schemeClr val="bg1"/>
                </a:solidFill>
              </a:rPr>
              <a:t>18.7%</a:t>
            </a:r>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Tree>
    <p:extLst>
      <p:ext uri="{BB962C8B-B14F-4D97-AF65-F5344CB8AC3E}">
        <p14:creationId xmlns:p14="http://schemas.microsoft.com/office/powerpoint/2010/main" val="298963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2" grpId="0"/>
      <p:bldP spid="13"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IX.  Report and Charter</a:t>
            </a:r>
            <a:endParaRPr lang="en-US" dirty="0"/>
          </a:p>
        </p:txBody>
      </p:sp>
      <p:sp>
        <p:nvSpPr>
          <p:cNvPr id="3" name="Content Placeholder 2"/>
          <p:cNvSpPr>
            <a:spLocks noGrp="1"/>
          </p:cNvSpPr>
          <p:nvPr>
            <p:ph idx="1"/>
          </p:nvPr>
        </p:nvSpPr>
        <p:spPr>
          <a:xfrm>
            <a:off x="609600" y="2819400"/>
            <a:ext cx="8229600" cy="4389120"/>
          </a:xfrm>
        </p:spPr>
        <p:txBody>
          <a:bodyPr/>
          <a:lstStyle/>
          <a:p>
            <a:r>
              <a:rPr lang="en-US" b="1" dirty="0">
                <a:latin typeface="Candara" pitchFamily="34" charset="0"/>
              </a:rPr>
              <a:t>The category title “Online Meetings be changed to “Online Meetings/Online Groups” on page vi and vii in the A.A. Directories.</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                         66th General Service Conference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X.  Treatment/Accessibilities</a:t>
            </a:r>
          </a:p>
        </p:txBody>
      </p:sp>
      <p:sp>
        <p:nvSpPr>
          <p:cNvPr id="3" name="Content Placeholder 2"/>
          <p:cNvSpPr>
            <a:spLocks noGrp="1"/>
          </p:cNvSpPr>
          <p:nvPr>
            <p:ph idx="1"/>
          </p:nvPr>
        </p:nvSpPr>
        <p:spPr>
          <a:xfrm>
            <a:off x="685800" y="2209800"/>
            <a:ext cx="8229600" cy="4389120"/>
          </a:xfrm>
        </p:spPr>
        <p:txBody>
          <a:bodyPr/>
          <a:lstStyle/>
          <a:p>
            <a:r>
              <a:rPr lang="en-US" b="1" dirty="0">
                <a:latin typeface="Candara" pitchFamily="34" charset="0"/>
              </a:rPr>
              <a:t>That the term “Special Needs” be removed from the name of the Conference Committee on Treatment/Special Needs-Accessibilities and throughout the committee’s Composition, Scope and Procedure.  The new name of the committee will be the Conference Committee on Treatment and Accessibilities.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XI Trustees</a:t>
            </a:r>
          </a:p>
        </p:txBody>
      </p:sp>
      <p:sp>
        <p:nvSpPr>
          <p:cNvPr id="3" name="Content Placeholder 2"/>
          <p:cNvSpPr>
            <a:spLocks noGrp="1"/>
          </p:cNvSpPr>
          <p:nvPr>
            <p:ph idx="1"/>
          </p:nvPr>
        </p:nvSpPr>
        <p:spPr/>
        <p:txBody>
          <a:bodyPr/>
          <a:lstStyle/>
          <a:p>
            <a:r>
              <a:rPr lang="en-US" dirty="0"/>
              <a:t>The recommended slate of Trustees be elected to annual meeting of the members of the general Service Board.</a:t>
            </a:r>
          </a:p>
          <a:p>
            <a:r>
              <a:rPr lang="en-US" dirty="0"/>
              <a:t>The recommended appointment of the slate of officers of the General Service Board be approved.</a:t>
            </a:r>
          </a:p>
          <a:p>
            <a:r>
              <a:rPr lang="en-US" dirty="0"/>
              <a:t>The February 2016 appointment of officers by the Chair of the General Service Board be approved.</a:t>
            </a:r>
          </a:p>
          <a:p>
            <a:pPr>
              <a:buNone/>
            </a:pPr>
            <a:r>
              <a:rPr lang="en-US" dirty="0"/>
              <a:t>This appointment process is in accordance with the General Service Bylaws.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XI Trustees</a:t>
            </a:r>
            <a:endParaRPr lang="en-US" dirty="0"/>
          </a:p>
        </p:txBody>
      </p:sp>
      <p:sp>
        <p:nvSpPr>
          <p:cNvPr id="3" name="Content Placeholder 2"/>
          <p:cNvSpPr>
            <a:spLocks noGrp="1"/>
          </p:cNvSpPr>
          <p:nvPr>
            <p:ph idx="1"/>
          </p:nvPr>
        </p:nvSpPr>
        <p:spPr>
          <a:xfrm>
            <a:off x="914400" y="1981200"/>
            <a:ext cx="8229600" cy="4495800"/>
          </a:xfrm>
        </p:spPr>
        <p:txBody>
          <a:bodyPr>
            <a:normAutofit/>
          </a:bodyPr>
          <a:lstStyle/>
          <a:p>
            <a:r>
              <a:rPr lang="en-US" b="1" dirty="0">
                <a:latin typeface="Candara" pitchFamily="34" charset="0"/>
              </a:rPr>
              <a:t>The Slate of Directors of the A.A. World Services</a:t>
            </a:r>
          </a:p>
          <a:p>
            <a:r>
              <a:rPr lang="en-US" b="1" dirty="0">
                <a:latin typeface="Candara" pitchFamily="34" charset="0"/>
              </a:rPr>
              <a:t>The Slate of Directors of the A.A. Grapevine Corporate Board</a:t>
            </a:r>
          </a:p>
          <a:p>
            <a:r>
              <a:rPr lang="en-US" sz="2000" b="1" dirty="0">
                <a:latin typeface="Candara" pitchFamily="34" charset="0"/>
              </a:rPr>
              <a:t>If a vacancy for a regional trustee occurs prior to September 1 in the first year, then an election for a three-year term would occur at the following  General Service Conference (GSC) for the affected region.  If a vacancy for a regional trustee occurs between September 1 in the first year and August 31 of the third year then the Delegates from the affected region would be given an option to hold an election for a six-year or five-year term, or leave the position vacant, depending on when the vacancy occurs.  Regardless of whether the term was for three, five or six years, the regional trustee would be expected to serve two years on one of the two operating corporation boards.  </a:t>
            </a:r>
          </a:p>
        </p:txBody>
      </p:sp>
      <p:sp>
        <p:nvSpPr>
          <p:cNvPr id="4" name="Footer Placeholder 3"/>
          <p:cNvSpPr>
            <a:spLocks noGrp="1"/>
          </p:cNvSpPr>
          <p:nvPr>
            <p:ph type="ftr" sz="quarter" idx="11"/>
          </p:nvPr>
        </p:nvSpPr>
        <p:spPr>
          <a:xfrm>
            <a:off x="3733800" y="6492875"/>
            <a:ext cx="3352800" cy="365125"/>
          </a:xfrm>
        </p:spPr>
        <p:txBody>
          <a:bodyPr/>
          <a:lstStyle/>
          <a:p>
            <a:r>
              <a:rPr lang="en-US" dirty="0">
                <a:solidFill>
                  <a:prstClr val="black">
                    <a:tint val="75000"/>
                  </a:prstClr>
                </a:solidFill>
              </a:rPr>
              <a:t>66th General Service Conference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b="1" dirty="0">
                <a:latin typeface="Candara" pitchFamily="34" charset="0"/>
              </a:rPr>
              <a:t>XI Trustees</a:t>
            </a:r>
            <a:endParaRPr lang="en-US" dirty="0"/>
          </a:p>
        </p:txBody>
      </p:sp>
      <p:sp>
        <p:nvSpPr>
          <p:cNvPr id="3" name="Content Placeholder 2"/>
          <p:cNvSpPr>
            <a:spLocks noGrp="1"/>
          </p:cNvSpPr>
          <p:nvPr>
            <p:ph idx="1"/>
          </p:nvPr>
        </p:nvSpPr>
        <p:spPr>
          <a:xfrm>
            <a:off x="457200" y="1295400"/>
            <a:ext cx="8229600" cy="4953000"/>
          </a:xfrm>
        </p:spPr>
        <p:txBody>
          <a:bodyPr>
            <a:normAutofit fontScale="92500" lnSpcReduction="20000"/>
          </a:bodyPr>
          <a:lstStyle/>
          <a:p>
            <a:r>
              <a:rPr lang="en-US" sz="2000" dirty="0"/>
              <a:t>Committee Considerations:</a:t>
            </a:r>
          </a:p>
          <a:p>
            <a:pPr>
              <a:buNone/>
            </a:pPr>
            <a:endParaRPr lang="en-US" sz="2000" dirty="0"/>
          </a:p>
          <a:p>
            <a:r>
              <a:rPr lang="en-US" sz="1700" b="1" dirty="0">
                <a:latin typeface="Candara" pitchFamily="34" charset="0"/>
              </a:rPr>
              <a:t>The committee reviewed the resumes and approved as eligible for election, all Class B trustee candidates for the west Central and western Canada Regions.</a:t>
            </a:r>
          </a:p>
          <a:p>
            <a:r>
              <a:rPr lang="en-US" sz="1700" b="1" dirty="0">
                <a:latin typeface="Candara" pitchFamily="34" charset="0"/>
              </a:rPr>
              <a:t>The committee reviewed the report from the Trustees’ Committee on Nominating on expanding the pool of candidates to serve the General Service Board and the Corporate Boards.  The committee discussed the suggestions provided by the trustees’ Committee on Nominating for distribution of postings and notifications of vacancies on the Boards and encouraged using as many outlets as possible to develop a broader list of candidates.  The committee agreed that a larger pool would provide a wider range of abilities, skills, background and life experiences.  The committee also noted that expanding the number of candidates increases the possibility that the candidates will reflect the inclusiveness and diversity of A.A. itself.</a:t>
            </a:r>
          </a:p>
          <a:p>
            <a:r>
              <a:rPr lang="en-US" sz="1700" b="1" dirty="0">
                <a:latin typeface="Candara" pitchFamily="34" charset="0"/>
              </a:rPr>
              <a:t>The committee also encouraged consultation between the trustees’ Committee on Nominating and the General Service Board to identify the skills and background most needed for each opening on the G.S.B.</a:t>
            </a:r>
          </a:p>
          <a:p>
            <a:r>
              <a:rPr lang="en-US" sz="1700" b="1" dirty="0">
                <a:latin typeface="Candara" pitchFamily="34" charset="0"/>
              </a:rPr>
              <a:t>The committee discussed the possibility of adding direct questions to the candidate’s resume from that would identify diverse characteristics of candidates and agreed that this was not necessary.  Nevertheless, the committee suggested that the trustees’ Committee on Nominating explore the option of adding space to the current resume form that would allow a candidate the opportunity to provide additional information that may identify diverse characteristics, such as abilities, skills, background, and the experiences that may benefit the General Service Board.  </a:t>
            </a:r>
          </a:p>
        </p:txBody>
      </p:sp>
      <p:sp>
        <p:nvSpPr>
          <p:cNvPr id="4" name="Footer Placeholder 3"/>
          <p:cNvSpPr>
            <a:spLocks noGrp="1"/>
          </p:cNvSpPr>
          <p:nvPr>
            <p:ph type="ftr" sz="quarter" idx="11"/>
          </p:nvPr>
        </p:nvSpPr>
        <p:spPr>
          <a:xfrm>
            <a:off x="3581400" y="6324600"/>
            <a:ext cx="3352800" cy="365125"/>
          </a:xfrm>
        </p:spPr>
        <p:txBody>
          <a:bodyPr/>
          <a:lstStyle/>
          <a:p>
            <a:r>
              <a:rPr lang="en-US" dirty="0">
                <a:solidFill>
                  <a:prstClr val="black">
                    <a:tint val="75000"/>
                  </a:prstClr>
                </a:solidFill>
              </a:rPr>
              <a:t>66th General Service Conference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ndara" pitchFamily="34" charset="0"/>
              </a:rPr>
              <a:t>XII. Archives</a:t>
            </a:r>
          </a:p>
        </p:txBody>
      </p:sp>
      <p:sp>
        <p:nvSpPr>
          <p:cNvPr id="3" name="Content Placeholder 2"/>
          <p:cNvSpPr>
            <a:spLocks noGrp="1"/>
          </p:cNvSpPr>
          <p:nvPr>
            <p:ph idx="1"/>
          </p:nvPr>
        </p:nvSpPr>
        <p:spPr/>
        <p:txBody>
          <a:bodyPr/>
          <a:lstStyle/>
          <a:p>
            <a:r>
              <a:rPr lang="en-US" b="1" dirty="0">
                <a:latin typeface="Candara" pitchFamily="34" charset="0"/>
              </a:rPr>
              <a:t>No recommendations.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458200" cy="1143000"/>
          </a:xfrm>
        </p:spPr>
        <p:txBody>
          <a:bodyPr>
            <a:normAutofit fontScale="90000"/>
          </a:bodyPr>
          <a:lstStyle/>
          <a:p>
            <a:pPr algn="ctr"/>
            <a:r>
              <a:rPr lang="en-US" b="1" dirty="0">
                <a:latin typeface="Candara" pitchFamily="34" charset="0"/>
              </a:rPr>
              <a:t>XIII.  </a:t>
            </a:r>
            <a:r>
              <a:rPr lang="en-US" b="1">
                <a:latin typeface="Candara" pitchFamily="34" charset="0"/>
              </a:rPr>
              <a:t>International Conventions/ Regional </a:t>
            </a:r>
            <a:r>
              <a:rPr lang="en-US" b="1" dirty="0">
                <a:latin typeface="Candara" pitchFamily="34" charset="0"/>
              </a:rPr>
              <a:t>Forums</a:t>
            </a:r>
          </a:p>
        </p:txBody>
      </p:sp>
      <p:sp>
        <p:nvSpPr>
          <p:cNvPr id="3" name="Content Placeholder 2"/>
          <p:cNvSpPr>
            <a:spLocks noGrp="1"/>
          </p:cNvSpPr>
          <p:nvPr>
            <p:ph idx="1"/>
          </p:nvPr>
        </p:nvSpPr>
        <p:spPr/>
        <p:txBody>
          <a:bodyPr/>
          <a:lstStyle/>
          <a:p>
            <a:r>
              <a:rPr lang="en-US" b="1" dirty="0">
                <a:latin typeface="Candara" pitchFamily="34" charset="0"/>
              </a:rPr>
              <a:t>No recommendations</a:t>
            </a:r>
          </a:p>
        </p:txBody>
      </p:sp>
      <p:sp>
        <p:nvSpPr>
          <p:cNvPr id="4" name="Footer Placeholder 3"/>
          <p:cNvSpPr>
            <a:spLocks noGrp="1"/>
          </p:cNvSpPr>
          <p:nvPr>
            <p:ph type="ftr" sz="quarter" idx="11"/>
          </p:nvPr>
        </p:nvSpPr>
        <p:spPr/>
        <p:txBody>
          <a:bodyPr/>
          <a:lstStyle/>
          <a:p>
            <a:r>
              <a:rPr lang="en-US">
                <a:solidFill>
                  <a:prstClr val="black">
                    <a:tint val="75000"/>
                  </a:prstClr>
                </a:solidFill>
              </a:rPr>
              <a:t>66th General Service Conference</a:t>
            </a:r>
            <a:endParaRPr lang="en-US" dirty="0">
              <a:solidFill>
                <a:prstClr val="black">
                  <a:tint val="75000"/>
                </a:prst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1295400"/>
            <a:ext cx="8229600" cy="4835525"/>
          </a:xfrm>
        </p:spPr>
        <p:txBody>
          <a:bodyPr/>
          <a:lstStyle/>
          <a:p>
            <a:pPr>
              <a:lnSpc>
                <a:spcPct val="90000"/>
              </a:lnSpc>
            </a:pPr>
            <a:r>
              <a:rPr lang="en-US" altLang="en-US" sz="2400" b="1" dirty="0"/>
              <a:t>Committee Chairs should re-convene and discuss 2016 Additional Committee Considerations to determine if there are Agenda Items to be submitted to the Area for consideration in 2017.</a:t>
            </a:r>
          </a:p>
          <a:p>
            <a:pPr>
              <a:lnSpc>
                <a:spcPct val="90000"/>
              </a:lnSpc>
              <a:buFont typeface="Wingdings" pitchFamily="2" charset="2"/>
              <a:buNone/>
            </a:pPr>
            <a:endParaRPr lang="en-US" altLang="en-US" sz="1000" b="1" dirty="0"/>
          </a:p>
          <a:p>
            <a:pPr>
              <a:lnSpc>
                <a:spcPct val="90000"/>
              </a:lnSpc>
            </a:pPr>
            <a:r>
              <a:rPr lang="en-US" altLang="en-US" sz="2400" b="1" dirty="0"/>
              <a:t>Committee Chairs should review Additional Considerations for action items.</a:t>
            </a:r>
          </a:p>
          <a:p>
            <a:pPr>
              <a:lnSpc>
                <a:spcPct val="90000"/>
              </a:lnSpc>
              <a:buFont typeface="Wingdings" pitchFamily="2" charset="2"/>
              <a:buNone/>
            </a:pPr>
            <a:endParaRPr lang="en-US" altLang="en-US" sz="1000" b="1" dirty="0"/>
          </a:p>
          <a:p>
            <a:pPr>
              <a:lnSpc>
                <a:spcPct val="90000"/>
              </a:lnSpc>
            </a:pPr>
            <a:r>
              <a:rPr lang="en-US" altLang="en-US" sz="2400" b="1" dirty="0"/>
              <a:t>DCMs/Districts consider using Conference Theme, presentation, and workshop topics from 2016 GSC for sharing in your districts. </a:t>
            </a:r>
          </a:p>
          <a:p>
            <a:pPr>
              <a:lnSpc>
                <a:spcPct val="90000"/>
              </a:lnSpc>
              <a:buFont typeface="Wingdings" pitchFamily="2" charset="2"/>
              <a:buNone/>
            </a:pPr>
            <a:r>
              <a:rPr lang="en-US" altLang="en-US" sz="1000" b="1" dirty="0"/>
              <a:t> </a:t>
            </a:r>
          </a:p>
          <a:p>
            <a:pPr>
              <a:lnSpc>
                <a:spcPct val="90000"/>
              </a:lnSpc>
            </a:pPr>
            <a:r>
              <a:rPr lang="en-US" altLang="en-US" sz="2400" b="1" dirty="0"/>
              <a:t>Consider workshops or sharing sessions on  “Self-Support” to raise awareness of the concerns moving forward…</a:t>
            </a:r>
          </a:p>
        </p:txBody>
      </p:sp>
      <p:sp>
        <p:nvSpPr>
          <p:cNvPr id="57346" name="Rectangle 2"/>
          <p:cNvSpPr>
            <a:spLocks noGrp="1" noChangeArrowheads="1"/>
          </p:cNvSpPr>
          <p:nvPr>
            <p:ph type="title"/>
          </p:nvPr>
        </p:nvSpPr>
        <p:spPr>
          <a:xfrm>
            <a:off x="457200" y="338328"/>
            <a:ext cx="8229600" cy="9570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Aft>
                <a:spcPts val="0"/>
              </a:spcAft>
              <a:defRPr/>
            </a:pPr>
            <a:r>
              <a:rPr lang="en-US" altLang="en-US" b="1" dirty="0">
                <a:solidFill>
                  <a:srgbClr val="FFFF00"/>
                </a:solidFill>
                <a:effectLst/>
              </a:rPr>
              <a:t>A Fellowship in Motion….</a:t>
            </a:r>
          </a:p>
        </p:txBody>
      </p:sp>
      <p:sp>
        <p:nvSpPr>
          <p:cNvPr id="6" name="Footer Placeholder 2"/>
          <p:cNvSpPr txBox="1">
            <a:spLocks noGrp="1"/>
          </p:cNvSpPr>
          <p:nvPr/>
        </p:nvSpPr>
        <p:spPr bwMode="auto">
          <a:xfrm>
            <a:off x="533400" y="6096000"/>
            <a:ext cx="7924800" cy="457200"/>
          </a:xfrm>
          <a:prstGeom prst="rect">
            <a:avLst/>
          </a:prstGeom>
          <a:noFill/>
          <a:ln>
            <a:miter lim="800000"/>
            <a:headEnd/>
            <a:tailEnd/>
          </a:ln>
        </p:spPr>
        <p:txBody>
          <a:bodyPr anchor="b"/>
          <a:lstStyle/>
          <a:p>
            <a:pPr algn="ctr">
              <a:defRPr/>
            </a:pPr>
            <a:r>
              <a:rPr lang="en-US" sz="1200" dirty="0">
                <a:solidFill>
                  <a:prstClr val="black"/>
                </a:solidFill>
                <a:effectLst>
                  <a:outerShdw blurRad="38100" dist="38100" dir="2700000" algn="tl">
                    <a:srgbClr val="000000"/>
                  </a:outerShdw>
                </a:effectLst>
                <a:latin typeface="Arial" charset="0"/>
              </a:rPr>
              <a:t> </a:t>
            </a:r>
          </a:p>
        </p:txBody>
      </p:sp>
      <p:sp>
        <p:nvSpPr>
          <p:cNvPr id="2" name="Footer Placeholder 1"/>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Tree>
    <p:extLst>
      <p:ext uri="{BB962C8B-B14F-4D97-AF65-F5344CB8AC3E}">
        <p14:creationId xmlns:p14="http://schemas.microsoft.com/office/powerpoint/2010/main" val="3949243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anim calcmode="lin" valueType="num">
                                      <p:cBhvr>
                                        <p:cTn id="8" dur="2000" fill="hold"/>
                                        <p:tgtEl>
                                          <p:spTgt spid="57346"/>
                                        </p:tgtEl>
                                        <p:attrNameLst>
                                          <p:attrName>ppt_w</p:attrName>
                                        </p:attrNameLst>
                                      </p:cBhvr>
                                      <p:tavLst>
                                        <p:tav tm="0" fmla="#ppt_w*sin(2.5*pi*$)">
                                          <p:val>
                                            <p:fltVal val="0"/>
                                          </p:val>
                                        </p:tav>
                                        <p:tav tm="100000">
                                          <p:val>
                                            <p:fltVal val="1"/>
                                          </p:val>
                                        </p:tav>
                                      </p:tavLst>
                                    </p:anim>
                                    <p:anim calcmode="lin" valueType="num">
                                      <p:cBhvr>
                                        <p:cTn id="9" dur="20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4514">
                                            <p:txEl>
                                              <p:pRg st="0" end="0"/>
                                            </p:txEl>
                                          </p:spTgt>
                                        </p:tgtEl>
                                        <p:attrNameLst>
                                          <p:attrName>style.visibility</p:attrName>
                                        </p:attrNameLst>
                                      </p:cBhvr>
                                      <p:to>
                                        <p:strVal val="visible"/>
                                      </p:to>
                                    </p:set>
                                    <p:animEffect transition="in" filter="randombar(horizontal)">
                                      <p:cBhvr>
                                        <p:cTn id="14" dur="500"/>
                                        <p:tgtEl>
                                          <p:spTgt spid="645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4514">
                                            <p:txEl>
                                              <p:pRg st="2" end="2"/>
                                            </p:txEl>
                                          </p:spTgt>
                                        </p:tgtEl>
                                        <p:attrNameLst>
                                          <p:attrName>style.visibility</p:attrName>
                                        </p:attrNameLst>
                                      </p:cBhvr>
                                      <p:to>
                                        <p:strVal val="visible"/>
                                      </p:to>
                                    </p:set>
                                    <p:animEffect transition="in" filter="randombar(horizontal)">
                                      <p:cBhvr>
                                        <p:cTn id="19" dur="500"/>
                                        <p:tgtEl>
                                          <p:spTgt spid="6451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4514">
                                            <p:txEl>
                                              <p:pRg st="4" end="4"/>
                                            </p:txEl>
                                          </p:spTgt>
                                        </p:tgtEl>
                                        <p:attrNameLst>
                                          <p:attrName>style.visibility</p:attrName>
                                        </p:attrNameLst>
                                      </p:cBhvr>
                                      <p:to>
                                        <p:strVal val="visible"/>
                                      </p:to>
                                    </p:set>
                                    <p:animEffect transition="in" filter="randombar(horizontal)">
                                      <p:cBhvr>
                                        <p:cTn id="24" dur="500"/>
                                        <p:tgtEl>
                                          <p:spTgt spid="6451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4514">
                                            <p:txEl>
                                              <p:pRg st="6" end="6"/>
                                            </p:txEl>
                                          </p:spTgt>
                                        </p:tgtEl>
                                        <p:attrNameLst>
                                          <p:attrName>style.visibility</p:attrName>
                                        </p:attrNameLst>
                                      </p:cBhvr>
                                      <p:to>
                                        <p:strVal val="visible"/>
                                      </p:to>
                                    </p:set>
                                    <p:animEffect transition="in" filter="randombar(horizontal)">
                                      <p:cBhvr>
                                        <p:cTn id="29" dur="500"/>
                                        <p:tgtEl>
                                          <p:spTgt spid="645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33601"/>
            <a:ext cx="7408333" cy="4724399"/>
          </a:xfrm>
        </p:spPr>
        <p:txBody>
          <a:bodyPr>
            <a:normAutofit fontScale="92500"/>
          </a:bodyPr>
          <a:lstStyle/>
          <a:p>
            <a:r>
              <a:rPr lang="en-US" b="1" i="1" dirty="0"/>
              <a:t>On Wednesday morning, Conference members split up into</a:t>
            </a:r>
          </a:p>
          <a:p>
            <a:r>
              <a:rPr lang="en-US" b="1" i="1" dirty="0"/>
              <a:t>small groups for a workshop session to discuss the trustees'</a:t>
            </a:r>
          </a:p>
          <a:p>
            <a:r>
              <a:rPr lang="en-US" b="1" i="1" dirty="0"/>
              <a:t>Feasibility Study Subcommittee report. Each group</a:t>
            </a:r>
          </a:p>
          <a:p>
            <a:r>
              <a:rPr lang="en-US" b="1" i="1" dirty="0"/>
              <a:t>was provided with some brainstorming questions and four</a:t>
            </a:r>
          </a:p>
          <a:p>
            <a:r>
              <a:rPr lang="en-US" b="1" i="1" dirty="0"/>
              <a:t>separate topics were covered: Communications; Revenue;</a:t>
            </a:r>
          </a:p>
          <a:p>
            <a:r>
              <a:rPr lang="en-US" b="1" i="1" dirty="0"/>
              <a:t>Expenses; and Structure. Each group had a moderator</a:t>
            </a:r>
          </a:p>
          <a:p>
            <a:r>
              <a:rPr lang="en-US" b="1" i="1" dirty="0"/>
              <a:t>and a reporter and provided a summary from each section</a:t>
            </a:r>
          </a:p>
          <a:p>
            <a:r>
              <a:rPr lang="en-US" b="1" i="1" dirty="0"/>
              <a:t>that was presented to the full Conference at a session on</a:t>
            </a:r>
          </a:p>
          <a:p>
            <a:r>
              <a:rPr lang="en-US" b="1" i="1" dirty="0"/>
              <a:t>Thursday morning.   I had the privilege to serve as a Moderator for the Structure Group.  All reports will be detailed in full in the Final Report distributed in September</a:t>
            </a:r>
            <a:r>
              <a:rPr lang="en-US" i="1" dirty="0"/>
              <a:t>.</a:t>
            </a:r>
            <a:endParaRPr lang="en-US" dirty="0"/>
          </a:p>
        </p:txBody>
      </p:sp>
      <p:sp>
        <p:nvSpPr>
          <p:cNvPr id="3" name="Footer Placeholder 2"/>
          <p:cNvSpPr>
            <a:spLocks noGrp="1"/>
          </p:cNvSpPr>
          <p:nvPr>
            <p:ph type="ftr" sz="quarter" idx="11"/>
          </p:nvPr>
        </p:nvSpPr>
        <p:spPr>
          <a:xfrm>
            <a:off x="3886200" y="6492875"/>
            <a:ext cx="3405691" cy="365125"/>
          </a:xfrm>
        </p:spPr>
        <p:txBody>
          <a:bodyPr/>
          <a:lstStyle/>
          <a:p>
            <a:r>
              <a:rPr lang="en-US" dirty="0">
                <a:solidFill>
                  <a:srgbClr val="073E87"/>
                </a:solidFill>
              </a:rPr>
              <a:t>66th General Service Conference</a:t>
            </a:r>
          </a:p>
        </p:txBody>
      </p:sp>
      <p:sp>
        <p:nvSpPr>
          <p:cNvPr id="4" name="Title 3"/>
          <p:cNvSpPr>
            <a:spLocks noGrp="1"/>
          </p:cNvSpPr>
          <p:nvPr>
            <p:ph type="title"/>
          </p:nvPr>
        </p:nvSpPr>
        <p:spPr/>
        <p:txBody>
          <a:bodyPr/>
          <a:lstStyle/>
          <a:p>
            <a:r>
              <a:rPr lang="en-US" dirty="0"/>
              <a:t>Workshops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534401" cy="4800600"/>
          </a:xfrm>
        </p:spPr>
        <p:txBody>
          <a:bodyPr>
            <a:normAutofit lnSpcReduction="10000"/>
          </a:bodyPr>
          <a:lstStyle/>
          <a:p>
            <a:r>
              <a:rPr lang="en-US" sz="1800" b="1" dirty="0"/>
              <a:t>It was recommended that:</a:t>
            </a:r>
          </a:p>
          <a:p>
            <a:endParaRPr lang="en-US" sz="1800" b="1" dirty="0"/>
          </a:p>
          <a:p>
            <a:r>
              <a:rPr lang="en-US" sz="2000" b="1" dirty="0"/>
              <a:t>1)  General Service Conference Delegates be provided a copy of the final approved annual General Service Office and A.A. Grapevine budgets with the pre Conference material for all future Conferences.</a:t>
            </a:r>
          </a:p>
          <a:p>
            <a:r>
              <a:rPr lang="en-US" sz="2000" b="1" dirty="0"/>
              <a:t>2)  The General Service Board develop a new policy and a plan that enhances the General Service Conference Agenda Review and Selection Process, providing the  Area Delegate members of the Conference a role in the vetting and selection of proposed agenda items through the Conference process to be brought to the 2017 General Service Conference.</a:t>
            </a:r>
          </a:p>
          <a:p>
            <a:r>
              <a:rPr lang="en-US" sz="2000" b="1" dirty="0"/>
              <a:t>3)  The trustees’ Committee on the General Service conference create a plan to translate Conference background material, considering all possible methods, with a progress report to be forwarded to the 2017 Conference Committee on Policy/Admissions that describes the process and costs.</a:t>
            </a:r>
          </a:p>
        </p:txBody>
      </p:sp>
      <p:sp>
        <p:nvSpPr>
          <p:cNvPr id="3" name="Footer Placeholder 2"/>
          <p:cNvSpPr>
            <a:spLocks noGrp="1"/>
          </p:cNvSpPr>
          <p:nvPr>
            <p:ph type="ftr" sz="quarter" idx="11"/>
          </p:nvPr>
        </p:nvSpPr>
        <p:spPr/>
        <p:txBody>
          <a:bodyPr/>
          <a:lstStyle/>
          <a:p>
            <a:r>
              <a:rPr lang="en-US" dirty="0">
                <a:solidFill>
                  <a:srgbClr val="073E87"/>
                </a:solidFill>
              </a:rPr>
              <a:t>66th General Service Conference</a:t>
            </a:r>
          </a:p>
        </p:txBody>
      </p:sp>
      <p:sp>
        <p:nvSpPr>
          <p:cNvPr id="4" name="Title 3"/>
          <p:cNvSpPr>
            <a:spLocks noGrp="1"/>
          </p:cNvSpPr>
          <p:nvPr>
            <p:ph type="title"/>
          </p:nvPr>
        </p:nvSpPr>
        <p:spPr/>
        <p:txBody>
          <a:bodyPr/>
          <a:lstStyle/>
          <a:p>
            <a:r>
              <a:rPr lang="en-US" dirty="0"/>
              <a:t>Floor Actions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a:bodyPr>
          <a:lstStyle/>
          <a:p>
            <a:pPr marL="0" indent="0">
              <a:buNone/>
            </a:pPr>
            <a:r>
              <a:rPr lang="en-US" dirty="0"/>
              <a:t>							</a:t>
            </a:r>
            <a:r>
              <a:rPr lang="en-US" u="sng" dirty="0"/>
              <a:t>Years</a:t>
            </a:r>
          </a:p>
          <a:p>
            <a:pPr>
              <a:buFont typeface="Courier New" panose="02070309020205020404" pitchFamily="49" charset="0"/>
              <a:buChar char="o"/>
            </a:pPr>
            <a:r>
              <a:rPr lang="en-US" b="1" i="1" dirty="0"/>
              <a:t>Average Age						  57</a:t>
            </a:r>
          </a:p>
          <a:p>
            <a:pPr>
              <a:buFont typeface="Courier New" panose="02070309020205020404" pitchFamily="49" charset="0"/>
              <a:buChar char="o"/>
            </a:pPr>
            <a:r>
              <a:rPr lang="en-US" b="1" i="1" dirty="0"/>
              <a:t>Oldest						  76</a:t>
            </a:r>
          </a:p>
          <a:p>
            <a:pPr>
              <a:buFont typeface="Courier New" panose="02070309020205020404" pitchFamily="49" charset="0"/>
              <a:buChar char="o"/>
            </a:pPr>
            <a:r>
              <a:rPr lang="en-US" b="1" i="1" dirty="0"/>
              <a:t>Youngest						  33</a:t>
            </a:r>
          </a:p>
          <a:p>
            <a:pPr>
              <a:buFont typeface="Courier New" panose="02070309020205020404" pitchFamily="49" charset="0"/>
              <a:buChar char="o"/>
            </a:pPr>
            <a:r>
              <a:rPr lang="en-US" b="1" i="1" dirty="0"/>
              <a:t>Average Length of Sobriety				  22</a:t>
            </a:r>
          </a:p>
          <a:p>
            <a:pPr>
              <a:buFont typeface="Courier New" panose="02070309020205020404" pitchFamily="49" charset="0"/>
              <a:buChar char="o"/>
            </a:pPr>
            <a:r>
              <a:rPr lang="en-US" b="1" i="1" dirty="0"/>
              <a:t>Longest Sobriety					  50</a:t>
            </a:r>
          </a:p>
          <a:p>
            <a:pPr>
              <a:buFont typeface="Courier New" panose="02070309020205020404" pitchFamily="49" charset="0"/>
              <a:buChar char="o"/>
            </a:pPr>
            <a:r>
              <a:rPr lang="en-US" b="1" i="1" dirty="0"/>
              <a:t>Shortest Sobriety					   9</a:t>
            </a:r>
          </a:p>
          <a:p>
            <a:pPr>
              <a:buFont typeface="Courier New" panose="02070309020205020404" pitchFamily="49" charset="0"/>
              <a:buChar char="o"/>
            </a:pPr>
            <a:r>
              <a:rPr lang="en-US" b="1" i="1" dirty="0"/>
              <a:t>Average Length of Service				  17</a:t>
            </a:r>
          </a:p>
          <a:p>
            <a:pPr>
              <a:buFont typeface="Courier New" panose="02070309020205020404" pitchFamily="49" charset="0"/>
              <a:buChar char="o"/>
            </a:pPr>
            <a:r>
              <a:rPr lang="en-US" b="1" i="1" dirty="0"/>
              <a:t>Longest Service					  49</a:t>
            </a:r>
          </a:p>
          <a:p>
            <a:pPr>
              <a:buFont typeface="Courier New" panose="02070309020205020404" pitchFamily="49" charset="0"/>
              <a:buChar char="o"/>
            </a:pPr>
            <a:r>
              <a:rPr lang="en-US" b="1" i="1" dirty="0"/>
              <a:t>Shortest Service					   6</a:t>
            </a:r>
          </a:p>
          <a:p>
            <a:pPr>
              <a:buFont typeface="Courier New" panose="02070309020205020404" pitchFamily="49" charset="0"/>
              <a:buChar char="o"/>
            </a:pPr>
            <a:endParaRPr lang="en-US" b="1" i="1" dirty="0"/>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6" name="Text Placeholder 2"/>
          <p:cNvSpPr>
            <a:spLocks noGrp="1"/>
          </p:cNvSpPr>
          <p:nvPr>
            <p:ph type="title"/>
          </p:nvPr>
        </p:nvSpPr>
        <p:spPr/>
        <p:txBody>
          <a:bodyPr/>
          <a:lstStyle/>
          <a:p>
            <a:r>
              <a:rPr lang="en-US" sz="4000" b="1" i="1" dirty="0"/>
              <a:t>STATISTICS ON DELEGATES</a:t>
            </a:r>
          </a:p>
          <a:p>
            <a:endParaRPr lang="en-US" dirty="0"/>
          </a:p>
        </p:txBody>
      </p:sp>
    </p:spTree>
    <p:extLst>
      <p:ext uri="{BB962C8B-B14F-4D97-AF65-F5344CB8AC3E}">
        <p14:creationId xmlns:p14="http://schemas.microsoft.com/office/powerpoint/2010/main" val="9749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fade">
                                      <p:cBhvr>
                                        <p:cTn id="68" dur="1000"/>
                                        <p:tgtEl>
                                          <p:spTgt spid="2">
                                            <p:txEl>
                                              <p:pRg st="9" end="9"/>
                                            </p:txEl>
                                          </p:spTgt>
                                        </p:tgtEl>
                                      </p:cBhvr>
                                    </p:animEffect>
                                    <p:anim calcmode="lin" valueType="num">
                                      <p:cBhvr>
                                        <p:cTn id="6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pic>
        <p:nvPicPr>
          <p:cNvPr id="4100" name="Picture 4" descr="C:\Users\mrsclaus\AppData\Local\Microsoft\Windows\INetCache\IE\BLSV804B\thankyou-3[1].png"/>
          <p:cNvPicPr>
            <a:picLocks noChangeAspect="1" noChangeArrowheads="1"/>
          </p:cNvPicPr>
          <p:nvPr/>
        </p:nvPicPr>
        <p:blipFill>
          <a:blip r:embed="rId2" cstate="print"/>
          <a:srcRect/>
          <a:stretch>
            <a:fillRect/>
          </a:stretch>
        </p:blipFill>
        <p:spPr bwMode="auto">
          <a:xfrm>
            <a:off x="0" y="2209800"/>
            <a:ext cx="4876800" cy="4876800"/>
          </a:xfrm>
          <a:prstGeom prst="rect">
            <a:avLst/>
          </a:prstGeom>
          <a:noFill/>
        </p:spPr>
      </p:pic>
      <p:pic>
        <p:nvPicPr>
          <p:cNvPr id="4101" name="Picture 5" descr="C:\Users\mrsclaus\AppData\Local\Microsoft\Windows\INetCache\IE\6K80AX6C\thankyou-1[1].png"/>
          <p:cNvPicPr>
            <a:picLocks noChangeAspect="1" noChangeArrowheads="1"/>
          </p:cNvPicPr>
          <p:nvPr/>
        </p:nvPicPr>
        <p:blipFill>
          <a:blip r:embed="rId3" cstate="print"/>
          <a:srcRect/>
          <a:stretch>
            <a:fillRect/>
          </a:stretch>
        </p:blipFill>
        <p:spPr bwMode="auto">
          <a:xfrm>
            <a:off x="4267200" y="457200"/>
            <a:ext cx="4876800" cy="48768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n-US"/>
          </a:p>
        </p:txBody>
      </p:sp>
      <p:sp>
        <p:nvSpPr>
          <p:cNvPr id="10" name="Subtitle 9"/>
          <p:cNvSpPr>
            <a:spLocks noGrp="1"/>
          </p:cNvSpPr>
          <p:nvPr>
            <p:ph type="subTitle" idx="1"/>
          </p:nvPr>
        </p:nvSpPr>
        <p:spPr>
          <a:xfrm>
            <a:off x="1600200" y="4191000"/>
            <a:ext cx="6400800" cy="1981200"/>
          </a:xfrm>
        </p:spPr>
        <p:txBody>
          <a:bodyPr>
            <a:normAutofit fontScale="85000" lnSpcReduction="20000"/>
          </a:bodyPr>
          <a:lstStyle/>
          <a:p>
            <a:r>
              <a:rPr lang="en-US" sz="3600" b="1" i="1" dirty="0">
                <a:solidFill>
                  <a:schemeClr val="tx2"/>
                </a:solidFill>
                <a:latin typeface="GaramondBoldItalic" pitchFamily="2" charset="0"/>
              </a:rPr>
              <a:t>My Sincere Appreciation.  I am forever grateful to all of you for giving me the honor and privilege to serve the                Best Area in the World!! </a:t>
            </a:r>
          </a:p>
          <a:p>
            <a:endParaRPr lang="en-US" dirty="0">
              <a:solidFill>
                <a:schemeClr val="tx2"/>
              </a:solidFill>
            </a:endParaRPr>
          </a:p>
        </p:txBody>
      </p:sp>
      <p:sp>
        <p:nvSpPr>
          <p:cNvPr id="3" name="Footer Placeholder 2"/>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pic>
        <p:nvPicPr>
          <p:cNvPr id="7172" name="Picture 4" descr="http://www.powerframeworks.com/series/TO/027/to027_example.jpg">
            <a:hlinkClick r:id="rId2"/>
          </p:cNvPr>
          <p:cNvPicPr>
            <a:picLocks noChangeAspect="1" noChangeArrowheads="1"/>
          </p:cNvPicPr>
          <p:nvPr/>
        </p:nvPicPr>
        <p:blipFill>
          <a:blip r:embed="rId3" cstate="print"/>
          <a:srcRect/>
          <a:stretch>
            <a:fillRect/>
          </a:stretch>
        </p:blipFill>
        <p:spPr bwMode="auto">
          <a:xfrm>
            <a:off x="2362200" y="762000"/>
            <a:ext cx="4267200" cy="32004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38400"/>
            <a:ext cx="7408333" cy="3450696"/>
          </a:xfrm>
        </p:spPr>
        <p:txBody>
          <a:bodyPr>
            <a:normAutofit fontScale="92500" lnSpcReduction="10000"/>
          </a:bodyPr>
          <a:lstStyle/>
          <a:p>
            <a:r>
              <a:rPr lang="en-US" sz="4000" b="1" i="1" dirty="0"/>
              <a:t>Will be made available on  Area59aa.org website along with Financials and Reports</a:t>
            </a:r>
          </a:p>
          <a:p>
            <a:r>
              <a:rPr lang="en-US" sz="4000" b="1" i="1" dirty="0"/>
              <a:t>Final Conference Report will be distributed in September and November.</a:t>
            </a:r>
          </a:p>
        </p:txBody>
      </p:sp>
      <p:sp>
        <p:nvSpPr>
          <p:cNvPr id="3" name="Footer Placeholder 2"/>
          <p:cNvSpPr>
            <a:spLocks noGrp="1"/>
          </p:cNvSpPr>
          <p:nvPr>
            <p:ph type="ftr" sz="quarter" idx="11"/>
          </p:nvPr>
        </p:nvSpPr>
        <p:spPr/>
        <p:txBody>
          <a:bodyPr/>
          <a:lstStyle/>
          <a:p>
            <a:r>
              <a:rPr lang="en-US">
                <a:solidFill>
                  <a:srgbClr val="073E87"/>
                </a:solidFill>
              </a:rPr>
              <a:t>66th General Service Conference</a:t>
            </a:r>
            <a:endParaRPr lang="en-US" dirty="0">
              <a:solidFill>
                <a:srgbClr val="073E87"/>
              </a:solidFill>
            </a:endParaRPr>
          </a:p>
        </p:txBody>
      </p:sp>
      <p:sp>
        <p:nvSpPr>
          <p:cNvPr id="4" name="Title 3"/>
          <p:cNvSpPr>
            <a:spLocks noGrp="1"/>
          </p:cNvSpPr>
          <p:nvPr>
            <p:ph type="title"/>
          </p:nvPr>
        </p:nvSpPr>
        <p:spPr/>
        <p:txBody>
          <a:bodyPr/>
          <a:lstStyle/>
          <a:p>
            <a:r>
              <a:rPr lang="en-US" dirty="0"/>
              <a:t>Presentation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362456"/>
          </a:xfrm>
        </p:spPr>
        <p:txBody>
          <a:bodyPr/>
          <a:lstStyle/>
          <a:p>
            <a:pPr algn="ctr"/>
            <a:r>
              <a:rPr lang="en-US" dirty="0"/>
              <a:t>Hope</a:t>
            </a:r>
          </a:p>
        </p:txBody>
      </p:sp>
      <p:sp>
        <p:nvSpPr>
          <p:cNvPr id="3" name="Text Placeholder 2"/>
          <p:cNvSpPr>
            <a:spLocks noGrp="1"/>
          </p:cNvSpPr>
          <p:nvPr>
            <p:ph type="body" idx="1"/>
          </p:nvPr>
        </p:nvSpPr>
        <p:spPr>
          <a:xfrm>
            <a:off x="304800" y="1905000"/>
            <a:ext cx="8458200" cy="4495800"/>
          </a:xfrm>
        </p:spPr>
        <p:txBody>
          <a:bodyPr>
            <a:normAutofit fontScale="55000" lnSpcReduction="20000"/>
          </a:bodyPr>
          <a:lstStyle/>
          <a:p>
            <a:r>
              <a:rPr lang="en-US" sz="4500" b="1" i="1" dirty="0"/>
              <a:t>The beauty of AA lies in knowing that my life, with God’s help, will improve.</a:t>
            </a:r>
            <a:br>
              <a:rPr lang="en-US" sz="4500" b="1" i="1" dirty="0"/>
            </a:br>
            <a:r>
              <a:rPr lang="en-US" sz="4500" b="1" i="1" dirty="0"/>
              <a:t>The AA journey becomes richer,                                                   the understanding becomes truth,                                                                                                                the dreams become realities—and today becomes forever.   </a:t>
            </a:r>
          </a:p>
          <a:p>
            <a:r>
              <a:rPr lang="en-US" dirty="0"/>
              <a:t>Daily Reflections p 167</a:t>
            </a:r>
          </a:p>
          <a:p>
            <a:endParaRPr lang="en-US" dirty="0"/>
          </a:p>
          <a:p>
            <a:r>
              <a:rPr lang="en-US" sz="5100" b="1" i="1" dirty="0"/>
              <a:t>Hope sees the invisible, feels the intangible, and achieves the impossible. </a:t>
            </a:r>
          </a:p>
          <a:p>
            <a:endParaRPr lang="en-US" sz="3500" b="1" i="1" dirty="0"/>
          </a:p>
          <a:p>
            <a:pPr algn="ctr"/>
            <a:r>
              <a:rPr lang="en-US" sz="5100" b="1" i="1" dirty="0"/>
              <a:t>God Bless Area 59 and All of You!</a:t>
            </a:r>
          </a:p>
          <a:p>
            <a:pPr algn="ctr"/>
            <a:r>
              <a:rPr lang="en-US" sz="5100" b="1" i="1" dirty="0"/>
              <a:t>Thank you for being here today!</a:t>
            </a:r>
          </a:p>
          <a:p>
            <a:endParaRPr lang="en-US" sz="2600" dirty="0"/>
          </a:p>
          <a:p>
            <a:endParaRPr lang="en-US" dirty="0"/>
          </a:p>
        </p:txBody>
      </p:sp>
      <p:sp>
        <p:nvSpPr>
          <p:cNvPr id="4" name="Footer Placeholder 3"/>
          <p:cNvSpPr>
            <a:spLocks noGrp="1"/>
          </p:cNvSpPr>
          <p:nvPr>
            <p:ph type="ftr" sz="quarter" idx="11"/>
          </p:nvPr>
        </p:nvSpPr>
        <p:spPr/>
        <p:txBody>
          <a:bodyPr/>
          <a:lstStyle/>
          <a:p>
            <a:r>
              <a:rPr lang="en-US" dirty="0">
                <a:solidFill>
                  <a:schemeClr val="tx1"/>
                </a:solidFill>
              </a:rPr>
              <a:t>                   66th General Service Conference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914400"/>
            <a:ext cx="8001000" cy="707886"/>
          </a:xfrm>
          <a:prstGeom prst="rect">
            <a:avLst/>
          </a:prstGeom>
          <a:noFill/>
        </p:spPr>
        <p:txBody>
          <a:bodyPr wrap="square" rtlCol="0">
            <a:spAutoFit/>
          </a:bodyPr>
          <a:lstStyle/>
          <a:p>
            <a:pPr algn="ctr"/>
            <a:r>
              <a:rPr lang="en-US" sz="4000" i="1" dirty="0">
                <a:latin typeface="Calibri" pitchFamily="34" charset="0"/>
                <a:cs typeface="Calibri" pitchFamily="34" charset="0"/>
              </a:rPr>
              <a:t> </a:t>
            </a:r>
          </a:p>
        </p:txBody>
      </p:sp>
      <p:sp>
        <p:nvSpPr>
          <p:cNvPr id="9" name="Content Placeholder 1"/>
          <p:cNvSpPr txBox="1">
            <a:spLocks/>
          </p:cNvSpPr>
          <p:nvPr/>
        </p:nvSpPr>
        <p:spPr>
          <a:xfrm>
            <a:off x="495300" y="990600"/>
            <a:ext cx="8229600" cy="4930915"/>
          </a:xfrm>
          <a:prstGeom prst="rect">
            <a:avLst/>
          </a:prstGeom>
        </p:spPr>
        <p:txBody>
          <a:bodyPr vert="horz">
            <a:normAutofit/>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marL="571500" lvl="2" indent="-571500" algn="l">
              <a:buClr>
                <a:schemeClr val="tx1"/>
              </a:buClr>
              <a:buFont typeface="Arial" pitchFamily="34" charset="0"/>
              <a:buChar char="•"/>
            </a:pPr>
            <a:endParaRPr lang="en-US" sz="2800" dirty="0">
              <a:latin typeface="Calibri" pitchFamily="34" charset="0"/>
              <a:cs typeface="Calibri" pitchFamily="34" charset="0"/>
            </a:endParaRPr>
          </a:p>
          <a:p>
            <a:pPr marL="571500" lvl="2" indent="-571500" algn="l">
              <a:buClr>
                <a:schemeClr val="tx1"/>
              </a:buClr>
              <a:buFont typeface="Arial" pitchFamily="34" charset="0"/>
              <a:buChar char="•"/>
            </a:pPr>
            <a:endParaRPr lang="en-US" sz="3600" dirty="0">
              <a:latin typeface="Berlin Sans FB Demi" panose="020E0802020502020306" pitchFamily="34" charset="0"/>
              <a:cs typeface="Calibri" pitchFamily="34" charset="0"/>
            </a:endParaRPr>
          </a:p>
          <a:p>
            <a:pPr marL="571500" lvl="2" indent="-571500" algn="l">
              <a:buClr>
                <a:schemeClr val="tx1"/>
              </a:buClr>
            </a:pPr>
            <a:r>
              <a:rPr lang="en-US" sz="3600" b="1" dirty="0">
                <a:latin typeface="Candara" pitchFamily="34" charset="0"/>
                <a:cs typeface="Calibri" pitchFamily="34" charset="0"/>
              </a:rPr>
              <a:t> </a:t>
            </a:r>
          </a:p>
          <a:p>
            <a:pPr marL="571500" lvl="2" indent="-571500" algn="l">
              <a:buClr>
                <a:schemeClr val="tx1"/>
              </a:buClr>
              <a:buFont typeface="Arial" pitchFamily="34" charset="0"/>
              <a:buChar char="•"/>
            </a:pPr>
            <a:endParaRPr lang="en-US" sz="3600" b="1" dirty="0">
              <a:latin typeface="Candara" pitchFamily="34" charset="0"/>
              <a:cs typeface="Calibri" pitchFamily="34" charset="0"/>
            </a:endParaRPr>
          </a:p>
          <a:p>
            <a:pPr marL="571500" lvl="2" indent="-571500" algn="l">
              <a:buClr>
                <a:schemeClr val="tx1"/>
              </a:buClr>
              <a:buFont typeface="Arial" pitchFamily="34" charset="0"/>
              <a:buChar char="•"/>
            </a:pPr>
            <a:r>
              <a:rPr lang="en-US" sz="5400" b="1" dirty="0">
                <a:latin typeface="Candara" pitchFamily="34" charset="0"/>
                <a:cs typeface="Calibri" pitchFamily="34" charset="0"/>
              </a:rPr>
              <a:t> QUESTIONS ???</a:t>
            </a:r>
            <a:endParaRPr lang="en-US" sz="5400" dirty="0">
              <a:latin typeface="Berlin Sans FB Demi" panose="020E0802020502020306" pitchFamily="34" charset="0"/>
              <a:cs typeface="Calibri" pitchFamily="34" charset="0"/>
            </a:endParaRPr>
          </a:p>
          <a:p>
            <a:pPr marL="571500" lvl="2" indent="-571500" algn="l">
              <a:buClr>
                <a:schemeClr val="tx1"/>
              </a:buClr>
              <a:buFont typeface="Arial" pitchFamily="34" charset="0"/>
              <a:buChar char="•"/>
            </a:pPr>
            <a:r>
              <a:rPr lang="en-US" sz="5400" b="1" dirty="0">
                <a:latin typeface="Candara" pitchFamily="34" charset="0"/>
                <a:cs typeface="Calibri" pitchFamily="34" charset="0"/>
              </a:rPr>
              <a:t> SCHEDULE DISTRICT       	DELEGATE VISITS???</a:t>
            </a:r>
          </a:p>
        </p:txBody>
      </p:sp>
      <p:sp>
        <p:nvSpPr>
          <p:cNvPr id="11" name="Footer Placeholder 10"/>
          <p:cNvSpPr>
            <a:spLocks noGrp="1"/>
          </p:cNvSpPr>
          <p:nvPr>
            <p:ph type="ftr" sz="quarter" idx="11"/>
          </p:nvPr>
        </p:nvSpPr>
        <p:spPr/>
        <p:txBody>
          <a:bodyPr/>
          <a:lstStyle/>
          <a:p>
            <a:r>
              <a:rPr kumimoji="0" lang="en-US"/>
              <a:t>66th General Service Conference</a:t>
            </a:r>
            <a:endParaRPr kumimoji="0" lang="en-US" dirty="0"/>
          </a:p>
        </p:txBody>
      </p:sp>
      <p:pic>
        <p:nvPicPr>
          <p:cNvPr id="3076" name="Picture 4" descr="C:\Users\mrsclaus\AppData\Local\Microsoft\Windows\INetCache\IE\6K80AX6C\purzen-Icon-with-question-mark[1].png"/>
          <p:cNvPicPr>
            <a:picLocks noChangeAspect="1" noChangeArrowheads="1"/>
          </p:cNvPicPr>
          <p:nvPr/>
        </p:nvPicPr>
        <p:blipFill>
          <a:blip r:embed="rId2" cstate="print"/>
          <a:srcRect/>
          <a:stretch>
            <a:fillRect/>
          </a:stretch>
        </p:blipFill>
        <p:spPr bwMode="auto">
          <a:xfrm>
            <a:off x="3276600" y="457200"/>
            <a:ext cx="2594829" cy="2594829"/>
          </a:xfrm>
          <a:prstGeom prst="rect">
            <a:avLst/>
          </a:prstGeom>
          <a:noFill/>
        </p:spPr>
      </p:pic>
    </p:spTree>
    <p:extLst>
      <p:ext uri="{BB962C8B-B14F-4D97-AF65-F5344CB8AC3E}">
        <p14:creationId xmlns:p14="http://schemas.microsoft.com/office/powerpoint/2010/main" val="22814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610599" cy="5181600"/>
          </a:xfrm>
        </p:spPr>
        <p:txBody>
          <a:bodyPr/>
          <a:lstStyle/>
          <a:p>
            <a:r>
              <a:rPr lang="en-US" b="1" dirty="0"/>
              <a:t>Frida</a:t>
            </a:r>
            <a:r>
              <a:rPr lang="en-US" dirty="0"/>
              <a:t>y, Arrived in NY via Sheila D, Past Delegate Panel 57     (Area 59 Tradition)</a:t>
            </a:r>
          </a:p>
          <a:p>
            <a:r>
              <a:rPr lang="en-US" b="1" dirty="0"/>
              <a:t>Saturda</a:t>
            </a:r>
            <a:r>
              <a:rPr lang="en-US" dirty="0"/>
              <a:t>y, Early tour of Stepping Stones, Bill and Lois home , lunch with Delegates, Reception upon return, 1728 Meeting, Remote Communities Meeting, Delegates Only Meeting **</a:t>
            </a:r>
          </a:p>
          <a:p>
            <a:r>
              <a:rPr lang="en-US" dirty="0"/>
              <a:t>Addressed all Delegates at Sat. evening Meeting, followed by Mass at Actors Chapel across the street from hotel</a:t>
            </a:r>
          </a:p>
          <a:p>
            <a:r>
              <a:rPr lang="en-US" b="1" dirty="0"/>
              <a:t>Sunday  </a:t>
            </a:r>
            <a:r>
              <a:rPr lang="en-US" dirty="0"/>
              <a:t>Roll Call** Welcome Remarks, Presentations, Nebraska Delegate Motion, NERD Luncheon with NERT, First Report and Charter Committee meeting, Opening Dinner with Guest Donald H, Archivist.  First NERD walk </a:t>
            </a:r>
            <a:r>
              <a:rPr lang="en-US" b="1" dirty="0"/>
              <a:t> </a:t>
            </a:r>
          </a:p>
        </p:txBody>
      </p:sp>
      <p:sp>
        <p:nvSpPr>
          <p:cNvPr id="3" name="Footer Placeholder 2"/>
          <p:cNvSpPr>
            <a:spLocks noGrp="1"/>
          </p:cNvSpPr>
          <p:nvPr>
            <p:ph type="ftr" sz="quarter" idx="11"/>
          </p:nvPr>
        </p:nvSpPr>
        <p:spPr/>
        <p:txBody>
          <a:bodyPr/>
          <a:lstStyle/>
          <a:p>
            <a:r>
              <a:rPr kumimoji="0" lang="en-US"/>
              <a:t>66th General Service Conference</a:t>
            </a:r>
            <a:endParaRPr kumimoji="0" lang="en-US" dirty="0"/>
          </a:p>
        </p:txBody>
      </p:sp>
      <p:sp>
        <p:nvSpPr>
          <p:cNvPr id="4" name="Title 3"/>
          <p:cNvSpPr>
            <a:spLocks noGrp="1"/>
          </p:cNvSpPr>
          <p:nvPr>
            <p:ph type="title"/>
          </p:nvPr>
        </p:nvSpPr>
        <p:spPr/>
        <p:txBody>
          <a:bodyPr/>
          <a:lstStyle/>
          <a:p>
            <a:r>
              <a:rPr lang="en-US" dirty="0"/>
              <a:t>Weekly Schedule</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Waveform">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Waveform">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10269</TotalTime>
  <Words>5575</Words>
  <Application>Microsoft Office PowerPoint</Application>
  <PresentationFormat>On-screen Show (4:3)</PresentationFormat>
  <Paragraphs>745</Paragraphs>
  <Slides>84</Slides>
  <Notes>16</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84</vt:i4>
      </vt:variant>
    </vt:vector>
  </HeadingPairs>
  <TitlesOfParts>
    <vt:vector size="108" baseType="lpstr">
      <vt:lpstr>MS PGothic</vt:lpstr>
      <vt:lpstr>Arial</vt:lpstr>
      <vt:lpstr>Arial Narrow</vt:lpstr>
      <vt:lpstr>Berlin Sans FB Demi</vt:lpstr>
      <vt:lpstr>Britannic Bold</vt:lpstr>
      <vt:lpstr>Calibri</vt:lpstr>
      <vt:lpstr>Candara</vt:lpstr>
      <vt:lpstr>Constantia</vt:lpstr>
      <vt:lpstr>Courier New</vt:lpstr>
      <vt:lpstr>Franklin Gothic Book</vt:lpstr>
      <vt:lpstr>GaramondBoldItalic</vt:lpstr>
      <vt:lpstr>Lucida Sans Unicode</vt:lpstr>
      <vt:lpstr>Swis721 BlkCn BT</vt:lpstr>
      <vt:lpstr>Symbol</vt:lpstr>
      <vt:lpstr>Times New Roman</vt:lpstr>
      <vt:lpstr>Wingdings</vt:lpstr>
      <vt:lpstr>Wingdings 2</vt:lpstr>
      <vt:lpstr>Technic</vt:lpstr>
      <vt:lpstr>Waveform</vt:lpstr>
      <vt:lpstr>1_Waveform</vt:lpstr>
      <vt:lpstr>3_Waveform</vt:lpstr>
      <vt:lpstr>4_Waveform</vt:lpstr>
      <vt:lpstr>5_Waveform</vt:lpstr>
      <vt:lpstr>Flow</vt:lpstr>
      <vt:lpstr>66th General Service Conference Crowne Plaza Times Square  New York, NY 10019 April 17 –  April 23, 2016</vt:lpstr>
      <vt:lpstr>Crowne Plaza Times Square  New York, NY 10019</vt:lpstr>
      <vt:lpstr>PowerPoint Presentation</vt:lpstr>
      <vt:lpstr>PowerPoint Presentation</vt:lpstr>
      <vt:lpstr>PowerPoint Presentation</vt:lpstr>
      <vt:lpstr> Structure of the Conference</vt:lpstr>
      <vt:lpstr>PowerPoint Presentation</vt:lpstr>
      <vt:lpstr>STATISTICS ON DELEGATES </vt:lpstr>
      <vt:lpstr>Weekly Schedule</vt:lpstr>
      <vt:lpstr>Weekly Schedule</vt:lpstr>
      <vt:lpstr>Weekly Schedule (9am-9pm+)</vt:lpstr>
      <vt:lpstr>This is the view from where we sat and experienced AA at its finest!  The stage and the screen.</vt:lpstr>
      <vt:lpstr> General Service Board Report</vt:lpstr>
      <vt:lpstr>General Service Board Report</vt:lpstr>
      <vt:lpstr>  AAWS Board Report</vt:lpstr>
      <vt:lpstr>AAWS Board Report  (contd)</vt:lpstr>
      <vt:lpstr>AA Grapevine Board Report</vt:lpstr>
      <vt:lpstr>AA Grapevine Board Report</vt:lpstr>
      <vt:lpstr>Introducing the new Grapevine  Subscription  App</vt:lpstr>
      <vt:lpstr>REGIONAL PAGES East Central  Eastern Canada Northeast Pacific Southeast Southwest West Central  Western Canada</vt:lpstr>
      <vt:lpstr>Finance Presentation - -                        Around the Picnic Table</vt:lpstr>
      <vt:lpstr>1935 - $1.00 </vt:lpstr>
      <vt:lpstr>General Service Board showed a net income of $205,625   Grapevine was in the black for another year with $245,204, while LaVina’ costs exceeded income by ($146,378)   General Service Board ~ Reserve Fund:  10.2 months on 12/31/15</vt:lpstr>
      <vt:lpstr>PowerPoint Presentation</vt:lpstr>
      <vt:lpstr>Self-Support  Bottom  Line</vt:lpstr>
      <vt:lpstr>PowerPoint Presentation</vt:lpstr>
      <vt:lpstr>PowerPoint Presentation</vt:lpstr>
      <vt:lpstr>7th Tradition Self-Support ~ 1996-2015</vt:lpstr>
      <vt:lpstr>GSO/AAWS   Membership levels are flat   Contributions show little growth    Literature sales show slow to no growth    Expenses continue to grow slowly                  – 2% - 3%  per year </vt:lpstr>
      <vt:lpstr> GRAPEVINE   Subscriptions continue to decline                           2% - 3% per year  Expenses continue to grow slowly                         2% - 3% per year</vt:lpstr>
      <vt:lpstr>2016 Budget Outlook  GSO/AAWS, Grapevine, and La Viña combined budgeted results is $325,600 loss,                       with following years having even larger losses,                  assuming no changes in operations                                      fellowship wide.   Projected loss 2017 = ($861,800)    2018 = ($1,447,800) </vt:lpstr>
      <vt:lpstr>Area 59 Challenge</vt:lpstr>
      <vt:lpstr>A.A. belongs to the Groups.  Are we going to support it ??</vt:lpstr>
      <vt:lpstr>Feasibility Study    </vt:lpstr>
      <vt:lpstr> Trustee Elections and Regional Business</vt:lpstr>
      <vt:lpstr> The Group Conscience of A.A. as a Whole ~ Our Spiritual Handshake</vt:lpstr>
      <vt:lpstr>What is an Advisory Action? </vt:lpstr>
      <vt:lpstr>Additional Committee Considerations</vt:lpstr>
      <vt:lpstr>2016 General Service Conference Committee Agenda Items  </vt:lpstr>
      <vt:lpstr>PowerPoint Presentation</vt:lpstr>
      <vt:lpstr>                                                                   II. Cooperation with the Professional Community </vt:lpstr>
      <vt:lpstr>II. Cooperation with the      Professional Community </vt:lpstr>
      <vt:lpstr>II. Cooperation with the         Professional Community </vt:lpstr>
      <vt:lpstr>III. Corrections </vt:lpstr>
      <vt:lpstr>III.  Corrections</vt:lpstr>
      <vt:lpstr>IV. Finance </vt:lpstr>
      <vt:lpstr>IV. Finance</vt:lpstr>
      <vt:lpstr>IV. Finance</vt:lpstr>
      <vt:lpstr>IV. Finance</vt:lpstr>
      <vt:lpstr>IV. Finance</vt:lpstr>
      <vt:lpstr>IV. Finance</vt:lpstr>
      <vt:lpstr>V.  Grapevine</vt:lpstr>
      <vt:lpstr>VI.     Literature </vt:lpstr>
      <vt:lpstr>VI.     Literature </vt:lpstr>
      <vt:lpstr>VI.     Literature </vt:lpstr>
      <vt:lpstr>VII.  Policy /Admissions</vt:lpstr>
      <vt:lpstr>VII.  Policy /Admissions</vt:lpstr>
      <vt:lpstr>VIII.   Public Information </vt:lpstr>
      <vt:lpstr>Public Information</vt:lpstr>
      <vt:lpstr>         </vt:lpstr>
      <vt:lpstr>The committee recommended that proposal for the implementation of a Twitter account for carrying the message of Alcoholics Anonymous to the public be developed and brought back to the 2017 Conference Committee on Public Information for review. </vt:lpstr>
      <vt:lpstr>Public Information</vt:lpstr>
      <vt:lpstr>PowerPoint Presentation</vt:lpstr>
      <vt:lpstr>IX. Report and Charter</vt:lpstr>
      <vt:lpstr>IX.    Report and Charter </vt:lpstr>
      <vt:lpstr>IX.    Report and Charter</vt:lpstr>
      <vt:lpstr>IX. Report and Charter</vt:lpstr>
      <vt:lpstr>IX.    Report and Charter</vt:lpstr>
      <vt:lpstr>IX.    Report and Charter</vt:lpstr>
      <vt:lpstr>IX.  Report and Charter</vt:lpstr>
      <vt:lpstr>X.  Treatment/Accessibilities</vt:lpstr>
      <vt:lpstr>XI Trustees</vt:lpstr>
      <vt:lpstr>XI Trustees</vt:lpstr>
      <vt:lpstr>XI Trustees</vt:lpstr>
      <vt:lpstr>XII. Archives</vt:lpstr>
      <vt:lpstr>XIII.  International Conventions/ Regional Forums</vt:lpstr>
      <vt:lpstr>A Fellowship in Motion….</vt:lpstr>
      <vt:lpstr>Workshops</vt:lpstr>
      <vt:lpstr>Floor Actions</vt:lpstr>
      <vt:lpstr>PowerPoint Presentation</vt:lpstr>
      <vt:lpstr>PowerPoint Presentation</vt:lpstr>
      <vt:lpstr>Presentation</vt:lpstr>
      <vt:lpstr>Hope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61st General Service Conference</dc:title>
  <dc:creator>Linda Jopling</dc:creator>
  <cp:lastModifiedBy>Greg Gaul</cp:lastModifiedBy>
  <cp:revision>772</cp:revision>
  <cp:lastPrinted>2016-05-10T22:55:51Z</cp:lastPrinted>
  <dcterms:created xsi:type="dcterms:W3CDTF">2011-06-03T19:56:18Z</dcterms:created>
  <dcterms:modified xsi:type="dcterms:W3CDTF">2018-06-28T10:53:18Z</dcterms:modified>
</cp:coreProperties>
</file>