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2"/>
    <p:sldId id="257" r:id="rId3"/>
    <p:sldId id="329" r:id="rId4"/>
    <p:sldId id="259" r:id="rId5"/>
    <p:sldId id="264" r:id="rId6"/>
    <p:sldId id="330" r:id="rId7"/>
    <p:sldId id="331" r:id="rId8"/>
    <p:sldId id="332" r:id="rId9"/>
    <p:sldId id="327" r:id="rId10"/>
    <p:sldId id="333" r:id="rId11"/>
    <p:sldId id="261" r:id="rId12"/>
    <p:sldId id="262" r:id="rId13"/>
    <p:sldId id="280" r:id="rId14"/>
    <p:sldId id="282" r:id="rId15"/>
    <p:sldId id="285" r:id="rId16"/>
    <p:sldId id="334" r:id="rId17"/>
    <p:sldId id="287" r:id="rId18"/>
    <p:sldId id="335" r:id="rId19"/>
    <p:sldId id="288" r:id="rId20"/>
    <p:sldId id="291" r:id="rId21"/>
    <p:sldId id="290" r:id="rId22"/>
    <p:sldId id="292" r:id="rId23"/>
    <p:sldId id="336" r:id="rId24"/>
    <p:sldId id="337" r:id="rId25"/>
    <p:sldId id="338" r:id="rId26"/>
    <p:sldId id="339" r:id="rId27"/>
    <p:sldId id="340" r:id="rId28"/>
    <p:sldId id="279" r:id="rId29"/>
    <p:sldId id="293" r:id="rId30"/>
    <p:sldId id="341" r:id="rId31"/>
    <p:sldId id="294" r:id="rId32"/>
    <p:sldId id="342" r:id="rId33"/>
    <p:sldId id="296" r:id="rId34"/>
    <p:sldId id="297" r:id="rId35"/>
    <p:sldId id="343" r:id="rId36"/>
    <p:sldId id="344" r:id="rId37"/>
    <p:sldId id="345" r:id="rId38"/>
    <p:sldId id="295" r:id="rId39"/>
    <p:sldId id="299" r:id="rId40"/>
    <p:sldId id="300" r:id="rId41"/>
    <p:sldId id="301" r:id="rId42"/>
    <p:sldId id="346" r:id="rId43"/>
    <p:sldId id="347" r:id="rId44"/>
    <p:sldId id="302" r:id="rId45"/>
    <p:sldId id="348" r:id="rId46"/>
    <p:sldId id="349" r:id="rId47"/>
    <p:sldId id="313" r:id="rId48"/>
    <p:sldId id="355" r:id="rId49"/>
    <p:sldId id="309" r:id="rId50"/>
    <p:sldId id="350" r:id="rId51"/>
    <p:sldId id="352" r:id="rId52"/>
    <p:sldId id="353" r:id="rId53"/>
    <p:sldId id="354" r:id="rId54"/>
    <p:sldId id="307" r:id="rId55"/>
    <p:sldId id="305" r:id="rId56"/>
    <p:sldId id="304" r:id="rId57"/>
    <p:sldId id="275" r:id="rId58"/>
  </p:sldIdLst>
  <p:sldSz cx="13004800" cy="97536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snapToObjects="1">
      <p:cViewPr varScale="1">
        <p:scale>
          <a:sx n="58" d="100"/>
          <a:sy n="58" d="100"/>
        </p:scale>
        <p:origin x="1502" y="62"/>
      </p:cViewPr>
      <p:guideLst>
        <p:guide orient="horz" pos="3072"/>
        <p:guide pos="4096"/>
      </p:guideLst>
    </p:cSldViewPr>
  </p:slideViewPr>
  <p:notesTextViewPr>
    <p:cViewPr>
      <p:scale>
        <a:sx n="100" d="100"/>
        <a:sy n="100" d="100"/>
      </p:scale>
      <p:origin x="0" y="0"/>
    </p:cViewPr>
  </p:notesTextViewPr>
  <p:sorterViewPr>
    <p:cViewPr varScale="1">
      <p:scale>
        <a:sx n="100" d="100"/>
        <a:sy n="100" d="100"/>
      </p:scale>
      <p:origin x="0" y="-2765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66803606071002"/>
          <c:y val="3.5023709948526202E-2"/>
          <c:w val="0.68051437863745301"/>
          <c:h val="0.88411012888449503"/>
        </c:manualLayout>
      </c:layout>
      <c:barChart>
        <c:barDir val="bar"/>
        <c:grouping val="clustered"/>
        <c:varyColors val="0"/>
        <c:ser>
          <c:idx val="0"/>
          <c:order val="0"/>
          <c:tx>
            <c:strRef>
              <c:f>Sheet1!$B$1</c:f>
              <c:strCache>
                <c:ptCount val="1"/>
                <c:pt idx="0">
                  <c:v># of CONTRIBUTIONS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GROUPS - MAIL</c:v>
                </c:pt>
                <c:pt idx="1">
                  <c:v>INDIVIDUAL FOR GROUP - MAIL</c:v>
                </c:pt>
                <c:pt idx="2">
                  <c:v>GROUP - ONLINE</c:v>
                </c:pt>
                <c:pt idx="3">
                  <c:v>INDIVIDUAL FOR GROUP - ONLINE</c:v>
                </c:pt>
                <c:pt idx="4">
                  <c:v>INDIVIDUAL - MAIL</c:v>
                </c:pt>
                <c:pt idx="5">
                  <c:v>INDIVIDUAL - ONLINE </c:v>
                </c:pt>
              </c:strCache>
            </c:strRef>
          </c:cat>
          <c:val>
            <c:numRef>
              <c:f>Sheet1!$B$2:$B$7</c:f>
              <c:numCache>
                <c:formatCode>General</c:formatCode>
                <c:ptCount val="6"/>
                <c:pt idx="0">
                  <c:v>60.7</c:v>
                </c:pt>
                <c:pt idx="1">
                  <c:v>21.6</c:v>
                </c:pt>
                <c:pt idx="2">
                  <c:v>4.2</c:v>
                </c:pt>
                <c:pt idx="3" formatCode="0.0">
                  <c:v>1</c:v>
                </c:pt>
                <c:pt idx="4">
                  <c:v>8.8000000000000007</c:v>
                </c:pt>
                <c:pt idx="5">
                  <c:v>3.7</c:v>
                </c:pt>
              </c:numCache>
            </c:numRef>
          </c:val>
          <c:extLst>
            <c:ext xmlns:c16="http://schemas.microsoft.com/office/drawing/2014/chart" uri="{C3380CC4-5D6E-409C-BE32-E72D297353CC}">
              <c16:uniqueId val="{00000000-1992-4752-8EBE-250CE4B74850}"/>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GROUPS - MAIL</c:v>
                </c:pt>
                <c:pt idx="1">
                  <c:v>INDIVIDUAL FOR GROUP - MAIL</c:v>
                </c:pt>
                <c:pt idx="2">
                  <c:v>GROUP - ONLINE</c:v>
                </c:pt>
                <c:pt idx="3">
                  <c:v>INDIVIDUAL FOR GROUP - ONLINE</c:v>
                </c:pt>
                <c:pt idx="4">
                  <c:v>INDIVIDUAL - MAIL</c:v>
                </c:pt>
                <c:pt idx="5">
                  <c:v>INDIVIDUAL - ONLINE </c:v>
                </c:pt>
              </c:strCache>
            </c:strRef>
          </c:cat>
          <c:val>
            <c:numRef>
              <c:f>Sheet1!$C$2:$C$7</c:f>
              <c:numCache>
                <c:formatCode>General</c:formatCode>
                <c:ptCount val="6"/>
              </c:numCache>
            </c:numRef>
          </c:val>
          <c:extLst>
            <c:ext xmlns:c16="http://schemas.microsoft.com/office/drawing/2014/chart" uri="{C3380CC4-5D6E-409C-BE32-E72D297353CC}">
              <c16:uniqueId val="{00000001-1992-4752-8EBE-250CE4B74850}"/>
            </c:ext>
          </c:extLst>
        </c:ser>
        <c:dLbls>
          <c:showLegendKey val="0"/>
          <c:showVal val="1"/>
          <c:showCatName val="0"/>
          <c:showSerName val="0"/>
          <c:showPercent val="0"/>
          <c:showBubbleSize val="0"/>
        </c:dLbls>
        <c:gapWidth val="182"/>
        <c:axId val="30674944"/>
        <c:axId val="30676480"/>
      </c:barChart>
      <c:catAx>
        <c:axId val="30674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0676480"/>
        <c:crosses val="autoZero"/>
        <c:auto val="1"/>
        <c:lblAlgn val="ctr"/>
        <c:lblOffset val="100"/>
        <c:noMultiLvlLbl val="0"/>
      </c:catAx>
      <c:valAx>
        <c:axId val="306764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7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204913" y="704850"/>
            <a:ext cx="4692650" cy="3519488"/>
          </a:xfrm>
          <a:prstGeom prst="rect">
            <a:avLst/>
          </a:prstGeom>
        </p:spPr>
        <p:txBody>
          <a:bodyPr lIns="94229" tIns="47114" rIns="94229" bIns="47114"/>
          <a:lstStyle/>
          <a:p>
            <a:endParaRPr/>
          </a:p>
        </p:txBody>
      </p:sp>
      <p:sp>
        <p:nvSpPr>
          <p:cNvPr id="131" name="Shape 131"/>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extLst>
      <p:ext uri="{BB962C8B-B14F-4D97-AF65-F5344CB8AC3E}">
        <p14:creationId xmlns:p14="http://schemas.microsoft.com/office/powerpoint/2010/main" val="168011328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60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185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90725" y="474663"/>
            <a:ext cx="3168650" cy="2376487"/>
          </a:xfrm>
        </p:spPr>
      </p:sp>
      <p:sp>
        <p:nvSpPr>
          <p:cNvPr id="3" name="Notes Placeholder 2"/>
          <p:cNvSpPr>
            <a:spLocks noGrp="1"/>
          </p:cNvSpPr>
          <p:nvPr>
            <p:ph type="body" idx="1"/>
          </p:nvPr>
        </p:nvSpPr>
        <p:spPr>
          <a:xfrm>
            <a:off x="672293" y="2873564"/>
            <a:ext cx="6169267" cy="3447413"/>
          </a:xfrm>
        </p:spPr>
        <p:txBody>
          <a:bodyPr/>
          <a:lstStyle/>
          <a:p>
            <a:pPr algn="just">
              <a:lnSpc>
                <a:spcPct val="150000"/>
              </a:lnSpc>
            </a:pPr>
            <a:endParaRPr lang="en-US" sz="1000" dirty="0"/>
          </a:p>
        </p:txBody>
      </p:sp>
      <p:sp>
        <p:nvSpPr>
          <p:cNvPr id="4" name="Header Placeholder 3"/>
          <p:cNvSpPr>
            <a:spLocks noGrp="1"/>
          </p:cNvSpPr>
          <p:nvPr>
            <p:ph type="hdr" sz="quarter" idx="10"/>
          </p:nvPr>
        </p:nvSpPr>
        <p:spPr/>
        <p:txBody>
          <a:bodyPr lIns="94229" tIns="47114" rIns="94229" bIns="47114"/>
          <a:lstStyle/>
          <a:p>
            <a:endParaRPr lang="en-US" dirty="0"/>
          </a:p>
          <a:p>
            <a:r>
              <a:rPr lang="en-US" dirty="0"/>
              <a:t>67th General Service Conference</a:t>
            </a:r>
          </a:p>
        </p:txBody>
      </p:sp>
    </p:spTree>
    <p:extLst>
      <p:ext uri="{BB962C8B-B14F-4D97-AF65-F5344CB8AC3E}">
        <p14:creationId xmlns:p14="http://schemas.microsoft.com/office/powerpoint/2010/main" val="102853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6825" y="473075"/>
            <a:ext cx="4822825" cy="3616325"/>
          </a:xfrm>
        </p:spPr>
      </p:sp>
      <p:sp>
        <p:nvSpPr>
          <p:cNvPr id="3" name="Notes Placeholder 2"/>
          <p:cNvSpPr>
            <a:spLocks noGrp="1"/>
          </p:cNvSpPr>
          <p:nvPr>
            <p:ph type="body" idx="1"/>
          </p:nvPr>
        </p:nvSpPr>
        <p:spPr>
          <a:xfrm>
            <a:off x="458935" y="4117251"/>
            <a:ext cx="6437803" cy="3001208"/>
          </a:xfrm>
        </p:spPr>
        <p:txBody>
          <a:bodyPr/>
          <a:lstStyle/>
          <a:p>
            <a:pPr>
              <a:lnSpc>
                <a:spcPct val="150000"/>
              </a:lnSpc>
            </a:pPr>
            <a:r>
              <a:rPr lang="en-US" sz="900" dirty="0"/>
              <a:t>A new chart that breaks down all of Seventh Tradition contributions received and processed during 2016 between groups and individuals.  Then, for of these two major categories, further breaks down the contributions as being received either through the mail or via the on-line system: </a:t>
            </a:r>
          </a:p>
          <a:p>
            <a:pPr>
              <a:lnSpc>
                <a:spcPct val="150000"/>
              </a:lnSpc>
            </a:pPr>
            <a:r>
              <a:rPr lang="en-US" sz="900" dirty="0"/>
              <a:t>Groups received by mail – 60.7% </a:t>
            </a:r>
          </a:p>
          <a:p>
            <a:pPr>
              <a:lnSpc>
                <a:spcPct val="150000"/>
              </a:lnSpc>
            </a:pPr>
            <a:r>
              <a:rPr lang="en-US" sz="900" dirty="0"/>
              <a:t>Individuals contributing on behalf of their group received by mail – 21.6%</a:t>
            </a:r>
          </a:p>
          <a:p>
            <a:pPr>
              <a:lnSpc>
                <a:spcPct val="150000"/>
              </a:lnSpc>
            </a:pPr>
            <a:r>
              <a:rPr lang="en-US" sz="900" dirty="0"/>
              <a:t>Groups received on-line – 4.2%</a:t>
            </a:r>
          </a:p>
          <a:p>
            <a:pPr>
              <a:lnSpc>
                <a:spcPct val="150000"/>
              </a:lnSpc>
            </a:pPr>
            <a:r>
              <a:rPr lang="en-US" sz="900" dirty="0"/>
              <a:t>Individuals contributing on behalf of their group received on-line – 1.0%</a:t>
            </a:r>
          </a:p>
          <a:p>
            <a:pPr>
              <a:lnSpc>
                <a:spcPct val="150000"/>
              </a:lnSpc>
            </a:pPr>
            <a:r>
              <a:rPr lang="en-US" sz="900" dirty="0"/>
              <a:t>Individuals with no group designated received by mail – 8.8%</a:t>
            </a:r>
          </a:p>
          <a:p>
            <a:pPr>
              <a:lnSpc>
                <a:spcPct val="150000"/>
              </a:lnSpc>
            </a:pPr>
            <a:r>
              <a:rPr lang="en-US" sz="900" dirty="0"/>
              <a:t>Individuals with no group designated received on-line – 4.2%</a:t>
            </a:r>
          </a:p>
          <a:p>
            <a:pPr>
              <a:lnSpc>
                <a:spcPct val="150000"/>
              </a:lnSpc>
            </a:pPr>
            <a:r>
              <a:rPr lang="en-US" sz="900" dirty="0"/>
              <a:t>In summary, the number of contributions processed that were received through the mail were 91.1%  and the number of contributions processed on-line were 8.9% of the total processed. Contributions received and processed from Groups was 87.5% and individuals was 12.5%.</a:t>
            </a:r>
            <a:r>
              <a:rPr lang="en-US" sz="1000" dirty="0"/>
              <a:t> </a:t>
            </a:r>
          </a:p>
        </p:txBody>
      </p:sp>
      <p:sp>
        <p:nvSpPr>
          <p:cNvPr id="5" name="Header Placeholder 4"/>
          <p:cNvSpPr>
            <a:spLocks noGrp="1"/>
          </p:cNvSpPr>
          <p:nvPr>
            <p:ph type="hdr" sz="quarter" idx="10"/>
          </p:nvPr>
        </p:nvSpPr>
        <p:spPr>
          <a:xfrm>
            <a:off x="1" y="-9206"/>
            <a:ext cx="3186795" cy="483281"/>
          </a:xfrm>
        </p:spPr>
        <p:txBody>
          <a:bodyPr lIns="94229" tIns="47114" rIns="94229" bIns="47114"/>
          <a:lstStyle/>
          <a:p>
            <a:endParaRPr lang="en-US" dirty="0"/>
          </a:p>
          <a:p>
            <a:r>
              <a:rPr lang="en-US" dirty="0"/>
              <a:t>67th General Service Conference</a:t>
            </a:r>
          </a:p>
        </p:txBody>
      </p:sp>
    </p:spTree>
    <p:extLst>
      <p:ext uri="{BB962C8B-B14F-4D97-AF65-F5344CB8AC3E}">
        <p14:creationId xmlns:p14="http://schemas.microsoft.com/office/powerpoint/2010/main" val="2227583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022" indent="-182022">
              <a:buFont typeface="Arial" panose="020B0604020202020204" pitchFamily="34" charset="0"/>
              <a:buChar char="•"/>
            </a:pPr>
            <a:r>
              <a:rPr lang="en-US" sz="1400" dirty="0"/>
              <a:t>Read slide</a:t>
            </a:r>
          </a:p>
        </p:txBody>
      </p:sp>
      <p:sp>
        <p:nvSpPr>
          <p:cNvPr id="4" name="Slide Number Placeholder 3"/>
          <p:cNvSpPr>
            <a:spLocks noGrp="1"/>
          </p:cNvSpPr>
          <p:nvPr>
            <p:ph type="sldNum" sz="quarter" idx="10"/>
          </p:nvPr>
        </p:nvSpPr>
        <p:spPr/>
        <p:txBody>
          <a:bodyPr lIns="94229" tIns="47114" rIns="94229" bIns="47114"/>
          <a:lstStyle/>
          <a:p>
            <a:fld id="{95C3BFB9-5C6F-4B76-802F-7298A2159D70}" type="slidenum">
              <a:rPr lang="en-US" smtClean="0"/>
              <a:t>56</a:t>
            </a:fld>
            <a:endParaRPr lang="en-US" dirty="0"/>
          </a:p>
        </p:txBody>
      </p:sp>
    </p:spTree>
    <p:extLst>
      <p:ext uri="{BB962C8B-B14F-4D97-AF65-F5344CB8AC3E}">
        <p14:creationId xmlns:p14="http://schemas.microsoft.com/office/powerpoint/2010/main" val="167232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i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50240" y="433493"/>
            <a:ext cx="11704320" cy="617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80659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Title Text"/>
          <p:cNvSpPr>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Title Text"/>
          <p:cNvSpPr>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a:spLocks noGrp="1"/>
          </p:cNvSpPr>
          <p:nvPr>
            <p:ph type="title"/>
          </p:nvPr>
        </p:nvSpPr>
        <p:spPr>
          <a:prstGeom prst="rect">
            <a:avLst/>
          </a:prstGeom>
        </p:spPr>
        <p:txBody>
          <a:bodyPr/>
          <a:lstStyle/>
          <a:p>
            <a:r>
              <a:t>Title Text</a:t>
            </a:r>
          </a:p>
        </p:txBody>
      </p:sp>
      <p:sp>
        <p:nvSpPr>
          <p:cNvPr id="6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a:spLocks noGrp="1"/>
          </p:cNvSpPr>
          <p:nvPr>
            <p:ph type="title"/>
          </p:nvPr>
        </p:nvSpPr>
        <p:spPr>
          <a:prstGeom prst="rect">
            <a:avLst/>
          </a:prstGeom>
        </p:spPr>
        <p:txBody>
          <a:bodyPr/>
          <a:lstStyle/>
          <a:p>
            <a:r>
              <a:t>Title Text</a:t>
            </a:r>
          </a:p>
        </p:txBody>
      </p:sp>
      <p:sp>
        <p:nvSpPr>
          <p:cNvPr id="7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Title Text"/>
          <p:cNvSpPr>
            <a:spLocks noGrp="1"/>
          </p:cNvSpPr>
          <p:nvPr>
            <p:ph type="title"/>
          </p:nvPr>
        </p:nvSpPr>
        <p:spPr>
          <a:prstGeom prst="rect">
            <a:avLst/>
          </a:prstGeom>
        </p:spPr>
        <p:txBody>
          <a:bodyPr/>
          <a:lstStyle/>
          <a:p>
            <a:r>
              <a:t>Title Text</a:t>
            </a:r>
          </a:p>
        </p:txBody>
      </p:sp>
      <p:sp>
        <p:nvSpPr>
          <p:cNvPr id="81" name="Body Level One…"/>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FA06B-39D9-4B55-9801-C8601F414195}" type="datetimeFigureOut">
              <a:rPr lang="en-US" smtClean="0"/>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312506" y="9258300"/>
            <a:ext cx="367088" cy="379591"/>
          </a:xfrm>
        </p:spPr>
        <p:txBody>
          <a:bodyPr/>
          <a:lstStyle/>
          <a:p>
            <a:fld id="{8CC5272B-3BE8-493E-95D9-EDAC3F5626D1}" type="slidenum">
              <a:rPr lang="en-US" smtClean="0"/>
              <a:t>‹#›</a:t>
            </a:fld>
            <a:endParaRPr lang="en-US" dirty="0"/>
          </a:p>
        </p:txBody>
      </p:sp>
    </p:spTree>
    <p:extLst>
      <p:ext uri="{BB962C8B-B14F-4D97-AF65-F5344CB8AC3E}">
        <p14:creationId xmlns:p14="http://schemas.microsoft.com/office/powerpoint/2010/main" val="340707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5" name="Body Level One…"/>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2" r:id="rId9"/>
    <p:sldLayoutId id="2147483663" r:id="rId10"/>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67th Annual General Service Conference"/>
          <p:cNvSpPr>
            <a:spLocks noGrp="1"/>
          </p:cNvSpPr>
          <p:nvPr>
            <p:ph type="body" idx="13"/>
          </p:nvPr>
        </p:nvSpPr>
        <p:spPr>
          <a:prstGeom prst="rect">
            <a:avLst/>
          </a:prstGeom>
        </p:spPr>
        <p:txBody>
          <a:bodyPr/>
          <a:lstStyle/>
          <a:p>
            <a:r>
              <a:rPr dirty="0"/>
              <a:t>6</a:t>
            </a:r>
            <a:r>
              <a:rPr lang="en-US" dirty="0"/>
              <a:t>8</a:t>
            </a:r>
            <a:r>
              <a:rPr dirty="0"/>
              <a:t>th Annual General Service Conference</a:t>
            </a:r>
          </a:p>
        </p:txBody>
      </p:sp>
      <p:sp>
        <p:nvSpPr>
          <p:cNvPr id="134" name="Delegate's Report"/>
          <p:cNvSpPr>
            <a:spLocks noGrp="1"/>
          </p:cNvSpPr>
          <p:nvPr>
            <p:ph type="ctrTitle"/>
          </p:nvPr>
        </p:nvSpPr>
        <p:spPr>
          <a:prstGeom prst="rect">
            <a:avLst/>
          </a:prstGeom>
        </p:spPr>
        <p:txBody>
          <a:bodyPr/>
          <a:lstStyle/>
          <a:p>
            <a:r>
              <a:rPr dirty="0"/>
              <a:t>Delegate's Report</a:t>
            </a:r>
          </a:p>
        </p:txBody>
      </p:sp>
      <p:sp>
        <p:nvSpPr>
          <p:cNvPr id="135" name="Paul M., Delegate, Area 59…"/>
          <p:cNvSpPr>
            <a:spLocks noGrp="1"/>
          </p:cNvSpPr>
          <p:nvPr>
            <p:ph type="subTitle" sz="quarter" idx="1"/>
          </p:nvPr>
        </p:nvSpPr>
        <p:spPr>
          <a:xfrm>
            <a:off x="8265652" y="4089400"/>
            <a:ext cx="4241801" cy="2413000"/>
          </a:xfrm>
          <a:prstGeom prst="rect">
            <a:avLst/>
          </a:prstGeom>
        </p:spPr>
        <p:txBody>
          <a:bodyPr/>
          <a:lstStyle/>
          <a:p>
            <a:r>
              <a:t>Paul M., Delegate, Area 59</a:t>
            </a:r>
          </a:p>
          <a:p>
            <a:r>
              <a:t>Eastern PA General Service</a:t>
            </a:r>
          </a:p>
        </p:txBody>
      </p:sp>
      <p:pic>
        <p:nvPicPr>
          <p:cNvPr id="136" name="pasted-image.pdf" descr="pasted-image.pdf"/>
          <p:cNvPicPr>
            <a:picLocks noChangeAspect="1"/>
          </p:cNvPicPr>
          <p:nvPr/>
        </p:nvPicPr>
        <p:blipFill>
          <a:blip r:embed="rId2">
            <a:extLst/>
          </a:blip>
          <a:stretch>
            <a:fillRect/>
          </a:stretch>
        </p:blipFill>
        <p:spPr>
          <a:xfrm>
            <a:off x="983314" y="342900"/>
            <a:ext cx="11038172" cy="278312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F41A-35D4-4D3E-9F34-862155901E8D}"/>
              </a:ext>
            </a:extLst>
          </p:cNvPr>
          <p:cNvSpPr>
            <a:spLocks noGrp="1"/>
          </p:cNvSpPr>
          <p:nvPr>
            <p:ph type="title"/>
          </p:nvPr>
        </p:nvSpPr>
        <p:spPr/>
        <p:txBody>
          <a:bodyPr/>
          <a:lstStyle/>
          <a:p>
            <a:r>
              <a:rPr lang="en-US" dirty="0"/>
              <a:t>Grapevine</a:t>
            </a:r>
          </a:p>
        </p:txBody>
      </p:sp>
      <p:sp>
        <p:nvSpPr>
          <p:cNvPr id="3" name="Text Placeholder 2">
            <a:extLst>
              <a:ext uri="{FF2B5EF4-FFF2-40B4-BE49-F238E27FC236}">
                <a16:creationId xmlns:a16="http://schemas.microsoft.com/office/drawing/2014/main" id="{D6F9C414-6AE0-4129-A0D7-33D362FD0021}"/>
              </a:ext>
            </a:extLst>
          </p:cNvPr>
          <p:cNvSpPr>
            <a:spLocks noGrp="1"/>
          </p:cNvSpPr>
          <p:nvPr>
            <p:ph type="body" idx="1"/>
          </p:nvPr>
        </p:nvSpPr>
        <p:spPr/>
        <p:txBody>
          <a:bodyPr/>
          <a:lstStyle/>
          <a:p>
            <a:r>
              <a:rPr lang="en-US" dirty="0"/>
              <a:t>Review revised text of the pamphlet “A.A Grapevine and La Viña: Our Meetings in Print.”  </a:t>
            </a:r>
          </a:p>
          <a:p>
            <a:r>
              <a:rPr lang="en-US" dirty="0"/>
              <a:t>The committee recommended that the revised pamphlet “A.A. Grapevine and La Viña: Our Meetings in Print” be approved and title changed to “A.A. Grapevine and La Viña: Our Meetings in Print and Other Media.” </a:t>
            </a:r>
          </a:p>
          <a:p>
            <a:r>
              <a:rPr lang="en-US" b="1" dirty="0"/>
              <a:t>Adopted as an Advisory Action</a:t>
            </a:r>
          </a:p>
        </p:txBody>
      </p:sp>
    </p:spTree>
    <p:extLst>
      <p:ext uri="{BB962C8B-B14F-4D97-AF65-F5344CB8AC3E}">
        <p14:creationId xmlns:p14="http://schemas.microsoft.com/office/powerpoint/2010/main" val="12224650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Agenda Item Review…"/>
          <p:cNvSpPr>
            <a:spLocks noGrp="1"/>
          </p:cNvSpPr>
          <p:nvPr>
            <p:ph type="title"/>
          </p:nvPr>
        </p:nvSpPr>
        <p:spPr>
          <a:xfrm>
            <a:off x="508000" y="767443"/>
            <a:ext cx="11988800" cy="8343900"/>
          </a:xfrm>
          <a:prstGeom prst="rect">
            <a:avLst/>
          </a:prstGeom>
        </p:spPr>
        <p:txBody>
          <a:bodyPr>
            <a:normAutofit/>
          </a:bodyPr>
          <a:lstStyle/>
          <a:p>
            <a:pPr defTabSz="391414">
              <a:spcBef>
                <a:spcPts val="1000"/>
              </a:spcBef>
              <a:defRPr sz="4690"/>
            </a:pPr>
            <a:r>
              <a:rPr sz="5400" dirty="0"/>
              <a:t>Agenda Item Review</a:t>
            </a:r>
          </a:p>
          <a:p>
            <a:pPr defTabSz="391414">
              <a:spcBef>
                <a:spcPts val="1000"/>
              </a:spcBef>
              <a:defRPr sz="4690"/>
            </a:pPr>
            <a:r>
              <a:rPr sz="5400" dirty="0"/>
              <a:t>Items From Area 59</a:t>
            </a:r>
          </a:p>
          <a:p>
            <a:pPr defTabSz="391414">
              <a:spcBef>
                <a:spcPts val="1000"/>
              </a:spcBef>
              <a:defRPr sz="4690"/>
            </a:pPr>
            <a:r>
              <a:rPr sz="5400" dirty="0"/>
              <a:t>Pre-Conference Sharing Session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CPC</a:t>
            </a:r>
            <a:endParaRPr dirty="0"/>
          </a:p>
        </p:txBody>
      </p:sp>
      <p:sp>
        <p:nvSpPr>
          <p:cNvPr id="154" name="What area 59 group conscience was…"/>
          <p:cNvSpPr>
            <a:spLocks noGrp="1"/>
          </p:cNvSpPr>
          <p:nvPr>
            <p:ph type="body" idx="1"/>
          </p:nvPr>
        </p:nvSpPr>
        <p:spPr>
          <a:xfrm>
            <a:off x="412307" y="2377262"/>
            <a:ext cx="11988800" cy="6621426"/>
          </a:xfrm>
          <a:prstGeom prst="rect">
            <a:avLst/>
          </a:prstGeom>
        </p:spPr>
        <p:txBody>
          <a:bodyPr>
            <a:noAutofit/>
          </a:bodyPr>
          <a:lstStyle/>
          <a:p>
            <a:pPr marL="0" indent="0">
              <a:buNone/>
            </a:pPr>
            <a:r>
              <a:rPr lang="en-US" sz="1800" dirty="0"/>
              <a:t>D. Review the trustees’ committee report regarding LinkedIn as a platform for reaching professionals. </a:t>
            </a:r>
          </a:p>
          <a:p>
            <a:pPr>
              <a:buFont typeface="Wingdings" panose="05000000000000000000" pitchFamily="2" charset="2"/>
              <a:buChar char="v"/>
            </a:pPr>
            <a:r>
              <a:rPr lang="en-US" sz="1800" dirty="0"/>
              <a:t>The committee recommended that A.A. World Services, Inc. develop a company page on LinkedIn with the following goals in mind: </a:t>
            </a:r>
          </a:p>
          <a:p>
            <a:pPr>
              <a:buFont typeface="Wingdings" panose="05000000000000000000" pitchFamily="2" charset="2"/>
              <a:buChar char="v"/>
            </a:pPr>
            <a:r>
              <a:rPr lang="en-US" sz="1800" dirty="0"/>
              <a:t>To offer another digital resource, in addition to www.aa.org, where professionals can find accurate information about A.A.  </a:t>
            </a:r>
          </a:p>
          <a:p>
            <a:pPr>
              <a:buFont typeface="Wingdings" panose="05000000000000000000" pitchFamily="2" charset="2"/>
              <a:buChar char="v"/>
            </a:pPr>
            <a:r>
              <a:rPr lang="en-US" sz="1800" dirty="0"/>
              <a:t> To broaden the reach of the About A.A. newsletter for professionals</a:t>
            </a:r>
          </a:p>
          <a:p>
            <a:pPr>
              <a:buFont typeface="Wingdings" panose="05000000000000000000" pitchFamily="2" charset="2"/>
              <a:buChar char="v"/>
            </a:pPr>
            <a:r>
              <a:rPr lang="en-US" sz="1800" dirty="0"/>
              <a:t>  To offer a platform where our professional friends may recommend us </a:t>
            </a:r>
          </a:p>
          <a:p>
            <a:pPr lvl="1">
              <a:buFont typeface="Wingdings" panose="05000000000000000000" pitchFamily="2" charset="2"/>
              <a:buChar char="v"/>
            </a:pPr>
            <a:r>
              <a:rPr lang="en-US" sz="1800" dirty="0"/>
              <a:t>To raise awareness of exhibits staffed by local C.P.C. committees at national and local professional conferences </a:t>
            </a:r>
          </a:p>
          <a:p>
            <a:pPr lvl="1">
              <a:buFont typeface="Wingdings" panose="05000000000000000000" pitchFamily="2" charset="2"/>
              <a:buChar char="v"/>
            </a:pPr>
            <a:r>
              <a:rPr lang="en-US" sz="1800" dirty="0"/>
              <a:t> To expand the network of our professional friends and perhaps deepen the pool of Class A Trustee candidates </a:t>
            </a:r>
          </a:p>
          <a:p>
            <a:pPr lvl="1">
              <a:buFont typeface="Wingdings" panose="05000000000000000000" pitchFamily="2" charset="2"/>
              <a:buChar char="v"/>
            </a:pPr>
            <a:r>
              <a:rPr lang="en-US" sz="1800" dirty="0"/>
              <a:t> By our presence on LinkedIn, to reinforce the continuing relevance and efficacy of A.A. to professionals  </a:t>
            </a:r>
          </a:p>
          <a:p>
            <a:pPr>
              <a:buFont typeface="Wingdings" panose="05000000000000000000" pitchFamily="2" charset="2"/>
              <a:buChar char="v"/>
            </a:pPr>
            <a:r>
              <a:rPr lang="en-US" sz="1800" b="1" dirty="0"/>
              <a:t>Adopted as an Advisory Action </a:t>
            </a:r>
            <a:r>
              <a:rPr lang="en-US" sz="1800" dirty="0"/>
              <a:t>(Area 59 took no action.)</a:t>
            </a:r>
          </a:p>
          <a:p>
            <a:pPr>
              <a:buFont typeface="Wingdings" panose="05000000000000000000" pitchFamily="2" charset="2"/>
              <a:buChar char="v"/>
            </a:pPr>
            <a:r>
              <a:rPr lang="en-US" sz="1800" dirty="0"/>
              <a:t>Additional Committee Considerations: The committee strongly suggested that those creating the LinkedIn company page consider adding some kind of disclaimer or explanation clarifying that A.A. is not affiliated with any of the organizations who appear in promoted content on the LinkedIn company page.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CPC </a:t>
            </a:r>
            <a:endParaRPr dirty="0"/>
          </a:p>
        </p:txBody>
      </p:sp>
      <p:sp>
        <p:nvSpPr>
          <p:cNvPr id="154" name="What area 59 group conscience was…"/>
          <p:cNvSpPr>
            <a:spLocks noGrp="1"/>
          </p:cNvSpPr>
          <p:nvPr>
            <p:ph type="body" idx="1"/>
          </p:nvPr>
        </p:nvSpPr>
        <p:spPr>
          <a:prstGeom prst="rect">
            <a:avLst/>
          </a:prstGeom>
        </p:spPr>
        <p:txBody>
          <a:bodyPr>
            <a:normAutofit fontScale="55000" lnSpcReduction="20000"/>
          </a:bodyPr>
          <a:lstStyle/>
          <a:p>
            <a:pPr marL="0" indent="0">
              <a:buNone/>
            </a:pPr>
            <a:r>
              <a:rPr lang="en-US" dirty="0"/>
              <a:t>A. Consider revisions to the pamphlet “A.A. as a Resource for the Health Care Professional.” </a:t>
            </a:r>
          </a:p>
          <a:p>
            <a:r>
              <a:rPr lang="en-US" dirty="0"/>
              <a:t>The committee recommended that text on page 9 of the pamphlet “A.A. as a Resource for the Health Care Professional” which currently reads: </a:t>
            </a:r>
          </a:p>
          <a:p>
            <a:r>
              <a:rPr lang="en-US" dirty="0"/>
              <a:t> Sharing experience as peers is the unique service Alcoholics Anonymous offers. In most instances, health care professionals find A.A. members not only willing but eager to introduce newcomers to the A.A. program. </a:t>
            </a:r>
          </a:p>
          <a:p>
            <a:r>
              <a:rPr lang="en-US" dirty="0"/>
              <a:t>Be revised to read: </a:t>
            </a:r>
          </a:p>
          <a:p>
            <a:r>
              <a:rPr lang="en-US" dirty="0"/>
              <a:t> “Sharing experience as peers is the unique service Alcoholics Anonymous offers. With no membership requirements beyond the desire to stop drinking, members are on an equal footing. What’s important is getting the help that is needed, and in most instances, health care professionals find A.A. members not only willing but eager to introduce newcomers to the A.A. program.“</a:t>
            </a:r>
          </a:p>
          <a:p>
            <a:r>
              <a:rPr lang="en-US" b="1" dirty="0"/>
              <a:t>Adopted as an Advisory Action</a:t>
            </a:r>
          </a:p>
          <a:p>
            <a:r>
              <a:rPr lang="en-US" dirty="0"/>
              <a:t>Area 59 recommended &amp; it passed</a:t>
            </a:r>
            <a:endParaRPr dirty="0"/>
          </a:p>
        </p:txBody>
      </p:sp>
    </p:spTree>
    <p:extLst>
      <p:ext uri="{BB962C8B-B14F-4D97-AF65-F5344CB8AC3E}">
        <p14:creationId xmlns:p14="http://schemas.microsoft.com/office/powerpoint/2010/main" val="246257701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Corrections</a:t>
            </a:r>
            <a:endParaRPr dirty="0"/>
          </a:p>
        </p:txBody>
      </p:sp>
      <p:sp>
        <p:nvSpPr>
          <p:cNvPr id="154" name="What area 59 group conscience was…"/>
          <p:cNvSpPr>
            <a:spLocks noGrp="1"/>
          </p:cNvSpPr>
          <p:nvPr>
            <p:ph type="body" idx="1"/>
          </p:nvPr>
        </p:nvSpPr>
        <p:spPr>
          <a:prstGeom prst="rect">
            <a:avLst/>
          </a:prstGeom>
        </p:spPr>
        <p:txBody>
          <a:bodyPr/>
          <a:lstStyle/>
          <a:p>
            <a:r>
              <a:rPr lang="en-US" dirty="0"/>
              <a:t>The committee discussed the request to create a pamphlet for inmates who will be released after long-term incarceration and took no action. The committee suggested that correction service materials be revised for this purpose. </a:t>
            </a:r>
          </a:p>
          <a:p>
            <a:r>
              <a:rPr lang="en-US" dirty="0"/>
              <a:t>Area 59 PCSS – offered additional consideration</a:t>
            </a:r>
          </a:p>
          <a:p>
            <a:r>
              <a:rPr lang="en-US" b="1" dirty="0"/>
              <a:t>GSC – took no action</a:t>
            </a:r>
          </a:p>
          <a:p>
            <a:r>
              <a:rPr lang="en-US" dirty="0"/>
              <a:t>Note – they felt that “Sure Beats Sitting In A Cell” was sufficient – no need for more</a:t>
            </a:r>
            <a:endParaRPr dirty="0"/>
          </a:p>
        </p:txBody>
      </p:sp>
    </p:spTree>
    <p:extLst>
      <p:ext uri="{BB962C8B-B14F-4D97-AF65-F5344CB8AC3E}">
        <p14:creationId xmlns:p14="http://schemas.microsoft.com/office/powerpoint/2010/main" val="14604196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Finance</a:t>
            </a:r>
            <a:endParaRPr dirty="0"/>
          </a:p>
        </p:txBody>
      </p:sp>
      <p:sp>
        <p:nvSpPr>
          <p:cNvPr id="154" name="What area 59 group conscience was…"/>
          <p:cNvSpPr>
            <a:spLocks noGrp="1"/>
          </p:cNvSpPr>
          <p:nvPr>
            <p:ph type="body" idx="1"/>
          </p:nvPr>
        </p:nvSpPr>
        <p:spPr>
          <a:prstGeom prst="rect">
            <a:avLst/>
          </a:prstGeom>
        </p:spPr>
        <p:txBody>
          <a:bodyPr>
            <a:normAutofit fontScale="92500"/>
          </a:bodyPr>
          <a:lstStyle/>
          <a:p>
            <a:pPr marL="0" indent="0">
              <a:buNone/>
            </a:pPr>
            <a:r>
              <a:rPr lang="en-US" dirty="0"/>
              <a:t>Consider developing a method to standardize increases to the limits on individual contributions and bequests to the G.S.B.</a:t>
            </a:r>
          </a:p>
          <a:p>
            <a:r>
              <a:rPr lang="en-US" dirty="0"/>
              <a:t>Area 59 PCSS – took no action</a:t>
            </a:r>
          </a:p>
          <a:p>
            <a:r>
              <a:rPr lang="en-US" b="1" dirty="0"/>
              <a:t>GSC – additional consideration </a:t>
            </a:r>
            <a:r>
              <a:rPr lang="en-US" dirty="0"/>
              <a:t>The committee discussed developing a method to standardize increases to the limits on individual contributions and bequests to the General Service Board and felt that the consumer price index fluctuates by such small proportions that a change would be costly and not conducive to the Fellowship and took no action. </a:t>
            </a:r>
          </a:p>
        </p:txBody>
      </p:sp>
    </p:spTree>
    <p:extLst>
      <p:ext uri="{BB962C8B-B14F-4D97-AF65-F5344CB8AC3E}">
        <p14:creationId xmlns:p14="http://schemas.microsoft.com/office/powerpoint/2010/main" val="2026061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F19E-7C95-47C3-80D0-D87DE001A3E6}"/>
              </a:ext>
            </a:extLst>
          </p:cNvPr>
          <p:cNvSpPr>
            <a:spLocks noGrp="1"/>
          </p:cNvSpPr>
          <p:nvPr>
            <p:ph type="title"/>
          </p:nvPr>
        </p:nvSpPr>
        <p:spPr/>
        <p:txBody>
          <a:bodyPr/>
          <a:lstStyle/>
          <a:p>
            <a:r>
              <a:rPr lang="en-US" dirty="0"/>
              <a:t>Finance</a:t>
            </a:r>
          </a:p>
        </p:txBody>
      </p:sp>
      <p:sp>
        <p:nvSpPr>
          <p:cNvPr id="3" name="Text Placeholder 2">
            <a:extLst>
              <a:ext uri="{FF2B5EF4-FFF2-40B4-BE49-F238E27FC236}">
                <a16:creationId xmlns:a16="http://schemas.microsoft.com/office/drawing/2014/main" id="{EB4CDA83-A11F-4502-A4D5-8DDD021C113E}"/>
              </a:ext>
            </a:extLst>
          </p:cNvPr>
          <p:cNvSpPr>
            <a:spLocks noGrp="1"/>
          </p:cNvSpPr>
          <p:nvPr>
            <p:ph type="body" idx="1"/>
          </p:nvPr>
        </p:nvSpPr>
        <p:spPr/>
        <p:txBody>
          <a:bodyPr/>
          <a:lstStyle/>
          <a:p>
            <a:pPr marL="0" indent="0">
              <a:buNone/>
            </a:pPr>
            <a:r>
              <a:rPr lang="en-US" dirty="0"/>
              <a:t>The committee recommended that the Conference-approved maximum annual contribution from an individual A.A. member to the General Service Board be increased from $3,000 to $5,000. </a:t>
            </a:r>
          </a:p>
          <a:p>
            <a:r>
              <a:rPr lang="en-US" dirty="0"/>
              <a:t> Area 59 – no discussed at PCSS</a:t>
            </a:r>
          </a:p>
          <a:p>
            <a:r>
              <a:rPr lang="en-US" b="1" dirty="0"/>
              <a:t>GSC – adopted as an Advisory Action</a:t>
            </a:r>
          </a:p>
        </p:txBody>
      </p:sp>
    </p:spTree>
    <p:extLst>
      <p:ext uri="{BB962C8B-B14F-4D97-AF65-F5344CB8AC3E}">
        <p14:creationId xmlns:p14="http://schemas.microsoft.com/office/powerpoint/2010/main" val="41708217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Literature</a:t>
            </a:r>
            <a:endParaRPr dirty="0"/>
          </a:p>
        </p:txBody>
      </p:sp>
      <p:sp>
        <p:nvSpPr>
          <p:cNvPr id="154" name="What area 59 group conscience was…"/>
          <p:cNvSpPr>
            <a:spLocks noGrp="1"/>
          </p:cNvSpPr>
          <p:nvPr>
            <p:ph type="body" idx="1"/>
          </p:nvPr>
        </p:nvSpPr>
        <p:spPr>
          <a:prstGeom prst="rect">
            <a:avLst/>
          </a:prstGeom>
        </p:spPr>
        <p:txBody>
          <a:bodyPr>
            <a:normAutofit fontScale="70000" lnSpcReduction="20000"/>
          </a:bodyPr>
          <a:lstStyle/>
          <a:p>
            <a:pPr marL="0" indent="0">
              <a:buNone/>
            </a:pPr>
            <a:r>
              <a:rPr lang="en-US" dirty="0"/>
              <a:t>Consider proposed revisions to the book Alcoholics Anonymous: </a:t>
            </a:r>
          </a:p>
          <a:p>
            <a:r>
              <a:rPr lang="en-US" dirty="0"/>
              <a:t>The committee recommended adding an appendix to the book Alcoholics Anonymous, reflecting recognition received from the Library of Congress.    </a:t>
            </a:r>
          </a:p>
          <a:p>
            <a:r>
              <a:rPr lang="en-US" b="1" dirty="0"/>
              <a:t>GSC did NOT adopt.</a:t>
            </a:r>
          </a:p>
          <a:p>
            <a:r>
              <a:rPr lang="en-US" dirty="0"/>
              <a:t>The committee recommended that the trustees’ Literature Committee develop text for an endnote to be placed at the end of the chapter “Working with Others” in the book Alcoholics Anonymous which would reflect contemporary shared experience regarding twelve-step calls and working with new prospects, as well as include helpful resources (i.e., the pamphlet “Questions and Answers on Sponsorship,” and the service material “Safety in A.A.: Our Common Welfare”) and bring back a progress report or draft text to the 2019 Conference Committee on Literature. </a:t>
            </a:r>
          </a:p>
          <a:p>
            <a:r>
              <a:rPr lang="en-US" b="1" dirty="0"/>
              <a:t>GSC did NOT adopt. </a:t>
            </a:r>
            <a:r>
              <a:rPr lang="en-US" dirty="0"/>
              <a:t>(Not discussed at Area 59 PCSS)</a:t>
            </a:r>
          </a:p>
          <a:p>
            <a:pPr marL="0" indent="0">
              <a:buNone/>
            </a:pPr>
            <a:r>
              <a:rPr lang="en-US" dirty="0"/>
              <a:t>  </a:t>
            </a:r>
            <a:endParaRPr dirty="0"/>
          </a:p>
        </p:txBody>
      </p:sp>
    </p:spTree>
    <p:extLst>
      <p:ext uri="{BB962C8B-B14F-4D97-AF65-F5344CB8AC3E}">
        <p14:creationId xmlns:p14="http://schemas.microsoft.com/office/powerpoint/2010/main" val="29828948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DCE4-2189-47D9-951A-3BD79B84A660}"/>
              </a:ext>
            </a:extLst>
          </p:cNvPr>
          <p:cNvSpPr>
            <a:spLocks noGrp="1"/>
          </p:cNvSpPr>
          <p:nvPr>
            <p:ph type="title"/>
          </p:nvPr>
        </p:nvSpPr>
        <p:spPr/>
        <p:txBody>
          <a:bodyPr/>
          <a:lstStyle/>
          <a:p>
            <a:r>
              <a:rPr lang="en-US" dirty="0"/>
              <a:t>Literature</a:t>
            </a:r>
          </a:p>
        </p:txBody>
      </p:sp>
      <p:sp>
        <p:nvSpPr>
          <p:cNvPr id="3" name="Text Placeholder 2">
            <a:extLst>
              <a:ext uri="{FF2B5EF4-FFF2-40B4-BE49-F238E27FC236}">
                <a16:creationId xmlns:a16="http://schemas.microsoft.com/office/drawing/2014/main" id="{01D6CABF-E9F3-4E38-A748-CDDC9B4CF2EB}"/>
              </a:ext>
            </a:extLst>
          </p:cNvPr>
          <p:cNvSpPr>
            <a:spLocks noGrp="1"/>
          </p:cNvSpPr>
          <p:nvPr>
            <p:ph type="body" idx="1"/>
          </p:nvPr>
        </p:nvSpPr>
        <p:spPr/>
        <p:txBody>
          <a:bodyPr>
            <a:normAutofit lnSpcReduction="10000"/>
          </a:bodyPr>
          <a:lstStyle/>
          <a:p>
            <a:pPr marL="0" indent="0">
              <a:buNone/>
            </a:pPr>
            <a:r>
              <a:rPr lang="en-US" dirty="0"/>
              <a:t>Requests to add the A.A. Preamble and Responsibility Statement to the book Alcoholics Anonymous</a:t>
            </a:r>
          </a:p>
          <a:p>
            <a:r>
              <a:rPr lang="en-US" dirty="0"/>
              <a:t>The committee considered a request to add the A.A. Preamble and Responsibility Statement to the book Alcoholics Anonymous and took no action. The committee noted that the A.A. Preamble and Responsibility Statement are adequately noted in other A.A. literature. </a:t>
            </a:r>
          </a:p>
          <a:p>
            <a:r>
              <a:rPr lang="en-US" dirty="0"/>
              <a:t>Area 59 PCSS – took no action.</a:t>
            </a:r>
          </a:p>
          <a:p>
            <a:r>
              <a:rPr lang="en-US" b="1" dirty="0"/>
              <a:t>GSC – additional consideration</a:t>
            </a:r>
            <a:r>
              <a:rPr lang="en-US" dirty="0"/>
              <a:t>.</a:t>
            </a:r>
          </a:p>
        </p:txBody>
      </p:sp>
    </p:spTree>
    <p:extLst>
      <p:ext uri="{BB962C8B-B14F-4D97-AF65-F5344CB8AC3E}">
        <p14:creationId xmlns:p14="http://schemas.microsoft.com/office/powerpoint/2010/main" val="38410372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Literature</a:t>
            </a:r>
            <a:endParaRPr dirty="0"/>
          </a:p>
        </p:txBody>
      </p:sp>
      <p:sp>
        <p:nvSpPr>
          <p:cNvPr id="154" name="What area 59 group conscience was…"/>
          <p:cNvSpPr>
            <a:spLocks noGrp="1"/>
          </p:cNvSpPr>
          <p:nvPr>
            <p:ph type="body" idx="1"/>
          </p:nvPr>
        </p:nvSpPr>
        <p:spPr>
          <a:xfrm>
            <a:off x="654756" y="2628900"/>
            <a:ext cx="11988800" cy="6096000"/>
          </a:xfrm>
          <a:prstGeom prst="rect">
            <a:avLst/>
          </a:prstGeom>
        </p:spPr>
        <p:txBody>
          <a:bodyPr>
            <a:normAutofit lnSpcReduction="10000"/>
          </a:bodyPr>
          <a:lstStyle/>
          <a:p>
            <a:pPr marL="0" indent="0">
              <a:buNone/>
            </a:pPr>
            <a:r>
              <a:rPr lang="en-US" dirty="0"/>
              <a:t>Request to add an endnote to Bill W.’s story in the book Alcoholics Anonymous acknowledging co-founder, Bob S.</a:t>
            </a:r>
          </a:p>
          <a:p>
            <a:r>
              <a:rPr lang="en-US" dirty="0"/>
              <a:t>The committee considered a request to add an endnote to Bill W.’s story in the book Alcoholics Anonymous acknowledging co-founder, Bob S., and took no action.  The committee noted that acknowledgement of Bob S. (“Dr. Bob”) as cofounder is currently mentioned in two separate places in the book Alcoholics Anonymous</a:t>
            </a:r>
          </a:p>
          <a:p>
            <a:r>
              <a:rPr lang="en-US" dirty="0"/>
              <a:t>Area 59 PCSS – took no action</a:t>
            </a:r>
          </a:p>
          <a:p>
            <a:r>
              <a:rPr lang="en-US" b="1" dirty="0"/>
              <a:t>GSC – additional consideration</a:t>
            </a:r>
            <a:endParaRPr b="1" dirty="0"/>
          </a:p>
        </p:txBody>
      </p:sp>
    </p:spTree>
    <p:extLst>
      <p:ext uri="{BB962C8B-B14F-4D97-AF65-F5344CB8AC3E}">
        <p14:creationId xmlns:p14="http://schemas.microsoft.com/office/powerpoint/2010/main" val="24006485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April 22 - 29"/>
          <p:cNvSpPr>
            <a:spLocks noGrp="1"/>
          </p:cNvSpPr>
          <p:nvPr>
            <p:ph type="title"/>
          </p:nvPr>
        </p:nvSpPr>
        <p:spPr>
          <a:prstGeom prst="rect">
            <a:avLst/>
          </a:prstGeom>
        </p:spPr>
        <p:txBody>
          <a:bodyPr/>
          <a:lstStyle/>
          <a:p>
            <a:r>
              <a:rPr dirty="0"/>
              <a:t>April 22</a:t>
            </a:r>
            <a:r>
              <a:rPr lang="en-US" dirty="0"/>
              <a:t>–</a:t>
            </a:r>
            <a:r>
              <a:rPr dirty="0"/>
              <a:t>2</a:t>
            </a:r>
            <a:r>
              <a:rPr lang="en-US" dirty="0"/>
              <a:t>8, 2018</a:t>
            </a:r>
            <a:endParaRPr dirty="0"/>
          </a:p>
        </p:txBody>
      </p:sp>
      <p:sp>
        <p:nvSpPr>
          <p:cNvPr id="140" name="Arrival…"/>
          <p:cNvSpPr>
            <a:spLocks noGrp="1"/>
          </p:cNvSpPr>
          <p:nvPr>
            <p:ph type="body" sz="quarter" idx="1"/>
          </p:nvPr>
        </p:nvSpPr>
        <p:spPr>
          <a:xfrm>
            <a:off x="8265652" y="6940983"/>
            <a:ext cx="4241801" cy="2413001"/>
          </a:xfrm>
          <a:prstGeom prst="rect">
            <a:avLst/>
          </a:prstGeom>
        </p:spPr>
        <p:txBody>
          <a:bodyPr/>
          <a:lstStyle/>
          <a:p>
            <a:pPr defTabSz="566674">
              <a:defRPr sz="2328"/>
            </a:pPr>
            <a:r>
              <a:rPr lang="en-US" dirty="0"/>
              <a:t>What I saw</a:t>
            </a:r>
          </a:p>
          <a:p>
            <a:pPr defTabSz="566674">
              <a:defRPr sz="2328"/>
            </a:pPr>
            <a:r>
              <a:rPr lang="en-US" dirty="0"/>
              <a:t>What I heard, and</a:t>
            </a:r>
          </a:p>
          <a:p>
            <a:pPr defTabSz="566674">
              <a:defRPr sz="2328"/>
            </a:pPr>
            <a:r>
              <a:rPr lang="en-US" dirty="0"/>
              <a:t>What I felt…</a:t>
            </a:r>
            <a:endParaRPr dirty="0"/>
          </a:p>
          <a:p>
            <a:pPr defTabSz="566674">
              <a:defRPr sz="2328"/>
            </a:pPr>
            <a:endParaRPr dirty="0"/>
          </a:p>
        </p:txBody>
      </p:sp>
      <p:pic>
        <p:nvPicPr>
          <p:cNvPr id="4" name="Picture 3">
            <a:extLst>
              <a:ext uri="{FF2B5EF4-FFF2-40B4-BE49-F238E27FC236}">
                <a16:creationId xmlns:a16="http://schemas.microsoft.com/office/drawing/2014/main" id="{E7A59F3D-C486-4A56-90AB-1E396DAF2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207" y="173383"/>
            <a:ext cx="8600385" cy="609600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Literature</a:t>
            </a:r>
            <a:endParaRPr dirty="0"/>
          </a:p>
        </p:txBody>
      </p:sp>
      <p:sp>
        <p:nvSpPr>
          <p:cNvPr id="154" name="What area 59 group conscience was…"/>
          <p:cNvSpPr>
            <a:spLocks noGrp="1"/>
          </p:cNvSpPr>
          <p:nvPr>
            <p:ph type="body" idx="1"/>
          </p:nvPr>
        </p:nvSpPr>
        <p:spPr>
          <a:prstGeom prst="rect">
            <a:avLst/>
          </a:prstGeom>
        </p:spPr>
        <p:txBody>
          <a:bodyPr>
            <a:normAutofit fontScale="92500" lnSpcReduction="20000"/>
          </a:bodyPr>
          <a:lstStyle/>
          <a:p>
            <a:pPr marL="0" indent="0">
              <a:buNone/>
            </a:pPr>
            <a:r>
              <a:rPr lang="en-US" dirty="0"/>
              <a:t>Consider request that A.A. (U.S./Canada) publish “The God Word” (a pamphlet currently published by the General Service Board of Alcoholics Anonymous, Great Britain). </a:t>
            </a:r>
          </a:p>
          <a:p>
            <a:r>
              <a:rPr lang="en-US" dirty="0"/>
              <a:t>The committee recommended that the pamphlet “The God Word” (currently published by the General Service Board of A.A., Great Britain) be adopted by A.A. World Services, Inc. with minor editorial changes.  (from British to English grammar)</a:t>
            </a:r>
          </a:p>
          <a:p>
            <a:r>
              <a:rPr lang="en-US" dirty="0"/>
              <a:t> Area 59 PCSS – recommendation to adopt.</a:t>
            </a:r>
          </a:p>
          <a:p>
            <a:r>
              <a:rPr lang="en-US" b="1" dirty="0"/>
              <a:t>GSC – adopted as an Advisory Action</a:t>
            </a:r>
          </a:p>
          <a:p>
            <a:r>
              <a:rPr lang="en-US" dirty="0"/>
              <a:t>Lots of discussion – question called.</a:t>
            </a:r>
            <a:endParaRPr dirty="0"/>
          </a:p>
        </p:txBody>
      </p:sp>
    </p:spTree>
    <p:extLst>
      <p:ext uri="{BB962C8B-B14F-4D97-AF65-F5344CB8AC3E}">
        <p14:creationId xmlns:p14="http://schemas.microsoft.com/office/powerpoint/2010/main" val="2324174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normAutofit/>
          </a:bodyPr>
          <a:lstStyle/>
          <a:p>
            <a:r>
              <a:rPr lang="en-US" dirty="0"/>
              <a:t>Literature</a:t>
            </a:r>
            <a:endParaRPr dirty="0"/>
          </a:p>
        </p:txBody>
      </p:sp>
      <p:sp>
        <p:nvSpPr>
          <p:cNvPr id="154" name="What area 59 group conscience was…"/>
          <p:cNvSpPr>
            <a:spLocks noGrp="1"/>
          </p:cNvSpPr>
          <p:nvPr>
            <p:ph type="body" idx="1"/>
          </p:nvPr>
        </p:nvSpPr>
        <p:spPr>
          <a:xfrm>
            <a:off x="508000" y="3303270"/>
            <a:ext cx="11988800" cy="6096000"/>
          </a:xfrm>
          <a:prstGeom prst="rect">
            <a:avLst/>
          </a:prstGeom>
        </p:spPr>
        <p:txBody>
          <a:bodyPr>
            <a:normAutofit/>
          </a:bodyPr>
          <a:lstStyle/>
          <a:p>
            <a:pPr marL="0" indent="0">
              <a:buNone/>
            </a:pPr>
            <a:r>
              <a:rPr lang="en-US" dirty="0"/>
              <a:t>Consider a request for the development of a new pamphlet for atheist and agnostic alcoholics. </a:t>
            </a:r>
          </a:p>
          <a:p>
            <a:r>
              <a:rPr lang="en-US" b="1" dirty="0"/>
              <a:t>Committee took no action.  </a:t>
            </a:r>
          </a:p>
          <a:p>
            <a:r>
              <a:rPr lang="en-US" dirty="0"/>
              <a:t>The committee agreed the recommendation that A.A.W.S. adopt/adapt the pamphlet “The God Word” responded to the need expressed by atheist and agnostic members of A.A.</a:t>
            </a:r>
          </a:p>
          <a:p>
            <a:r>
              <a:rPr lang="en-US" dirty="0"/>
              <a:t> Area 59 – PCSS committee recommended adopting – it failed</a:t>
            </a:r>
          </a:p>
          <a:p>
            <a:pPr marL="0" indent="0">
              <a:buNone/>
            </a:pPr>
            <a:endParaRPr dirty="0"/>
          </a:p>
          <a:p>
            <a:endParaRPr dirty="0"/>
          </a:p>
        </p:txBody>
      </p:sp>
    </p:spTree>
    <p:extLst>
      <p:ext uri="{BB962C8B-B14F-4D97-AF65-F5344CB8AC3E}">
        <p14:creationId xmlns:p14="http://schemas.microsoft.com/office/powerpoint/2010/main" val="119723791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Agenda Item"/>
          <p:cNvSpPr>
            <a:spLocks noGrp="1"/>
          </p:cNvSpPr>
          <p:nvPr>
            <p:ph type="title"/>
          </p:nvPr>
        </p:nvSpPr>
        <p:spPr>
          <a:prstGeom prst="rect">
            <a:avLst/>
          </a:prstGeom>
        </p:spPr>
        <p:txBody>
          <a:bodyPr/>
          <a:lstStyle/>
          <a:p>
            <a:r>
              <a:rPr lang="en-US" dirty="0"/>
              <a:t>Literature</a:t>
            </a:r>
            <a:endParaRPr dirty="0"/>
          </a:p>
        </p:txBody>
      </p:sp>
      <p:sp>
        <p:nvSpPr>
          <p:cNvPr id="154" name="What area 59 group conscience was…"/>
          <p:cNvSpPr>
            <a:spLocks noGrp="1"/>
          </p:cNvSpPr>
          <p:nvPr>
            <p:ph type="body" idx="1"/>
          </p:nvPr>
        </p:nvSpPr>
        <p:spPr>
          <a:prstGeom prst="rect">
            <a:avLst/>
          </a:prstGeom>
        </p:spPr>
        <p:txBody>
          <a:bodyPr>
            <a:normAutofit fontScale="92500" lnSpcReduction="10000"/>
          </a:bodyPr>
          <a:lstStyle/>
          <a:p>
            <a:pPr marL="0" indent="0">
              <a:buNone/>
            </a:pPr>
            <a:r>
              <a:rPr lang="en-US" dirty="0"/>
              <a:t>Consider request for the development of a new pamphlet based upon A.A.’s Three Legacies.  </a:t>
            </a:r>
          </a:p>
          <a:p>
            <a:r>
              <a:rPr lang="en-US" dirty="0"/>
              <a:t>The committee recommended that the trustees’ Literature Committee develop a pamphlet based upon A.A.’s Three Legacies with emphasis on the history of the Three Legacies, how they work together, and including personal stories of members’ experiences with the Three Legacies; and bring back a progress report or draft pamphlet to the 2019 Conference Committee on Literature.  </a:t>
            </a:r>
          </a:p>
          <a:p>
            <a:r>
              <a:rPr lang="en-US" dirty="0"/>
              <a:t> Area 59 PCSS – recommendation  - passed</a:t>
            </a:r>
          </a:p>
          <a:p>
            <a:r>
              <a:rPr lang="en-US" b="1" dirty="0"/>
              <a:t>GSC – adopted as an advisory action</a:t>
            </a:r>
            <a:r>
              <a:rPr lang="en-US" dirty="0"/>
              <a:t>.</a:t>
            </a:r>
            <a:endParaRPr dirty="0"/>
          </a:p>
        </p:txBody>
      </p:sp>
    </p:spTree>
    <p:extLst>
      <p:ext uri="{BB962C8B-B14F-4D97-AF65-F5344CB8AC3E}">
        <p14:creationId xmlns:p14="http://schemas.microsoft.com/office/powerpoint/2010/main" val="109464063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66B1-3737-48FA-804F-5F2936FCDB0E}"/>
              </a:ext>
            </a:extLst>
          </p:cNvPr>
          <p:cNvSpPr>
            <a:spLocks noGrp="1"/>
          </p:cNvSpPr>
          <p:nvPr>
            <p:ph type="title"/>
          </p:nvPr>
        </p:nvSpPr>
        <p:spPr/>
        <p:txBody>
          <a:bodyPr/>
          <a:lstStyle/>
          <a:p>
            <a:r>
              <a:rPr lang="en-US" dirty="0"/>
              <a:t>Literature</a:t>
            </a:r>
          </a:p>
        </p:txBody>
      </p:sp>
      <p:sp>
        <p:nvSpPr>
          <p:cNvPr id="3" name="Text Placeholder 2">
            <a:extLst>
              <a:ext uri="{FF2B5EF4-FFF2-40B4-BE49-F238E27FC236}">
                <a16:creationId xmlns:a16="http://schemas.microsoft.com/office/drawing/2014/main" id="{316D0B06-9A8C-49E9-90AD-2B2692FED6E3}"/>
              </a:ext>
            </a:extLst>
          </p:cNvPr>
          <p:cNvSpPr>
            <a:spLocks noGrp="1"/>
          </p:cNvSpPr>
          <p:nvPr>
            <p:ph type="body" idx="1"/>
          </p:nvPr>
        </p:nvSpPr>
        <p:spPr/>
        <p:txBody>
          <a:bodyPr>
            <a:normAutofit fontScale="92500" lnSpcReduction="10000"/>
          </a:bodyPr>
          <a:lstStyle/>
          <a:p>
            <a:r>
              <a:rPr lang="en-US" dirty="0"/>
              <a:t>Review report and suggestion on the inclusion of language related to Safety in A.A. literature.</a:t>
            </a:r>
          </a:p>
          <a:p>
            <a:r>
              <a:rPr lang="en-US" dirty="0"/>
              <a:t>The committee reviewed the trustees’ Literature Committee report on “Language Related to Safety in A.A. Literature.”  The committee requested that the trustees’ Literature Committee develop text regarding safety in A.A. to be included in Living Sober and the pamphlet “Questions and Answers on Sponsorship,” and bring back the draft text to the 2019 Conference Committee on Literature. </a:t>
            </a:r>
          </a:p>
          <a:p>
            <a:r>
              <a:rPr lang="en-US" dirty="0"/>
              <a:t>Area 59 PCSS – took no action (not enough information)</a:t>
            </a:r>
          </a:p>
          <a:p>
            <a:r>
              <a:rPr lang="en-US" b="1" dirty="0"/>
              <a:t>GSC – additional consideration</a:t>
            </a:r>
          </a:p>
        </p:txBody>
      </p:sp>
    </p:spTree>
    <p:extLst>
      <p:ext uri="{BB962C8B-B14F-4D97-AF65-F5344CB8AC3E}">
        <p14:creationId xmlns:p14="http://schemas.microsoft.com/office/powerpoint/2010/main" val="181350499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66B1-3737-48FA-804F-5F2936FCDB0E}"/>
              </a:ext>
            </a:extLst>
          </p:cNvPr>
          <p:cNvSpPr>
            <a:spLocks noGrp="1"/>
          </p:cNvSpPr>
          <p:nvPr>
            <p:ph type="title"/>
          </p:nvPr>
        </p:nvSpPr>
        <p:spPr/>
        <p:txBody>
          <a:bodyPr/>
          <a:lstStyle/>
          <a:p>
            <a:r>
              <a:rPr lang="en-US" dirty="0"/>
              <a:t>Literature</a:t>
            </a:r>
          </a:p>
        </p:txBody>
      </p:sp>
      <p:sp>
        <p:nvSpPr>
          <p:cNvPr id="3" name="Text Placeholder 2">
            <a:extLst>
              <a:ext uri="{FF2B5EF4-FFF2-40B4-BE49-F238E27FC236}">
                <a16:creationId xmlns:a16="http://schemas.microsoft.com/office/drawing/2014/main" id="{316D0B06-9A8C-49E9-90AD-2B2692FED6E3}"/>
              </a:ext>
            </a:extLst>
          </p:cNvPr>
          <p:cNvSpPr>
            <a:spLocks noGrp="1"/>
          </p:cNvSpPr>
          <p:nvPr>
            <p:ph type="body" idx="1"/>
          </p:nvPr>
        </p:nvSpPr>
        <p:spPr/>
        <p:txBody>
          <a:bodyPr>
            <a:normAutofit lnSpcReduction="10000"/>
          </a:bodyPr>
          <a:lstStyle/>
          <a:p>
            <a:r>
              <a:rPr lang="en-US" dirty="0"/>
              <a:t>Review draft pamphlet “A.A. for Alcoholics with Mental Health Issues.” </a:t>
            </a:r>
          </a:p>
          <a:p>
            <a:r>
              <a:rPr lang="en-US" dirty="0"/>
              <a:t>The committee recommended that the draft pamphlet “Experience, Strength and Hope: A.A. for Alcoholics with Mental Health Issues – and their Sponsors” be approved.  </a:t>
            </a:r>
          </a:p>
          <a:p>
            <a:r>
              <a:rPr lang="en-US" dirty="0"/>
              <a:t> Note: recommendation reads as amended.</a:t>
            </a:r>
          </a:p>
          <a:p>
            <a:r>
              <a:rPr lang="en-US" dirty="0"/>
              <a:t>Area 59 PCSS – took no action</a:t>
            </a:r>
          </a:p>
          <a:p>
            <a:r>
              <a:rPr lang="en-US" b="1" dirty="0"/>
              <a:t>GSC adopted as an advisory action</a:t>
            </a:r>
          </a:p>
          <a:p>
            <a:endParaRPr lang="en-US" dirty="0"/>
          </a:p>
        </p:txBody>
      </p:sp>
    </p:spTree>
    <p:extLst>
      <p:ext uri="{BB962C8B-B14F-4D97-AF65-F5344CB8AC3E}">
        <p14:creationId xmlns:p14="http://schemas.microsoft.com/office/powerpoint/2010/main" val="389832938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F7DD-39E2-4FFA-89D0-138512B6E69C}"/>
              </a:ext>
            </a:extLst>
          </p:cNvPr>
          <p:cNvSpPr>
            <a:spLocks noGrp="1"/>
          </p:cNvSpPr>
          <p:nvPr>
            <p:ph type="title"/>
          </p:nvPr>
        </p:nvSpPr>
        <p:spPr/>
        <p:txBody>
          <a:bodyPr/>
          <a:lstStyle/>
          <a:p>
            <a:r>
              <a:rPr lang="en-US" dirty="0"/>
              <a:t>Literature</a:t>
            </a:r>
          </a:p>
        </p:txBody>
      </p:sp>
      <p:sp>
        <p:nvSpPr>
          <p:cNvPr id="3" name="Text Placeholder 2">
            <a:extLst>
              <a:ext uri="{FF2B5EF4-FFF2-40B4-BE49-F238E27FC236}">
                <a16:creationId xmlns:a16="http://schemas.microsoft.com/office/drawing/2014/main" id="{C52084BF-D89A-4A10-B92E-56456CD74394}"/>
              </a:ext>
            </a:extLst>
          </p:cNvPr>
          <p:cNvSpPr>
            <a:spLocks noGrp="1"/>
          </p:cNvSpPr>
          <p:nvPr>
            <p:ph type="body" idx="1"/>
          </p:nvPr>
        </p:nvSpPr>
        <p:spPr>
          <a:xfrm>
            <a:off x="507999" y="2628900"/>
            <a:ext cx="12250569" cy="6945405"/>
          </a:xfrm>
        </p:spPr>
        <p:txBody>
          <a:bodyPr>
            <a:normAutofit fontScale="47500" lnSpcReduction="20000"/>
          </a:bodyPr>
          <a:lstStyle/>
          <a:p>
            <a:pPr marL="0" indent="0">
              <a:buNone/>
            </a:pPr>
            <a:r>
              <a:rPr lang="en-US" dirty="0"/>
              <a:t>Consider request for revision to Living Sober. </a:t>
            </a:r>
          </a:p>
          <a:p>
            <a:r>
              <a:rPr lang="en-US" dirty="0"/>
              <a:t>The committee recommended that following text (originally included in the 1998 edition of Living Sober) be added to Living Sober following the section titled Note to Medical Professionals: </a:t>
            </a:r>
          </a:p>
          <a:p>
            <a:pPr marL="0" indent="0">
              <a:buNone/>
            </a:pPr>
            <a:r>
              <a:rPr lang="en-US" dirty="0"/>
              <a:t>“We recognize that alcoholics are not immune to other diseases. Some of us have had to cope with depressions that can be suicidal; schizophrenia that sometimes requires hospitalization; bipolar disorder, and other mental and biological illnesses. Also among us are diabetics, epileptics, members with heart trouble, cancer, allergies, hypertension, and many other serious physical conditions.   </a:t>
            </a:r>
          </a:p>
          <a:p>
            <a:pPr marL="0" indent="0">
              <a:buNone/>
            </a:pPr>
            <a:r>
              <a:rPr lang="en-US" dirty="0"/>
              <a:t>Because of the difficulties that many alcoholics have with drugs, some members have taken the position that no one in A.A. should take any medication. While this position has undoubtedly prevented relapses for some, it has meant disaster for others.  </a:t>
            </a:r>
          </a:p>
          <a:p>
            <a:pPr marL="0" indent="0">
              <a:buNone/>
            </a:pPr>
            <a:r>
              <a:rPr lang="en-US" dirty="0"/>
              <a:t>A.A. members and many of their physicians have described situations in which depressed patients have been told by A.A.s to throw away the pills, only to have depression return with all its difficulties, sometimes resulting in suicide. We have heard, too, from members with other conditions, including schizophrenia, bipolar disorder, epilepsy and others requiring medication, that well-meaning A.A. friends discourage them from taking any prescribed medication. Unfortunately, by following a layperson’s advice, the sufferers find that their conditions can return with all their previous intensity. On top of that, they feel guilty because they are convinced that “A.A. is against pills.”  </a:t>
            </a:r>
          </a:p>
          <a:p>
            <a:pPr marL="0" indent="0">
              <a:buNone/>
            </a:pPr>
            <a:r>
              <a:rPr lang="en-US" dirty="0"/>
              <a:t>It becomes clear that just as it is wrong to enable or support any alcoholic to become readdicted to any drug, it’s equally wrong to deprive any alcoholic of medication, which can alleviate or control other disabling physical and/or emotional problems.”</a:t>
            </a:r>
          </a:p>
          <a:p>
            <a:r>
              <a:rPr lang="en-US" dirty="0"/>
              <a:t>Area 59 recommended change – passed.</a:t>
            </a:r>
          </a:p>
          <a:p>
            <a:r>
              <a:rPr lang="en-US" b="1" dirty="0"/>
              <a:t>GSC adopted as an advisory action</a:t>
            </a:r>
            <a:r>
              <a:rPr lang="en-US" dirty="0"/>
              <a:t> (Note – same language as in “Problems Other Than Alcohol” and don’t know why it was removed. </a:t>
            </a:r>
          </a:p>
        </p:txBody>
      </p:sp>
    </p:spTree>
    <p:extLst>
      <p:ext uri="{BB962C8B-B14F-4D97-AF65-F5344CB8AC3E}">
        <p14:creationId xmlns:p14="http://schemas.microsoft.com/office/powerpoint/2010/main" val="402832680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F100-7F24-42D3-955F-39E7E9EF37E2}"/>
              </a:ext>
            </a:extLst>
          </p:cNvPr>
          <p:cNvSpPr>
            <a:spLocks noGrp="1"/>
          </p:cNvSpPr>
          <p:nvPr>
            <p:ph type="title"/>
          </p:nvPr>
        </p:nvSpPr>
        <p:spPr/>
        <p:txBody>
          <a:bodyPr/>
          <a:lstStyle/>
          <a:p>
            <a:r>
              <a:rPr lang="en-US" dirty="0"/>
              <a:t>Literature</a:t>
            </a:r>
          </a:p>
        </p:txBody>
      </p:sp>
      <p:sp>
        <p:nvSpPr>
          <p:cNvPr id="3" name="Text Placeholder 2">
            <a:extLst>
              <a:ext uri="{FF2B5EF4-FFF2-40B4-BE49-F238E27FC236}">
                <a16:creationId xmlns:a16="http://schemas.microsoft.com/office/drawing/2014/main" id="{A86E8518-84A8-4D61-8CA1-CE77166278D4}"/>
              </a:ext>
            </a:extLst>
          </p:cNvPr>
          <p:cNvSpPr>
            <a:spLocks noGrp="1"/>
          </p:cNvSpPr>
          <p:nvPr>
            <p:ph type="body" idx="1"/>
          </p:nvPr>
        </p:nvSpPr>
        <p:spPr/>
        <p:txBody>
          <a:bodyPr>
            <a:normAutofit fontScale="92500" lnSpcReduction="20000"/>
          </a:bodyPr>
          <a:lstStyle/>
          <a:p>
            <a:pPr marL="0" indent="0">
              <a:buNone/>
            </a:pPr>
            <a:r>
              <a:rPr lang="en-US" dirty="0"/>
              <a:t>Consider request for the development of a new book combining Twelve Steps and Twelve Traditions with Twelve Concepts for World Service. </a:t>
            </a:r>
          </a:p>
          <a:p>
            <a:r>
              <a:rPr lang="en-US" dirty="0"/>
              <a:t>The committee recommended the trustees’ Literature Committee develop a new book, combining Twelve Steps and Twelve Traditions with Twelve Concepts for World Service, and bring back a progress report or draft manuscript to the 2019 Conference Committee on Literature.  </a:t>
            </a:r>
          </a:p>
          <a:p>
            <a:r>
              <a:rPr lang="en-US" dirty="0"/>
              <a:t> Area 59 PCSS took no action</a:t>
            </a:r>
          </a:p>
          <a:p>
            <a:r>
              <a:rPr lang="en-US" b="1" dirty="0"/>
              <a:t>GSC failed </a:t>
            </a:r>
            <a:r>
              <a:rPr lang="en-US" dirty="0"/>
              <a:t>(minority opinion – reconsidered. Paul voted against it after hearing best-seller Twelve &amp; Twelve sales would be hurt)</a:t>
            </a:r>
          </a:p>
        </p:txBody>
      </p:sp>
    </p:spTree>
    <p:extLst>
      <p:ext uri="{BB962C8B-B14F-4D97-AF65-F5344CB8AC3E}">
        <p14:creationId xmlns:p14="http://schemas.microsoft.com/office/powerpoint/2010/main" val="26689932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00D2-25F5-4295-AED0-F403DE7B4E9B}"/>
              </a:ext>
            </a:extLst>
          </p:cNvPr>
          <p:cNvSpPr>
            <a:spLocks noGrp="1"/>
          </p:cNvSpPr>
          <p:nvPr>
            <p:ph type="title"/>
          </p:nvPr>
        </p:nvSpPr>
        <p:spPr/>
        <p:txBody>
          <a:bodyPr/>
          <a:lstStyle/>
          <a:p>
            <a:r>
              <a:rPr lang="en-US" dirty="0"/>
              <a:t>Literature</a:t>
            </a:r>
          </a:p>
        </p:txBody>
      </p:sp>
      <p:sp>
        <p:nvSpPr>
          <p:cNvPr id="3" name="Text Placeholder 2">
            <a:extLst>
              <a:ext uri="{FF2B5EF4-FFF2-40B4-BE49-F238E27FC236}">
                <a16:creationId xmlns:a16="http://schemas.microsoft.com/office/drawing/2014/main" id="{03274835-33E7-4FA4-919C-2B09BAB9545A}"/>
              </a:ext>
            </a:extLst>
          </p:cNvPr>
          <p:cNvSpPr>
            <a:spLocks noGrp="1"/>
          </p:cNvSpPr>
          <p:nvPr>
            <p:ph type="body" idx="1"/>
          </p:nvPr>
        </p:nvSpPr>
        <p:spPr/>
        <p:txBody>
          <a:bodyPr/>
          <a:lstStyle/>
          <a:p>
            <a:pPr marL="0" indent="0">
              <a:buNone/>
            </a:pPr>
            <a:r>
              <a:rPr lang="en-US" dirty="0"/>
              <a:t>Consider request to add a section on anonymity to the pamphlet “Questions and Answers on Sponsorship.” </a:t>
            </a:r>
          </a:p>
          <a:p>
            <a:r>
              <a:rPr lang="en-US" dirty="0"/>
              <a:t>The committee recommended that the trustees’ Literature Committee revise the pamphlet “Questions and Answers on Sponsorship” to include a section on anonymity, and to bring back a progress report or draft text to the 2019 Conference Committee on Literature.  </a:t>
            </a:r>
          </a:p>
          <a:p>
            <a:r>
              <a:rPr lang="en-US" dirty="0"/>
              <a:t> Area 59 PCSS – recommended &amp; passed</a:t>
            </a:r>
          </a:p>
          <a:p>
            <a:r>
              <a:rPr lang="en-US" b="1" dirty="0"/>
              <a:t>GSC adopted as an advisory action</a:t>
            </a:r>
          </a:p>
        </p:txBody>
      </p:sp>
    </p:spTree>
    <p:extLst>
      <p:ext uri="{BB962C8B-B14F-4D97-AF65-F5344CB8AC3E}">
        <p14:creationId xmlns:p14="http://schemas.microsoft.com/office/powerpoint/2010/main" val="306715384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&amp; Admissions</a:t>
            </a:r>
          </a:p>
        </p:txBody>
      </p:sp>
      <p:sp>
        <p:nvSpPr>
          <p:cNvPr id="3" name="Text Placeholder 2"/>
          <p:cNvSpPr>
            <a:spLocks noGrp="1"/>
          </p:cNvSpPr>
          <p:nvPr>
            <p:ph type="body" idx="1"/>
          </p:nvPr>
        </p:nvSpPr>
        <p:spPr/>
        <p:txBody>
          <a:bodyPr>
            <a:normAutofit fontScale="70000" lnSpcReduction="20000"/>
          </a:bodyPr>
          <a:lstStyle/>
          <a:p>
            <a:pPr marL="0" indent="0">
              <a:buNone/>
            </a:pPr>
            <a:r>
              <a:rPr lang="en-US" dirty="0"/>
              <a:t>Review the progress report on options for equitable distribution of the workload of Conference committees.</a:t>
            </a:r>
          </a:p>
          <a:p>
            <a:pPr marL="0" indent="0">
              <a:buNone/>
            </a:pPr>
            <a:endParaRPr lang="en-US" dirty="0"/>
          </a:p>
          <a:p>
            <a:r>
              <a:rPr lang="en-US" dirty="0"/>
              <a:t>Additional consideration - The committee reviewed the trustees’ General Service Conference Committee’s Report on Equitable Distribution of the Workload of Conference Committees. The committee encourages the trustees’ Committee on the General Service Conference to continue reviewing options in order to create a workable plan for equitable distribution of the workload of Conference committees by combining and/or creating committees. The committee looks forward to a plan or progress report on this important process for review by the 2019 Conference Committee on Policy/Admissions.</a:t>
            </a:r>
          </a:p>
          <a:p>
            <a:r>
              <a:rPr lang="en-US" dirty="0"/>
              <a:t>Area 59 PCSS - took no action</a:t>
            </a:r>
          </a:p>
          <a:p>
            <a:r>
              <a:rPr lang="en-US" b="1" dirty="0"/>
              <a:t>GSC – additional consideration </a:t>
            </a:r>
          </a:p>
          <a:p>
            <a:pPr marL="0" indent="0">
              <a:buNone/>
            </a:pPr>
            <a:r>
              <a:rPr lang="en-US" dirty="0"/>
              <a:t> </a:t>
            </a:r>
          </a:p>
        </p:txBody>
      </p:sp>
    </p:spTree>
    <p:extLst>
      <p:ext uri="{BB962C8B-B14F-4D97-AF65-F5344CB8AC3E}">
        <p14:creationId xmlns:p14="http://schemas.microsoft.com/office/powerpoint/2010/main" val="5534049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&amp; Admissions</a:t>
            </a:r>
          </a:p>
        </p:txBody>
      </p:sp>
      <p:sp>
        <p:nvSpPr>
          <p:cNvPr id="3" name="Text Placeholder 2"/>
          <p:cNvSpPr>
            <a:spLocks noGrp="1"/>
          </p:cNvSpPr>
          <p:nvPr>
            <p:ph type="body" idx="1"/>
          </p:nvPr>
        </p:nvSpPr>
        <p:spPr>
          <a:xfrm>
            <a:off x="649514" y="3657600"/>
            <a:ext cx="11988800" cy="6096000"/>
          </a:xfrm>
        </p:spPr>
        <p:txBody>
          <a:bodyPr>
            <a:normAutofit lnSpcReduction="10000"/>
          </a:bodyPr>
          <a:lstStyle/>
          <a:p>
            <a:pPr marL="0" indent="0">
              <a:buNone/>
            </a:pPr>
            <a:r>
              <a:rPr lang="en-US" dirty="0"/>
              <a:t>Consider a request to develop a policy for the use of the Conference Dashboard.</a:t>
            </a:r>
          </a:p>
          <a:p>
            <a:r>
              <a:rPr lang="en-US" dirty="0"/>
              <a:t>The committee discussed the request to develop a policy on the use of the Conference dashboard and suggested that the trustees’ Committee on the General Service Conference develop an information sheet that reflects shared experience and guidance on usage of the Conference dashboard. </a:t>
            </a:r>
          </a:p>
          <a:p>
            <a:r>
              <a:rPr lang="en-US" dirty="0"/>
              <a:t> Area 59 PCSS – recommendation to pass</a:t>
            </a:r>
          </a:p>
          <a:p>
            <a:r>
              <a:rPr lang="en-US" b="1" dirty="0"/>
              <a:t>GSC Result – additional consideration</a:t>
            </a:r>
          </a:p>
          <a:p>
            <a:endParaRPr lang="en-US" dirty="0"/>
          </a:p>
          <a:p>
            <a:endParaRPr lang="en-US" dirty="0"/>
          </a:p>
          <a:p>
            <a:endParaRPr lang="en-US" dirty="0"/>
          </a:p>
          <a:p>
            <a:pPr>
              <a:buFont typeface="Wingdings" panose="05000000000000000000" pitchFamily="2" charset="2"/>
              <a:buChar char="v"/>
            </a:pPr>
            <a:endParaRPr lang="en-US" dirty="0"/>
          </a:p>
        </p:txBody>
      </p:sp>
    </p:spTree>
    <p:extLst>
      <p:ext uri="{BB962C8B-B14F-4D97-AF65-F5344CB8AC3E}">
        <p14:creationId xmlns:p14="http://schemas.microsoft.com/office/powerpoint/2010/main" val="42248535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801F6F-D869-4D05-BD49-3624B4305F00}"/>
              </a:ext>
            </a:extLst>
          </p:cNvPr>
          <p:cNvSpPr>
            <a:spLocks noGrp="1"/>
          </p:cNvSpPr>
          <p:nvPr>
            <p:ph type="body" sz="quarter" idx="13"/>
          </p:nvPr>
        </p:nvSpPr>
        <p:spPr>
          <a:xfrm>
            <a:off x="2283792" y="8653670"/>
            <a:ext cx="7200900" cy="508000"/>
          </a:xfrm>
        </p:spPr>
        <p:txBody>
          <a:bodyPr/>
          <a:lstStyle/>
          <a:p>
            <a:r>
              <a:rPr lang="en-US" dirty="0"/>
              <a:t>First year for all-electronic voting…</a:t>
            </a:r>
          </a:p>
        </p:txBody>
      </p:sp>
      <p:pic>
        <p:nvPicPr>
          <p:cNvPr id="7" name="Picture Placeholder 6">
            <a:extLst>
              <a:ext uri="{FF2B5EF4-FFF2-40B4-BE49-F238E27FC236}">
                <a16:creationId xmlns:a16="http://schemas.microsoft.com/office/drawing/2014/main" id="{9357352D-A8FE-4D9E-AB2F-3D00B57D647C}"/>
              </a:ext>
            </a:extLst>
          </p:cNvPr>
          <p:cNvPicPr>
            <a:picLocks noGrp="1" noChangeAspect="1"/>
          </p:cNvPicPr>
          <p:nvPr>
            <p:ph type="pic" idx="14"/>
          </p:nvPr>
        </p:nvPicPr>
        <p:blipFill>
          <a:blip r:embed="rId2">
            <a:extLst>
              <a:ext uri="{28A0092B-C50C-407E-A947-70E740481C1C}">
                <a14:useLocalDpi xmlns:a14="http://schemas.microsoft.com/office/drawing/2010/main" val="0"/>
              </a:ext>
            </a:extLst>
          </a:blip>
          <a:srcRect l="33468" r="33468"/>
          <a:stretch>
            <a:fillRect/>
          </a:stretch>
        </p:blipFill>
        <p:spPr>
          <a:xfrm rot="5400000">
            <a:off x="-443266" y="1186462"/>
            <a:ext cx="7680476" cy="6210853"/>
          </a:xfrm>
        </p:spPr>
      </p:pic>
      <p:pic>
        <p:nvPicPr>
          <p:cNvPr id="9" name="Picture 8">
            <a:extLst>
              <a:ext uri="{FF2B5EF4-FFF2-40B4-BE49-F238E27FC236}">
                <a16:creationId xmlns:a16="http://schemas.microsoft.com/office/drawing/2014/main" id="{B78EF478-C23F-4BC3-87E4-DF1DD2378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893140" y="1488712"/>
            <a:ext cx="7659077" cy="5627756"/>
          </a:xfrm>
          <a:prstGeom prst="rect">
            <a:avLst/>
          </a:prstGeom>
        </p:spPr>
      </p:pic>
    </p:spTree>
    <p:extLst>
      <p:ext uri="{BB962C8B-B14F-4D97-AF65-F5344CB8AC3E}">
        <p14:creationId xmlns:p14="http://schemas.microsoft.com/office/powerpoint/2010/main" val="18168646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A61E-F38A-4F8E-AB5D-5EFBA16B88A2}"/>
              </a:ext>
            </a:extLst>
          </p:cNvPr>
          <p:cNvSpPr>
            <a:spLocks noGrp="1"/>
          </p:cNvSpPr>
          <p:nvPr>
            <p:ph type="title"/>
          </p:nvPr>
        </p:nvSpPr>
        <p:spPr/>
        <p:txBody>
          <a:bodyPr/>
          <a:lstStyle/>
          <a:p>
            <a:r>
              <a:rPr lang="en-US" dirty="0"/>
              <a:t>Policy and Admissions</a:t>
            </a:r>
          </a:p>
        </p:txBody>
      </p:sp>
      <p:sp>
        <p:nvSpPr>
          <p:cNvPr id="3" name="Text Placeholder 2">
            <a:extLst>
              <a:ext uri="{FF2B5EF4-FFF2-40B4-BE49-F238E27FC236}">
                <a16:creationId xmlns:a16="http://schemas.microsoft.com/office/drawing/2014/main" id="{F5208CDC-A1FB-4ABF-9409-BDC0D610D7B0}"/>
              </a:ext>
            </a:extLst>
          </p:cNvPr>
          <p:cNvSpPr>
            <a:spLocks noGrp="1"/>
          </p:cNvSpPr>
          <p:nvPr>
            <p:ph type="body" idx="1"/>
          </p:nvPr>
        </p:nvSpPr>
        <p:spPr/>
        <p:txBody>
          <a:bodyPr>
            <a:normAutofit fontScale="77500" lnSpcReduction="20000"/>
          </a:bodyPr>
          <a:lstStyle/>
          <a:p>
            <a:r>
              <a:rPr lang="en-US" dirty="0"/>
              <a:t>Discuss the following question from the trustees’ International Committee: "Does the U.S./Canada [service structure] have a role/responsibility in assisting the development of A.A. structures around the world through sponsoring other countries via direct invitations to observe our General Service Conference?”</a:t>
            </a:r>
          </a:p>
          <a:p>
            <a:r>
              <a:rPr lang="en-US" dirty="0"/>
              <a:t>The committee discussed the question forwarded from the trustees’ International Committee. While wishing to remain open to requests from other country’s boards/G.S.O.s, the committee agreed that the U.S./Canada service structure does not have a role/responsibility in assisting other countries via direct invitations to observe our General Service Conference rather than at their own request.  </a:t>
            </a:r>
          </a:p>
          <a:p>
            <a:r>
              <a:rPr lang="en-US" dirty="0"/>
              <a:t> Area 59 recommendation failed (clarify “direct invitation.”)</a:t>
            </a:r>
          </a:p>
          <a:p>
            <a:r>
              <a:rPr lang="en-US" b="1" dirty="0"/>
              <a:t>GSC – additional consideration</a:t>
            </a:r>
          </a:p>
        </p:txBody>
      </p:sp>
    </p:spTree>
    <p:extLst>
      <p:ext uri="{BB962C8B-B14F-4D97-AF65-F5344CB8AC3E}">
        <p14:creationId xmlns:p14="http://schemas.microsoft.com/office/powerpoint/2010/main" val="107350890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Information</a:t>
            </a:r>
          </a:p>
        </p:txBody>
      </p:sp>
      <p:sp>
        <p:nvSpPr>
          <p:cNvPr id="3" name="Text Placeholder 2"/>
          <p:cNvSpPr>
            <a:spLocks noGrp="1"/>
          </p:cNvSpPr>
          <p:nvPr>
            <p:ph type="body" idx="1"/>
          </p:nvPr>
        </p:nvSpPr>
        <p:spPr/>
        <p:txBody>
          <a:bodyPr>
            <a:normAutofit lnSpcReduction="10000"/>
          </a:bodyPr>
          <a:lstStyle/>
          <a:p>
            <a:pPr marL="0" indent="0">
              <a:buNone/>
            </a:pPr>
            <a:r>
              <a:rPr lang="en-US" sz="3200" dirty="0"/>
              <a:t>Consider approving the proposed video public service announcement (PSA) “Changes.” </a:t>
            </a:r>
          </a:p>
          <a:p>
            <a:r>
              <a:rPr lang="en-US" sz="3200" dirty="0"/>
              <a:t>The committee recommended that the video PSA “Changes” be approved with the following revision: That the line “That’s where A.A. came to my rescue” be replaced with “A.A. offered a solution.” </a:t>
            </a:r>
          </a:p>
          <a:p>
            <a:r>
              <a:rPr lang="en-US" sz="3200" dirty="0"/>
              <a:t>Area 59 PCSS – took no action</a:t>
            </a:r>
          </a:p>
          <a:p>
            <a:r>
              <a:rPr lang="en-US" sz="3200" b="1" dirty="0"/>
              <a:t>GSC – adopted as an advisory action.</a:t>
            </a:r>
          </a:p>
          <a:p>
            <a:pPr marL="0" indent="0">
              <a:buNone/>
            </a:pPr>
            <a:r>
              <a:rPr lang="en-US" sz="3200" dirty="0"/>
              <a:t> </a:t>
            </a:r>
          </a:p>
          <a:p>
            <a:pPr marL="0" indent="0">
              <a:buNone/>
            </a:pPr>
            <a:r>
              <a:rPr lang="en-US" sz="3200" dirty="0"/>
              <a:t> </a:t>
            </a:r>
            <a:endParaRPr lang="en-US" dirty="0"/>
          </a:p>
        </p:txBody>
      </p:sp>
    </p:spTree>
    <p:extLst>
      <p:ext uri="{BB962C8B-B14F-4D97-AF65-F5344CB8AC3E}">
        <p14:creationId xmlns:p14="http://schemas.microsoft.com/office/powerpoint/2010/main" val="271275586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1759-B0C8-4CB6-A7C9-47B5EE067EF3}"/>
              </a:ext>
            </a:extLst>
          </p:cNvPr>
          <p:cNvSpPr>
            <a:spLocks noGrp="1"/>
          </p:cNvSpPr>
          <p:nvPr>
            <p:ph type="title"/>
          </p:nvPr>
        </p:nvSpPr>
        <p:spPr/>
        <p:txBody>
          <a:bodyPr/>
          <a:lstStyle/>
          <a:p>
            <a:r>
              <a:rPr lang="en-US" dirty="0"/>
              <a:t>Public Information</a:t>
            </a:r>
          </a:p>
        </p:txBody>
      </p:sp>
      <p:sp>
        <p:nvSpPr>
          <p:cNvPr id="3" name="Text Placeholder 2">
            <a:extLst>
              <a:ext uri="{FF2B5EF4-FFF2-40B4-BE49-F238E27FC236}">
                <a16:creationId xmlns:a16="http://schemas.microsoft.com/office/drawing/2014/main" id="{C1948A17-23E3-4C5E-9ABF-3C68C164A0FD}"/>
              </a:ext>
            </a:extLst>
          </p:cNvPr>
          <p:cNvSpPr>
            <a:spLocks noGrp="1"/>
          </p:cNvSpPr>
          <p:nvPr>
            <p:ph type="body" idx="1"/>
          </p:nvPr>
        </p:nvSpPr>
        <p:spPr/>
        <p:txBody>
          <a:bodyPr>
            <a:normAutofit fontScale="92500" lnSpcReduction="20000"/>
          </a:bodyPr>
          <a:lstStyle/>
          <a:p>
            <a:pPr marL="0" indent="0">
              <a:buNone/>
            </a:pPr>
            <a:r>
              <a:rPr lang="en-US" dirty="0"/>
              <a:t>Consider centralizing distribution tracking and evaluation of proposed video, “PSA Changes” at a cost not to exceed $42,000  in addition to the work of local PI committees.</a:t>
            </a:r>
          </a:p>
          <a:p>
            <a:r>
              <a:rPr lang="en-US" dirty="0"/>
              <a:t>The committee recommended that in addition to the work of local committees, the video PSA, “Changes” be centrally distributed, tracked and evaluated at a cost not to exceed $42,000 and that the information gathered from the process be forwarded to the 2019 Conference Public Information Committee for their review.</a:t>
            </a:r>
          </a:p>
          <a:p>
            <a:r>
              <a:rPr lang="en-US" dirty="0"/>
              <a:t>Area 59 PCSS – Took No Action (Note: Delegate to exercised Right of Decision)</a:t>
            </a:r>
          </a:p>
          <a:p>
            <a:r>
              <a:rPr lang="en-US" b="1" dirty="0"/>
              <a:t>GSC – adopted as an advisory action</a:t>
            </a:r>
          </a:p>
        </p:txBody>
      </p:sp>
    </p:spTree>
    <p:extLst>
      <p:ext uri="{BB962C8B-B14F-4D97-AF65-F5344CB8AC3E}">
        <p14:creationId xmlns:p14="http://schemas.microsoft.com/office/powerpoint/2010/main" val="3269481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Information</a:t>
            </a:r>
          </a:p>
        </p:txBody>
      </p:sp>
      <p:sp>
        <p:nvSpPr>
          <p:cNvPr id="3" name="Text Placeholder 2"/>
          <p:cNvSpPr>
            <a:spLocks noGrp="1"/>
          </p:cNvSpPr>
          <p:nvPr>
            <p:ph type="body" idx="1"/>
          </p:nvPr>
        </p:nvSpPr>
        <p:spPr/>
        <p:txBody>
          <a:bodyPr>
            <a:normAutofit/>
          </a:bodyPr>
          <a:lstStyle/>
          <a:p>
            <a:pPr marL="0" indent="0">
              <a:buNone/>
            </a:pPr>
            <a:r>
              <a:rPr lang="en-US" dirty="0"/>
              <a:t>Review the 2017 report on the relevance and usefulness of the video PSAs.</a:t>
            </a:r>
          </a:p>
          <a:p>
            <a:r>
              <a:rPr lang="en-US" dirty="0"/>
              <a:t>The committee reviewed and accepted the 2017 report from the trustees’ Public Information Committee regarding the usefulness and relevance of video public service announcements. </a:t>
            </a:r>
          </a:p>
          <a:p>
            <a:r>
              <a:rPr lang="en-US" dirty="0"/>
              <a:t>Area 59 – took no action</a:t>
            </a:r>
          </a:p>
          <a:p>
            <a:r>
              <a:rPr lang="en-US" b="1" dirty="0"/>
              <a:t>GSC – additional consideration</a:t>
            </a:r>
          </a:p>
        </p:txBody>
      </p:sp>
    </p:spTree>
    <p:extLst>
      <p:ext uri="{BB962C8B-B14F-4D97-AF65-F5344CB8AC3E}">
        <p14:creationId xmlns:p14="http://schemas.microsoft.com/office/powerpoint/2010/main" val="113714261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Information</a:t>
            </a:r>
          </a:p>
        </p:txBody>
      </p:sp>
      <p:sp>
        <p:nvSpPr>
          <p:cNvPr id="3" name="Text Placeholder 2"/>
          <p:cNvSpPr>
            <a:spLocks noGrp="1"/>
          </p:cNvSpPr>
          <p:nvPr>
            <p:ph type="body" idx="1"/>
          </p:nvPr>
        </p:nvSpPr>
        <p:spPr/>
        <p:txBody>
          <a:bodyPr/>
          <a:lstStyle/>
          <a:p>
            <a:pPr marL="0" indent="0">
              <a:buNone/>
            </a:pPr>
            <a:r>
              <a:rPr lang="en-US" dirty="0"/>
              <a:t>Consider approving a Young People’s Video submission. </a:t>
            </a:r>
          </a:p>
          <a:p>
            <a:pPr marL="0" indent="0">
              <a:buNone/>
            </a:pPr>
            <a:endParaRPr lang="en-US" dirty="0"/>
          </a:p>
          <a:p>
            <a:r>
              <a:rPr lang="en-US" dirty="0"/>
              <a:t>The committee recommended that the Young People’s Video submission be approved. </a:t>
            </a:r>
          </a:p>
          <a:p>
            <a:r>
              <a:rPr lang="en-US" dirty="0"/>
              <a:t>Area 59PCSS – took no action. (Note: Delegate exercised Right of Decision.)</a:t>
            </a:r>
          </a:p>
          <a:p>
            <a:r>
              <a:rPr lang="en-US" b="1" dirty="0"/>
              <a:t>GSC – adopted as an advisory action</a:t>
            </a:r>
            <a:r>
              <a:rPr lang="en-US" dirty="0"/>
              <a:t>. (Note: viewed 3.5 min. video.)</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00638021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F082-8F48-4E16-B429-A44075762E30}"/>
              </a:ext>
            </a:extLst>
          </p:cNvPr>
          <p:cNvSpPr>
            <a:spLocks noGrp="1"/>
          </p:cNvSpPr>
          <p:nvPr>
            <p:ph type="title"/>
          </p:nvPr>
        </p:nvSpPr>
        <p:spPr/>
        <p:txBody>
          <a:bodyPr/>
          <a:lstStyle/>
          <a:p>
            <a:r>
              <a:rPr lang="en-US" dirty="0"/>
              <a:t>Public Information</a:t>
            </a:r>
          </a:p>
        </p:txBody>
      </p:sp>
      <p:sp>
        <p:nvSpPr>
          <p:cNvPr id="3" name="Text Placeholder 2">
            <a:extLst>
              <a:ext uri="{FF2B5EF4-FFF2-40B4-BE49-F238E27FC236}">
                <a16:creationId xmlns:a16="http://schemas.microsoft.com/office/drawing/2014/main" id="{5185DA9C-7BC5-4122-8A08-675A54A86AD4}"/>
              </a:ext>
            </a:extLst>
          </p:cNvPr>
          <p:cNvSpPr>
            <a:spLocks noGrp="1"/>
          </p:cNvSpPr>
          <p:nvPr>
            <p:ph type="body" idx="1"/>
          </p:nvPr>
        </p:nvSpPr>
        <p:spPr/>
        <p:txBody>
          <a:bodyPr>
            <a:normAutofit fontScale="70000" lnSpcReduction="20000"/>
          </a:bodyPr>
          <a:lstStyle/>
          <a:p>
            <a:pPr marL="0" indent="0">
              <a:buNone/>
            </a:pPr>
            <a:r>
              <a:rPr lang="en-US" dirty="0"/>
              <a:t>Consider revisions to the pamphlet “Understanding Anonymity” that expands content on Traditions Eleven and Twelve and adds information related to safety in A.A. </a:t>
            </a:r>
          </a:p>
          <a:p>
            <a:r>
              <a:rPr lang="en-US" dirty="0"/>
              <a:t>The committee recommended that the pamphlet “Understanding Anonymity,” with expand content on Traditions Eleven and Twelve, be approved. </a:t>
            </a:r>
          </a:p>
          <a:p>
            <a:r>
              <a:rPr lang="en-US" dirty="0"/>
              <a:t>The committee recommended that the trustees’ Committee on Public Information develop language reflecting that A.A.’s anonymity Traditions are not a cloak protecting criminal or inappropriate behavior and that calling the proper authorities does not go against any A.A. Traditions.  A progress report or draft language is requested to be brought back to the 2019 Conference Committee on Public Information.  </a:t>
            </a:r>
          </a:p>
          <a:p>
            <a:r>
              <a:rPr lang="en-US" dirty="0"/>
              <a:t>Area 59 PCSS – recommended all items – passed.</a:t>
            </a:r>
          </a:p>
          <a:p>
            <a:r>
              <a:rPr lang="en-US" b="1" dirty="0"/>
              <a:t>GSC – adopted both recommendations as advisory actions. </a:t>
            </a:r>
          </a:p>
        </p:txBody>
      </p:sp>
    </p:spTree>
    <p:extLst>
      <p:ext uri="{BB962C8B-B14F-4D97-AF65-F5344CB8AC3E}">
        <p14:creationId xmlns:p14="http://schemas.microsoft.com/office/powerpoint/2010/main" val="217980373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5AED-0B51-4DDF-9D4B-9F6BAC4FF18C}"/>
              </a:ext>
            </a:extLst>
          </p:cNvPr>
          <p:cNvSpPr>
            <a:spLocks noGrp="1"/>
          </p:cNvSpPr>
          <p:nvPr>
            <p:ph type="title"/>
          </p:nvPr>
        </p:nvSpPr>
        <p:spPr/>
        <p:txBody>
          <a:bodyPr/>
          <a:lstStyle/>
          <a:p>
            <a:r>
              <a:rPr lang="en-US" dirty="0"/>
              <a:t>Public Information</a:t>
            </a:r>
          </a:p>
        </p:txBody>
      </p:sp>
      <p:sp>
        <p:nvSpPr>
          <p:cNvPr id="3" name="Text Placeholder 2">
            <a:extLst>
              <a:ext uri="{FF2B5EF4-FFF2-40B4-BE49-F238E27FC236}">
                <a16:creationId xmlns:a16="http://schemas.microsoft.com/office/drawing/2014/main" id="{BD12AE36-5EB3-4A42-AD8F-B67640F82A4F}"/>
              </a:ext>
            </a:extLst>
          </p:cNvPr>
          <p:cNvSpPr>
            <a:spLocks noGrp="1"/>
          </p:cNvSpPr>
          <p:nvPr>
            <p:ph type="body" idx="1"/>
          </p:nvPr>
        </p:nvSpPr>
        <p:spPr/>
        <p:txBody>
          <a:bodyPr>
            <a:normAutofit lnSpcReduction="10000"/>
          </a:bodyPr>
          <a:lstStyle/>
          <a:p>
            <a:pPr marL="0" indent="0">
              <a:buNone/>
            </a:pPr>
            <a:r>
              <a:rPr lang="en-US" dirty="0"/>
              <a:t>Consider revisions to the pamphlet “A Brief Guide to Alcoholics Anonymous” that updates language, contact information and information on the prevalence and severity of alcoholism and add information related to safety in A.A. </a:t>
            </a:r>
          </a:p>
          <a:p>
            <a:r>
              <a:rPr lang="en-US" dirty="0"/>
              <a:t>The committee recommended that the updated pamphlet “A Brief Guide to Alcoholics Anonymous” be approved.</a:t>
            </a:r>
          </a:p>
          <a:p>
            <a:r>
              <a:rPr lang="en-US" dirty="0"/>
              <a:t>Area 59 PCSS – passed.</a:t>
            </a:r>
          </a:p>
          <a:p>
            <a:r>
              <a:rPr lang="en-US" b="1" dirty="0"/>
              <a:t>GSC – adopted as an advisory action.</a:t>
            </a:r>
          </a:p>
        </p:txBody>
      </p:sp>
    </p:spTree>
    <p:extLst>
      <p:ext uri="{BB962C8B-B14F-4D97-AF65-F5344CB8AC3E}">
        <p14:creationId xmlns:p14="http://schemas.microsoft.com/office/powerpoint/2010/main" val="19326329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8E891-4879-4355-899E-5F67BA41A787}"/>
              </a:ext>
            </a:extLst>
          </p:cNvPr>
          <p:cNvSpPr>
            <a:spLocks noGrp="1"/>
          </p:cNvSpPr>
          <p:nvPr>
            <p:ph type="title"/>
          </p:nvPr>
        </p:nvSpPr>
        <p:spPr/>
        <p:txBody>
          <a:bodyPr/>
          <a:lstStyle/>
          <a:p>
            <a:r>
              <a:rPr lang="en-US" dirty="0"/>
              <a:t>Public Information</a:t>
            </a:r>
          </a:p>
        </p:txBody>
      </p:sp>
      <p:sp>
        <p:nvSpPr>
          <p:cNvPr id="3" name="Text Placeholder 2">
            <a:extLst>
              <a:ext uri="{FF2B5EF4-FFF2-40B4-BE49-F238E27FC236}">
                <a16:creationId xmlns:a16="http://schemas.microsoft.com/office/drawing/2014/main" id="{35090EC1-E136-4F33-8204-DC60D5D0B99D}"/>
              </a:ext>
            </a:extLst>
          </p:cNvPr>
          <p:cNvSpPr>
            <a:spLocks noGrp="1"/>
          </p:cNvSpPr>
          <p:nvPr>
            <p:ph type="body" idx="1"/>
          </p:nvPr>
        </p:nvSpPr>
        <p:spPr/>
        <p:txBody>
          <a:bodyPr>
            <a:normAutofit lnSpcReduction="10000"/>
          </a:bodyPr>
          <a:lstStyle/>
          <a:p>
            <a:pPr marL="0" indent="0">
              <a:buNone/>
            </a:pPr>
            <a:r>
              <a:rPr lang="en-US" dirty="0"/>
              <a:t>Review a progress report on the A.A.W.S. Google for Nonprofit YouTube channel.  </a:t>
            </a:r>
          </a:p>
          <a:p>
            <a:r>
              <a:rPr lang="en-US" dirty="0"/>
              <a:t>The committee recommended that a progress report including website analytics and the usefulness and effectiveness of the A.A.W.S. YouTube account be brought back to the 2019 Conference Committee on Public Information.  </a:t>
            </a:r>
          </a:p>
          <a:p>
            <a:r>
              <a:rPr lang="en-US" dirty="0"/>
              <a:t>Area 59 PCSS – passed</a:t>
            </a:r>
          </a:p>
          <a:p>
            <a:r>
              <a:rPr lang="en-US" b="1" dirty="0"/>
              <a:t>GSC – adopted as an advisory action </a:t>
            </a:r>
            <a:r>
              <a:rPr lang="en-US" dirty="0"/>
              <a:t>(Note: 3 videos added in Sept. total = 12)</a:t>
            </a:r>
          </a:p>
        </p:txBody>
      </p:sp>
    </p:spTree>
    <p:extLst>
      <p:ext uri="{BB962C8B-B14F-4D97-AF65-F5344CB8AC3E}">
        <p14:creationId xmlns:p14="http://schemas.microsoft.com/office/powerpoint/2010/main" val="333395915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and Charter</a:t>
            </a:r>
          </a:p>
        </p:txBody>
      </p:sp>
      <p:sp>
        <p:nvSpPr>
          <p:cNvPr id="3" name="Text Placeholder 2"/>
          <p:cNvSpPr>
            <a:spLocks noGrp="1"/>
          </p:cNvSpPr>
          <p:nvPr>
            <p:ph type="body" idx="1"/>
          </p:nvPr>
        </p:nvSpPr>
        <p:spPr/>
        <p:txBody>
          <a:bodyPr>
            <a:normAutofit fontScale="92500"/>
          </a:bodyPr>
          <a:lstStyle/>
          <a:p>
            <a:pPr marL="0" indent="0">
              <a:buNone/>
            </a:pPr>
            <a:r>
              <a:rPr lang="en-US" dirty="0"/>
              <a:t>Consider request that any Conference Committee Additional Committee Considerations be published in their entirety including any statements in both the printed Conference Final Report and the anonymity-protected digital version. </a:t>
            </a:r>
          </a:p>
          <a:p>
            <a:r>
              <a:rPr lang="en-US" dirty="0"/>
              <a:t>The committee recommended that any Committee Considerations be published in their entirety in both the printed Conference Final Report and the anonymity-protected digital version.</a:t>
            </a:r>
          </a:p>
          <a:p>
            <a:r>
              <a:rPr lang="en-US" dirty="0"/>
              <a:t>Area 59 PCSS – took no action</a:t>
            </a:r>
          </a:p>
          <a:p>
            <a:r>
              <a:rPr lang="en-US" b="1" dirty="0"/>
              <a:t>GSC – adopted as an advisory action</a:t>
            </a:r>
          </a:p>
        </p:txBody>
      </p:sp>
    </p:spTree>
    <p:extLst>
      <p:ext uri="{BB962C8B-B14F-4D97-AF65-F5344CB8AC3E}">
        <p14:creationId xmlns:p14="http://schemas.microsoft.com/office/powerpoint/2010/main" val="353529895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Treatment and Accessibilities</a:t>
            </a:r>
          </a:p>
        </p:txBody>
      </p:sp>
      <p:sp>
        <p:nvSpPr>
          <p:cNvPr id="3" name="Text Placeholder 2"/>
          <p:cNvSpPr>
            <a:spLocks noGrp="1"/>
          </p:cNvSpPr>
          <p:nvPr>
            <p:ph type="body" idx="1"/>
          </p:nvPr>
        </p:nvSpPr>
        <p:spPr/>
        <p:txBody>
          <a:bodyPr>
            <a:normAutofit fontScale="47500" lnSpcReduction="20000"/>
          </a:bodyPr>
          <a:lstStyle/>
          <a:p>
            <a:pPr marL="0" indent="0">
              <a:buNone/>
            </a:pPr>
            <a:r>
              <a:rPr lang="en-US" dirty="0"/>
              <a:t>The committee reviewed the report “Cooperation with Armed Services Exploration Strategies” from the trustees’ Committee on Cooperation with the Professional Community/Treatment and Accessibilities and suggested the following: </a:t>
            </a:r>
          </a:p>
          <a:p>
            <a:pPr lvl="1"/>
            <a:r>
              <a:rPr lang="en-US" dirty="0"/>
              <a:t>Review existing literature and service material with a military focus to expand on the topic of accessibilities.  </a:t>
            </a:r>
          </a:p>
          <a:p>
            <a:pPr lvl="1"/>
            <a:r>
              <a:rPr lang="en-US" dirty="0"/>
              <a:t>Consider including in existing A.A. literature shared experience from members on active duty as well as veterans.   </a:t>
            </a:r>
          </a:p>
          <a:p>
            <a:pPr lvl="1"/>
            <a:r>
              <a:rPr lang="en-US" dirty="0"/>
              <a:t>Consider creating A.A. guidelines with a focus on carrying the message to those in the Armed Services.</a:t>
            </a:r>
          </a:p>
          <a:p>
            <a:pPr lvl="1"/>
            <a:r>
              <a:rPr lang="en-US" dirty="0"/>
              <a:t> Consider whether creating a PSA as a method of carrying the message to those in the Armed Services would be effective.  </a:t>
            </a:r>
          </a:p>
          <a:p>
            <a:pPr lvl="1"/>
            <a:r>
              <a:rPr lang="en-US" dirty="0"/>
              <a:t>Consider the need for a national veteran’s workshop. </a:t>
            </a:r>
          </a:p>
          <a:p>
            <a:r>
              <a:rPr lang="en-US" dirty="0"/>
              <a:t>The committee suggested that the trustees’ Committee on Cooperation with the Professional Community/Treatment and Accessibilities focus on carrying the message to veterans in VA facilities, active service members stationed in local military facilities in the U.S. and Canada, and active military personnel who are deployed outside the U.S. and Canada.</a:t>
            </a:r>
          </a:p>
          <a:p>
            <a:r>
              <a:rPr lang="en-US" dirty="0"/>
              <a:t>Area 59 PCSS – recommendation to pass</a:t>
            </a:r>
          </a:p>
          <a:p>
            <a:r>
              <a:rPr lang="en-US" b="1" dirty="0"/>
              <a:t>GSC – additional considerations</a:t>
            </a:r>
          </a:p>
        </p:txBody>
      </p:sp>
    </p:spTree>
    <p:extLst>
      <p:ext uri="{BB962C8B-B14F-4D97-AF65-F5344CB8AC3E}">
        <p14:creationId xmlns:p14="http://schemas.microsoft.com/office/powerpoint/2010/main" val="40704132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genda Items: In Committees"/>
          <p:cNvSpPr>
            <a:spLocks noGrp="1"/>
          </p:cNvSpPr>
          <p:nvPr>
            <p:ph type="title"/>
          </p:nvPr>
        </p:nvSpPr>
        <p:spPr>
          <a:prstGeom prst="rect">
            <a:avLst/>
          </a:prstGeom>
        </p:spPr>
        <p:txBody>
          <a:bodyPr/>
          <a:lstStyle/>
          <a:p>
            <a:r>
              <a:t>Agenda Items: In Committees</a:t>
            </a:r>
          </a:p>
        </p:txBody>
      </p:sp>
      <p:sp>
        <p:nvSpPr>
          <p:cNvPr id="146" name="Recommendation…"/>
          <p:cNvSpPr>
            <a:spLocks noGrp="1"/>
          </p:cNvSpPr>
          <p:nvPr>
            <p:ph type="body" idx="1"/>
          </p:nvPr>
        </p:nvSpPr>
        <p:spPr>
          <a:prstGeom prst="rect">
            <a:avLst/>
          </a:prstGeom>
        </p:spPr>
        <p:txBody>
          <a:bodyPr>
            <a:normAutofit fontScale="77500" lnSpcReduction="20000"/>
          </a:bodyPr>
          <a:lstStyle/>
          <a:p>
            <a:r>
              <a:rPr dirty="0"/>
              <a:t>Recommendation</a:t>
            </a:r>
            <a:r>
              <a:rPr lang="en-US" dirty="0"/>
              <a:t>:</a:t>
            </a:r>
          </a:p>
          <a:p>
            <a:pPr lvl="1"/>
            <a:r>
              <a:rPr lang="en-US" dirty="0"/>
              <a:t>A motion from a committee to the entire Conference assembly</a:t>
            </a:r>
          </a:p>
          <a:p>
            <a:pPr lvl="1"/>
            <a:r>
              <a:rPr lang="en-US" dirty="0"/>
              <a:t>If passed, it can result in an “Advisory Action”</a:t>
            </a:r>
            <a:endParaRPr dirty="0"/>
          </a:p>
          <a:p>
            <a:r>
              <a:rPr dirty="0"/>
              <a:t>Take No Action</a:t>
            </a:r>
            <a:endParaRPr lang="en-US" dirty="0"/>
          </a:p>
          <a:p>
            <a:pPr lvl="1"/>
            <a:r>
              <a:rPr lang="en-US" dirty="0"/>
              <a:t>The committee debated the item, but there were not enough votes for substantial unanimity, needed to make a recommendation</a:t>
            </a:r>
            <a:endParaRPr dirty="0"/>
          </a:p>
          <a:p>
            <a:r>
              <a:rPr dirty="0"/>
              <a:t>Additional Consideration</a:t>
            </a:r>
            <a:endParaRPr lang="en-US" dirty="0"/>
          </a:p>
          <a:p>
            <a:pPr lvl="1"/>
            <a:r>
              <a:rPr lang="en-US" dirty="0"/>
              <a:t>The committee discussed the item; there was no final recommendation reached, but the committee offered some important additional questions or suggestions to consider</a:t>
            </a:r>
            <a:endParaRPr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Treatment and Accessibilities</a:t>
            </a:r>
          </a:p>
        </p:txBody>
      </p:sp>
      <p:sp>
        <p:nvSpPr>
          <p:cNvPr id="3" name="Text Placeholder 2"/>
          <p:cNvSpPr>
            <a:spLocks noGrp="1"/>
          </p:cNvSpPr>
          <p:nvPr>
            <p:ph type="body" idx="1"/>
          </p:nvPr>
        </p:nvSpPr>
        <p:spPr>
          <a:xfrm>
            <a:off x="508000" y="2628900"/>
            <a:ext cx="11988800" cy="6096000"/>
          </a:xfrm>
        </p:spPr>
        <p:txBody>
          <a:bodyPr>
            <a:normAutofit fontScale="47500" lnSpcReduction="20000"/>
          </a:bodyPr>
          <a:lstStyle/>
          <a:p>
            <a:pPr marL="0" indent="0">
              <a:buNone/>
            </a:pPr>
            <a:r>
              <a:rPr lang="en-US" dirty="0"/>
              <a:t>Review the summary of the Fellowship sharing on the need of additional material to support carrying the message to deaf and hard-of-hearing A.A. members.</a:t>
            </a:r>
          </a:p>
          <a:p>
            <a:r>
              <a:rPr lang="en-US" dirty="0"/>
              <a:t>The committee reviewed the summary of sharing from A.A. members who are Deaf and Hard-of-Hearing from the trustees’ committee on Cooperation with the Professional Community /Treatment and Accessibilities and suggested the following: </a:t>
            </a:r>
          </a:p>
          <a:p>
            <a:pPr lvl="1"/>
            <a:r>
              <a:rPr lang="en-US" dirty="0"/>
              <a:t> Continue exploring ways to meet the needs of A.A. members who are Deaf and Hard-of-Hearing.  </a:t>
            </a:r>
          </a:p>
          <a:p>
            <a:pPr lvl="1"/>
            <a:r>
              <a:rPr lang="en-US" dirty="0"/>
              <a:t> Request shared experience from A.A. members who are Deaf and Hard-of-Hearing regarding the types of technology used for participation in A.A.</a:t>
            </a:r>
          </a:p>
          <a:p>
            <a:pPr lvl="1"/>
            <a:r>
              <a:rPr lang="en-US" dirty="0"/>
              <a:t>Review the A.A. website to determine if it is accessible to A.A. members who are Deaf and Hard-of-Hearing. </a:t>
            </a:r>
          </a:p>
          <a:p>
            <a:pPr lvl="1"/>
            <a:r>
              <a:rPr lang="en-US" dirty="0"/>
              <a:t>Request shared experience from groups about the ways they are lowering access barriers in carrying the message to A.A. members who are Deaf and Hard-of Hearing and include sharing in existing literature and service material.  </a:t>
            </a:r>
          </a:p>
          <a:p>
            <a:pPr lvl="1"/>
            <a:r>
              <a:rPr lang="en-US" dirty="0"/>
              <a:t> Suggest the AA Grapevine develop a book that includes shared experience from A.A. members who are Deaf and Hard-of-Hearing and are overcoming access barriers.  </a:t>
            </a:r>
          </a:p>
          <a:p>
            <a:r>
              <a:rPr lang="en-US" dirty="0"/>
              <a:t>Area 59 PCSS – passed</a:t>
            </a:r>
          </a:p>
          <a:p>
            <a:r>
              <a:rPr lang="en-US" b="1" dirty="0"/>
              <a:t>GSC – additional considerations </a:t>
            </a:r>
          </a:p>
          <a:p>
            <a:endParaRPr lang="en-US" dirty="0"/>
          </a:p>
        </p:txBody>
      </p:sp>
    </p:spTree>
    <p:extLst>
      <p:ext uri="{BB962C8B-B14F-4D97-AF65-F5344CB8AC3E}">
        <p14:creationId xmlns:p14="http://schemas.microsoft.com/office/powerpoint/2010/main" val="79466997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Trustees</a:t>
            </a:r>
          </a:p>
        </p:txBody>
      </p:sp>
      <p:sp>
        <p:nvSpPr>
          <p:cNvPr id="3" name="Text Placeholder 2"/>
          <p:cNvSpPr>
            <a:spLocks noGrp="1"/>
          </p:cNvSpPr>
          <p:nvPr>
            <p:ph type="body" idx="1"/>
          </p:nvPr>
        </p:nvSpPr>
        <p:spPr/>
        <p:txBody>
          <a:bodyPr>
            <a:noAutofit/>
          </a:bodyPr>
          <a:lstStyle/>
          <a:p>
            <a:pPr marL="0" indent="0">
              <a:buNone/>
            </a:pPr>
            <a:r>
              <a:rPr lang="en-US" sz="1600" dirty="0"/>
              <a:t>Review the proposal to censure the General Service Board.</a:t>
            </a:r>
          </a:p>
          <a:p>
            <a:r>
              <a:rPr lang="en-US" sz="1600" dirty="0"/>
              <a:t>The committee thoughtfully reviewed a proposal to censure the General Service Board and after seeking extensive additional input from the general manager of G.S.O., the chair of the General Service Board, and additional General Service Board trustees, agreed to take no action. The committee recognized that the litigation regarding the Printer’s Copy Manuscript at Alcoholics Anonymous has caused many in the Fellowship to have strong feelings on all sides of this issue. The committee believes that the unity of Alcoholics Anonymous is the most important treasure we have as a Fellowship. The committee also recognizes that the General Service Board and the Alcoholics Anonymous World Services, Inc. Board have many legal responsibilities and must sometimes make use of the right of decision, but in the spirit of A.A. unity, the committee asks the General Service Board, A.A. World Services, Inc. and AA Grapevine, Inc. that: </a:t>
            </a:r>
          </a:p>
          <a:p>
            <a:pPr lvl="1"/>
            <a:r>
              <a:rPr lang="en-US" sz="1600" dirty="0"/>
              <a:t>All major decisions made by A.A. World Services, Inc., AA Grapevine, Inc., the General Service Office or AA Grapevine management be promptly and fully reported to the General Service Board, as appropriate. </a:t>
            </a:r>
          </a:p>
          <a:p>
            <a:pPr lvl="1"/>
            <a:r>
              <a:rPr lang="en-US" sz="1600" dirty="0"/>
              <a:t>If the  General Service Board, the A.A. World Services or AA Grapevine boards need to initiate a legal proceeding as a plaintiff, that whenever possible, they will consult the members of the General Service Conference before starting such a proceeding, being ever mindful of A.A. unity and A.A.’s financial prudence. However, the committee understands that sometimes this might not be possible. </a:t>
            </a:r>
          </a:p>
          <a:p>
            <a:pPr lvl="1"/>
            <a:r>
              <a:rPr lang="en-US" sz="1600" dirty="0"/>
              <a:t>The committee recognizes that the General Service Board, A.A. World Services Inc., and AA Grapevine, Inc. could be brought into litigation by other parties and in no way wants to limit their actions required to protect these corporations.</a:t>
            </a:r>
          </a:p>
          <a:p>
            <a:r>
              <a:rPr lang="en-US" sz="1600" dirty="0"/>
              <a:t>Area 59 PCSS – recommended to censure and it failed</a:t>
            </a:r>
          </a:p>
          <a:p>
            <a:r>
              <a:rPr lang="en-US" sz="1600" b="1" dirty="0"/>
              <a:t>GSC – took no action with additional considerations</a:t>
            </a:r>
          </a:p>
        </p:txBody>
      </p:sp>
    </p:spTree>
    <p:extLst>
      <p:ext uri="{BB962C8B-B14F-4D97-AF65-F5344CB8AC3E}">
        <p14:creationId xmlns:p14="http://schemas.microsoft.com/office/powerpoint/2010/main" val="188435488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36F1-0D43-48D6-A093-2904ABD2B1B7}"/>
              </a:ext>
            </a:extLst>
          </p:cNvPr>
          <p:cNvSpPr>
            <a:spLocks noGrp="1"/>
          </p:cNvSpPr>
          <p:nvPr>
            <p:ph type="title"/>
          </p:nvPr>
        </p:nvSpPr>
        <p:spPr/>
        <p:txBody>
          <a:bodyPr/>
          <a:lstStyle/>
          <a:p>
            <a:r>
              <a:rPr lang="en-US" dirty="0"/>
              <a:t>Trustees</a:t>
            </a:r>
          </a:p>
        </p:txBody>
      </p:sp>
      <p:sp>
        <p:nvSpPr>
          <p:cNvPr id="3" name="Text Placeholder 2">
            <a:extLst>
              <a:ext uri="{FF2B5EF4-FFF2-40B4-BE49-F238E27FC236}">
                <a16:creationId xmlns:a16="http://schemas.microsoft.com/office/drawing/2014/main" id="{CC31297D-E068-4D39-8A86-3F164EADDDC9}"/>
              </a:ext>
            </a:extLst>
          </p:cNvPr>
          <p:cNvSpPr>
            <a:spLocks noGrp="1"/>
          </p:cNvSpPr>
          <p:nvPr>
            <p:ph type="body" idx="1"/>
          </p:nvPr>
        </p:nvSpPr>
        <p:spPr/>
        <p:txBody>
          <a:bodyPr>
            <a:normAutofit fontScale="85000" lnSpcReduction="20000"/>
          </a:bodyPr>
          <a:lstStyle/>
          <a:p>
            <a:pPr marL="0" indent="0">
              <a:buNone/>
            </a:pPr>
            <a:r>
              <a:rPr lang="en-US" dirty="0"/>
              <a:t>Review a proposal to reorganize the A.A.W.S. and General Service Boards</a:t>
            </a:r>
          </a:p>
          <a:p>
            <a:r>
              <a:rPr lang="en-US" dirty="0"/>
              <a:t>The committee reviewed a proposal to reorganize the A.A.W.S. and General Service Boards and took no action. The committee noted that although a reorganization was not considered necessary at this time, the committee requested that the trustees’ Committee on Nominating develop procedures for a partial or complete reorganization of the General Service Board, the A.A.W.S. or AA Grapevine boards and that a report be brought back to the 2019 Conference Committee on Trustees, including all possible options.</a:t>
            </a:r>
          </a:p>
          <a:p>
            <a:r>
              <a:rPr lang="en-US" dirty="0"/>
              <a:t>Area 59 PCSS – took no action</a:t>
            </a:r>
          </a:p>
          <a:p>
            <a:r>
              <a:rPr lang="en-US" b="1" dirty="0"/>
              <a:t>GSC – took no action with additional considerations</a:t>
            </a:r>
          </a:p>
        </p:txBody>
      </p:sp>
    </p:spTree>
    <p:extLst>
      <p:ext uri="{BB962C8B-B14F-4D97-AF65-F5344CB8AC3E}">
        <p14:creationId xmlns:p14="http://schemas.microsoft.com/office/powerpoint/2010/main" val="235949914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22A08-8DB3-4F52-AB6C-5F9E4CB89E8E}"/>
              </a:ext>
            </a:extLst>
          </p:cNvPr>
          <p:cNvSpPr>
            <a:spLocks noGrp="1"/>
          </p:cNvSpPr>
          <p:nvPr>
            <p:ph type="title"/>
          </p:nvPr>
        </p:nvSpPr>
        <p:spPr/>
        <p:txBody>
          <a:bodyPr/>
          <a:lstStyle/>
          <a:p>
            <a:r>
              <a:rPr lang="en-US" dirty="0"/>
              <a:t>Trustees</a:t>
            </a:r>
          </a:p>
        </p:txBody>
      </p:sp>
      <p:sp>
        <p:nvSpPr>
          <p:cNvPr id="3" name="Text Placeholder 2">
            <a:extLst>
              <a:ext uri="{FF2B5EF4-FFF2-40B4-BE49-F238E27FC236}">
                <a16:creationId xmlns:a16="http://schemas.microsoft.com/office/drawing/2014/main" id="{9B01B681-D25E-4634-9812-D5D726D75AC0}"/>
              </a:ext>
            </a:extLst>
          </p:cNvPr>
          <p:cNvSpPr>
            <a:spLocks noGrp="1"/>
          </p:cNvSpPr>
          <p:nvPr>
            <p:ph type="body" idx="1"/>
          </p:nvPr>
        </p:nvSpPr>
        <p:spPr/>
        <p:txBody>
          <a:bodyPr/>
          <a:lstStyle/>
          <a:p>
            <a:pPr marL="0" indent="0">
              <a:buNone/>
            </a:pPr>
            <a:r>
              <a:rPr lang="en-US" dirty="0"/>
              <a:t>Review the slate of Trustees and Officers of the GSB of A.A., Inc.</a:t>
            </a:r>
          </a:p>
          <a:p>
            <a:r>
              <a:rPr lang="en-US" b="1" dirty="0"/>
              <a:t>GSC - Approved</a:t>
            </a:r>
          </a:p>
        </p:txBody>
      </p:sp>
    </p:spTree>
    <p:extLst>
      <p:ext uri="{BB962C8B-B14F-4D97-AF65-F5344CB8AC3E}">
        <p14:creationId xmlns:p14="http://schemas.microsoft.com/office/powerpoint/2010/main" val="177609534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Archives</a:t>
            </a:r>
          </a:p>
        </p:txBody>
      </p:sp>
      <p:sp>
        <p:nvSpPr>
          <p:cNvPr id="3" name="Text Placeholder 2"/>
          <p:cNvSpPr>
            <a:spLocks noGrp="1"/>
          </p:cNvSpPr>
          <p:nvPr>
            <p:ph type="body" idx="1"/>
          </p:nvPr>
        </p:nvSpPr>
        <p:spPr/>
        <p:txBody>
          <a:bodyPr/>
          <a:lstStyle/>
          <a:p>
            <a:pPr marL="0" indent="0">
              <a:buNone/>
            </a:pPr>
            <a:r>
              <a:rPr lang="en-US" dirty="0"/>
              <a:t>The committee considered a request to develop a policy on distribution of audio recordings of General Service Conference presentations and took no action for similar reasons cited in the preceding committee consideration.</a:t>
            </a:r>
          </a:p>
          <a:p>
            <a:r>
              <a:rPr lang="en-US" dirty="0"/>
              <a:t>Area 59 recommended – passed. (Note – time it takes to get information when requested it be revised. Any request reviewed by the GSB is for limited use only – not for reproduction per 2015 advisory action.)</a:t>
            </a:r>
          </a:p>
          <a:p>
            <a:r>
              <a:rPr lang="en-US" b="1" dirty="0"/>
              <a:t>GSC – took no action with additional consideration </a:t>
            </a:r>
          </a:p>
        </p:txBody>
      </p:sp>
    </p:spTree>
    <p:extLst>
      <p:ext uri="{BB962C8B-B14F-4D97-AF65-F5344CB8AC3E}">
        <p14:creationId xmlns:p14="http://schemas.microsoft.com/office/powerpoint/2010/main" val="419184445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0A51-C826-489A-9A46-575240E448B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DCA86C0-75C9-4AB5-8FD7-73F7448CF649}"/>
              </a:ext>
            </a:extLst>
          </p:cNvPr>
          <p:cNvSpPr>
            <a:spLocks noGrp="1"/>
          </p:cNvSpPr>
          <p:nvPr>
            <p:ph idx="1"/>
          </p:nvPr>
        </p:nvSpPr>
        <p:spPr/>
        <p:txBody>
          <a:bodyPr/>
          <a:lstStyle/>
          <a:p>
            <a:pPr marL="0" indent="0">
              <a:buNone/>
            </a:pPr>
            <a:r>
              <a:rPr lang="en-US" dirty="0"/>
              <a:t>Review suggestions for the theme of the 2019 General Service Conference. </a:t>
            </a:r>
          </a:p>
          <a:p>
            <a:r>
              <a:rPr lang="en-US" dirty="0"/>
              <a:t>The committee recommended that the theme for the 2019 General Service Conference be:  “Our Big Book – 80 Years, 71 Languages.”</a:t>
            </a:r>
          </a:p>
          <a:p>
            <a:r>
              <a:rPr lang="en-US" b="1" dirty="0"/>
              <a:t>GSC adopted the theme.</a:t>
            </a:r>
          </a:p>
        </p:txBody>
      </p:sp>
    </p:spTree>
    <p:extLst>
      <p:ext uri="{BB962C8B-B14F-4D97-AF65-F5344CB8AC3E}">
        <p14:creationId xmlns:p14="http://schemas.microsoft.com/office/powerpoint/2010/main" val="765324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08BA-F238-49D9-9ECD-AA585D62A23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19CBA77-C69D-47E4-AF69-DD372C82AFA7}"/>
              </a:ext>
            </a:extLst>
          </p:cNvPr>
          <p:cNvSpPr>
            <a:spLocks noGrp="1"/>
          </p:cNvSpPr>
          <p:nvPr>
            <p:ph idx="1"/>
          </p:nvPr>
        </p:nvSpPr>
        <p:spPr/>
        <p:txBody>
          <a:bodyPr>
            <a:normAutofit/>
          </a:bodyPr>
          <a:lstStyle/>
          <a:p>
            <a:pPr marL="0" indent="0">
              <a:buNone/>
            </a:pPr>
            <a:r>
              <a:rPr lang="en-US" dirty="0"/>
              <a:t>Discuss workshop topic ideas for the 2019 General Service Conference. </a:t>
            </a:r>
          </a:p>
          <a:p>
            <a:r>
              <a:rPr lang="en-US" dirty="0"/>
              <a:t>The committee recommended that the following be the workshop topic for the 2019 General Service Conference:   </a:t>
            </a:r>
          </a:p>
          <a:p>
            <a:r>
              <a:rPr lang="en-US" dirty="0"/>
              <a:t>“Clarity of Purpose – Addressing the Needs of Our Meetings.”</a:t>
            </a:r>
          </a:p>
          <a:p>
            <a:r>
              <a:rPr lang="en-US" b="1" dirty="0"/>
              <a:t>GSC adopted</a:t>
            </a:r>
          </a:p>
        </p:txBody>
      </p:sp>
    </p:spTree>
    <p:extLst>
      <p:ext uri="{BB962C8B-B14F-4D97-AF65-F5344CB8AC3E}">
        <p14:creationId xmlns:p14="http://schemas.microsoft.com/office/powerpoint/2010/main" val="2759106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508000" y="2939143"/>
            <a:ext cx="11988800" cy="6096000"/>
          </a:xfrm>
        </p:spPr>
        <p:txBody>
          <a:bodyPr>
            <a:normAutofit fontScale="77500" lnSpcReduction="20000"/>
          </a:bodyPr>
          <a:lstStyle/>
          <a:p>
            <a:pPr marL="0" indent="0">
              <a:buNone/>
            </a:pPr>
            <a:r>
              <a:rPr lang="en-US" dirty="0"/>
              <a:t>Review presentation/discussion topic ideas for the 2019 General Service Conference. </a:t>
            </a:r>
          </a:p>
          <a:p>
            <a:r>
              <a:rPr lang="en-US" dirty="0"/>
              <a:t>The committee recommended that the following be presentation/discussion topics for the 2019 General Service Conference: </a:t>
            </a:r>
          </a:p>
          <a:p>
            <a:r>
              <a:rPr lang="en-US" dirty="0"/>
              <a:t>1. Yesterday’s World – Our Legacies Begin </a:t>
            </a:r>
          </a:p>
          <a:p>
            <a:r>
              <a:rPr lang="en-US" dirty="0"/>
              <a:t>2. Today’s World – Demonstrating Integrity, Anonymity and Service </a:t>
            </a:r>
          </a:p>
          <a:p>
            <a:r>
              <a:rPr lang="en-US" dirty="0"/>
              <a:t>3. Tomorrow’s World – Carrying the Message Forward</a:t>
            </a:r>
          </a:p>
          <a:p>
            <a:r>
              <a:rPr lang="en-US" dirty="0"/>
              <a:t>Area 59 PCSS – several suggestions presented &amp; passed</a:t>
            </a:r>
          </a:p>
          <a:p>
            <a:r>
              <a:rPr lang="en-US" b="1" dirty="0"/>
              <a:t>GSC – adopted the above</a:t>
            </a:r>
            <a:r>
              <a:rPr lang="en-US" dirty="0"/>
              <a:t>. (Note: #3 above was amended 3 times.)</a:t>
            </a:r>
          </a:p>
          <a:p>
            <a:endParaRPr lang="en-US" dirty="0"/>
          </a:p>
          <a:p>
            <a:endParaRPr lang="en-US" dirty="0"/>
          </a:p>
        </p:txBody>
      </p:sp>
    </p:spTree>
    <p:extLst>
      <p:ext uri="{BB962C8B-B14F-4D97-AF65-F5344CB8AC3E}">
        <p14:creationId xmlns:p14="http://schemas.microsoft.com/office/powerpoint/2010/main" val="1732815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DA586-0426-4CD8-A2C5-18F51C3F4593}"/>
              </a:ext>
            </a:extLst>
          </p:cNvPr>
          <p:cNvSpPr>
            <a:spLocks noGrp="1"/>
          </p:cNvSpPr>
          <p:nvPr>
            <p:ph type="title"/>
          </p:nvPr>
        </p:nvSpPr>
        <p:spPr/>
        <p:txBody>
          <a:bodyPr/>
          <a:lstStyle/>
          <a:p>
            <a:r>
              <a:rPr lang="en-US" dirty="0"/>
              <a:t>Floor Actions</a:t>
            </a:r>
          </a:p>
        </p:txBody>
      </p:sp>
      <p:sp>
        <p:nvSpPr>
          <p:cNvPr id="3" name="Content Placeholder 2">
            <a:extLst>
              <a:ext uri="{FF2B5EF4-FFF2-40B4-BE49-F238E27FC236}">
                <a16:creationId xmlns:a16="http://schemas.microsoft.com/office/drawing/2014/main" id="{96FAEB8F-6527-43D6-8487-5A6A6EE8D4A0}"/>
              </a:ext>
            </a:extLst>
          </p:cNvPr>
          <p:cNvSpPr>
            <a:spLocks noGrp="1"/>
          </p:cNvSpPr>
          <p:nvPr>
            <p:ph idx="1"/>
          </p:nvPr>
        </p:nvSpPr>
        <p:spPr/>
        <p:txBody>
          <a:bodyPr/>
          <a:lstStyle/>
          <a:p>
            <a:r>
              <a:rPr lang="en-US" dirty="0"/>
              <a:t>There was a total of  8 Floor actions that were presented.</a:t>
            </a:r>
          </a:p>
          <a:p>
            <a:r>
              <a:rPr lang="en-US" dirty="0"/>
              <a:t>4 – Where Declined to consider </a:t>
            </a:r>
          </a:p>
          <a:p>
            <a:r>
              <a:rPr lang="en-US" dirty="0"/>
              <a:t>1- Wasn’t Approved </a:t>
            </a:r>
          </a:p>
          <a:p>
            <a:r>
              <a:rPr lang="en-US" dirty="0"/>
              <a:t>1- Was withdrawn by the person who brought it forth.</a:t>
            </a:r>
          </a:p>
          <a:p>
            <a:r>
              <a:rPr lang="en-US" dirty="0"/>
              <a:t>2- Passed, and Adopted as Advisory Actions</a:t>
            </a:r>
          </a:p>
        </p:txBody>
      </p:sp>
    </p:spTree>
    <p:extLst>
      <p:ext uri="{BB962C8B-B14F-4D97-AF65-F5344CB8AC3E}">
        <p14:creationId xmlns:p14="http://schemas.microsoft.com/office/powerpoint/2010/main" val="2426468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Floor Actions</a:t>
            </a:r>
          </a:p>
        </p:txBody>
      </p:sp>
      <p:sp>
        <p:nvSpPr>
          <p:cNvPr id="3" name="Text Placeholder 2"/>
          <p:cNvSpPr>
            <a:spLocks noGrp="1"/>
          </p:cNvSpPr>
          <p:nvPr>
            <p:ph type="body" idx="1"/>
          </p:nvPr>
        </p:nvSpPr>
        <p:spPr/>
        <p:txBody>
          <a:bodyPr>
            <a:normAutofit fontScale="92500"/>
          </a:bodyPr>
          <a:lstStyle/>
          <a:p>
            <a:pPr marL="0" indent="0">
              <a:buNone/>
            </a:pPr>
            <a:r>
              <a:rPr lang="en-US" sz="2800" dirty="0"/>
              <a:t>It was recommended that: </a:t>
            </a:r>
          </a:p>
          <a:p>
            <a:r>
              <a:rPr lang="en-US" sz="2800" dirty="0"/>
              <a:t>The text on page 18 of the pamphlet “Members of the Clergy Ask About Alcoholics Anonymous” that currently reads: </a:t>
            </a:r>
          </a:p>
          <a:p>
            <a:r>
              <a:rPr lang="en-US" sz="2800" dirty="0"/>
              <a:t> Please check your local telephone directory or newspaper for the number of Alcoholics Anonymous. </a:t>
            </a:r>
          </a:p>
          <a:p>
            <a:r>
              <a:rPr lang="en-US" sz="2800" dirty="0"/>
              <a:t>Be revised to read:</a:t>
            </a:r>
          </a:p>
          <a:p>
            <a:r>
              <a:rPr lang="en-US" sz="2800" dirty="0"/>
              <a:t>Alcoholics Anonymous can be found on the internet at aa.org and in most telephone directories by looking for “Alcoholics Anonymous”. Additionally online meetings are available, which members of the military and others often use when they are in places where there is no meeting nearby</a:t>
            </a:r>
          </a:p>
          <a:p>
            <a:r>
              <a:rPr lang="en-US" sz="2800" b="1" dirty="0"/>
              <a:t>GSC adopted as an advisory action </a:t>
            </a:r>
          </a:p>
        </p:txBody>
      </p:sp>
    </p:spTree>
    <p:extLst>
      <p:ext uri="{BB962C8B-B14F-4D97-AF65-F5344CB8AC3E}">
        <p14:creationId xmlns:p14="http://schemas.microsoft.com/office/powerpoint/2010/main" val="38524000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 descr="Image"/>
          <p:cNvPicPr>
            <a:picLocks noGrp="1"/>
          </p:cNvPicPr>
          <p:nvPr>
            <p:ph type="pic" idx="13"/>
          </p:nvPr>
        </p:nvPicPr>
        <p:blipFill>
          <a:blip r:embed="rId2">
            <a:extLst/>
          </a:blip>
          <a:stretch>
            <a:fillRect/>
          </a:stretch>
        </p:blipFill>
        <p:spPr>
          <a:xfrm>
            <a:off x="6692900" y="2565400"/>
            <a:ext cx="5842000" cy="6680200"/>
          </a:xfrm>
          <a:prstGeom prst="rect">
            <a:avLst/>
          </a:prstGeom>
        </p:spPr>
      </p:pic>
      <p:sp>
        <p:nvSpPr>
          <p:cNvPr id="159" name="What is an &quot;Advisory Action?&quot;"/>
          <p:cNvSpPr>
            <a:spLocks noGrp="1"/>
          </p:cNvSpPr>
          <p:nvPr>
            <p:ph type="title"/>
          </p:nvPr>
        </p:nvSpPr>
        <p:spPr>
          <a:prstGeom prst="rect">
            <a:avLst/>
          </a:prstGeom>
        </p:spPr>
        <p:txBody>
          <a:bodyPr/>
          <a:lstStyle/>
          <a:p>
            <a:r>
              <a:t>What is an "Advisory Action?"</a:t>
            </a:r>
          </a:p>
        </p:txBody>
      </p:sp>
      <p:sp>
        <p:nvSpPr>
          <p:cNvPr id="160" name="A bridge between the GSC &amp; Board of Trustees…"/>
          <p:cNvSpPr>
            <a:spLocks noGrp="1"/>
          </p:cNvSpPr>
          <p:nvPr>
            <p:ph type="body" sz="half" idx="1"/>
          </p:nvPr>
        </p:nvSpPr>
        <p:spPr>
          <a:prstGeom prst="rect">
            <a:avLst/>
          </a:prstGeom>
        </p:spPr>
        <p:txBody>
          <a:bodyPr>
            <a:normAutofit lnSpcReduction="10000"/>
          </a:bodyPr>
          <a:lstStyle/>
          <a:p>
            <a:r>
              <a:rPr lang="en-US" dirty="0"/>
              <a:t>Advisory Actions are the result of an affirmative vote by the GSC to move forward with a committee recommendation or other motion</a:t>
            </a:r>
          </a:p>
          <a:p>
            <a:r>
              <a:rPr dirty="0"/>
              <a:t>A bridge between the GSC &amp; Board of Trustees</a:t>
            </a:r>
          </a:p>
          <a:p>
            <a:r>
              <a:rPr dirty="0"/>
              <a:t>Expresses, with substantial unanimity, the </a:t>
            </a:r>
            <a:r>
              <a:rPr lang="en-US" dirty="0"/>
              <a:t>i</a:t>
            </a:r>
            <a:r>
              <a:rPr dirty="0"/>
              <a:t>nformed conscience of A.A. as a whole</a:t>
            </a:r>
            <a:endParaRPr lang="en-US" dirty="0"/>
          </a:p>
          <a:p>
            <a:r>
              <a:rPr lang="en-US" dirty="0"/>
              <a:t>Advises the Board to take action based on the GSC’s Group Conscience</a:t>
            </a:r>
            <a:endParaRPr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27AD0-59A8-4C95-A0E6-120E0F3E1C2C}"/>
              </a:ext>
            </a:extLst>
          </p:cNvPr>
          <p:cNvSpPr>
            <a:spLocks noGrp="1"/>
          </p:cNvSpPr>
          <p:nvPr>
            <p:ph type="title"/>
          </p:nvPr>
        </p:nvSpPr>
        <p:spPr/>
        <p:txBody>
          <a:bodyPr/>
          <a:lstStyle/>
          <a:p>
            <a:r>
              <a:rPr lang="en-US" dirty="0"/>
              <a:t>Floor Actions</a:t>
            </a:r>
          </a:p>
        </p:txBody>
      </p:sp>
      <p:sp>
        <p:nvSpPr>
          <p:cNvPr id="3" name="Text Placeholder 2">
            <a:extLst>
              <a:ext uri="{FF2B5EF4-FFF2-40B4-BE49-F238E27FC236}">
                <a16:creationId xmlns:a16="http://schemas.microsoft.com/office/drawing/2014/main" id="{DEC8D962-7D84-4466-9E21-98864CE1DB72}"/>
              </a:ext>
            </a:extLst>
          </p:cNvPr>
          <p:cNvSpPr>
            <a:spLocks noGrp="1"/>
          </p:cNvSpPr>
          <p:nvPr>
            <p:ph type="body" idx="1"/>
          </p:nvPr>
        </p:nvSpPr>
        <p:spPr/>
        <p:txBody>
          <a:bodyPr/>
          <a:lstStyle/>
          <a:p>
            <a:pPr marL="0" indent="0">
              <a:buNone/>
            </a:pPr>
            <a:r>
              <a:rPr lang="en-US" dirty="0"/>
              <a:t>It was recommended that: </a:t>
            </a:r>
          </a:p>
          <a:p>
            <a:r>
              <a:rPr lang="en-US" dirty="0"/>
              <a:t>Area Service Highlights be published in their entirety in both the printed Conference Final Report and the anonymity-protected digital version.</a:t>
            </a:r>
          </a:p>
          <a:p>
            <a:r>
              <a:rPr lang="en-US" b="1" dirty="0"/>
              <a:t>GSC adopted as advisory action</a:t>
            </a:r>
          </a:p>
        </p:txBody>
      </p:sp>
    </p:spTree>
    <p:extLst>
      <p:ext uri="{BB962C8B-B14F-4D97-AF65-F5344CB8AC3E}">
        <p14:creationId xmlns:p14="http://schemas.microsoft.com/office/powerpoint/2010/main" val="1633376736"/>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4AD0-2F10-4EAA-A5DA-D50838900456}"/>
              </a:ext>
            </a:extLst>
          </p:cNvPr>
          <p:cNvSpPr>
            <a:spLocks noGrp="1"/>
          </p:cNvSpPr>
          <p:nvPr>
            <p:ph type="title"/>
          </p:nvPr>
        </p:nvSpPr>
        <p:spPr/>
        <p:txBody>
          <a:bodyPr/>
          <a:lstStyle/>
          <a:p>
            <a:r>
              <a:rPr lang="en-US" dirty="0"/>
              <a:t>7</a:t>
            </a:r>
            <a:r>
              <a:rPr lang="en-US" baseline="30000" dirty="0"/>
              <a:t>th</a:t>
            </a:r>
            <a:r>
              <a:rPr lang="en-US" dirty="0"/>
              <a:t> Tradition Progress</a:t>
            </a:r>
          </a:p>
        </p:txBody>
      </p:sp>
      <p:sp>
        <p:nvSpPr>
          <p:cNvPr id="3" name="Content Placeholder 2">
            <a:extLst>
              <a:ext uri="{FF2B5EF4-FFF2-40B4-BE49-F238E27FC236}">
                <a16:creationId xmlns:a16="http://schemas.microsoft.com/office/drawing/2014/main" id="{33061BC0-4D15-4E45-BEA1-FA3F309636C6}"/>
              </a:ext>
            </a:extLst>
          </p:cNvPr>
          <p:cNvSpPr>
            <a:spLocks noGrp="1"/>
          </p:cNvSpPr>
          <p:nvPr>
            <p:ph idx="1"/>
          </p:nvPr>
        </p:nvSpPr>
        <p:spPr/>
        <p:txBody>
          <a:bodyPr>
            <a:normAutofit fontScale="92500" lnSpcReduction="20000"/>
          </a:bodyPr>
          <a:lstStyle/>
          <a:p>
            <a:r>
              <a:rPr lang="en-US" dirty="0"/>
              <a:t>2017 Contributions set a record of $8.4 million</a:t>
            </a:r>
          </a:p>
          <a:p>
            <a:r>
              <a:rPr lang="en-US" dirty="0"/>
              <a:t>An increase of 6% over 2016!</a:t>
            </a:r>
          </a:p>
          <a:p>
            <a:r>
              <a:rPr lang="en-US" dirty="0"/>
              <a:t>Service expense total was $10.2 million</a:t>
            </a:r>
          </a:p>
          <a:p>
            <a:pPr lvl="1"/>
            <a:r>
              <a:rPr lang="en-US" dirty="0"/>
              <a:t>Increase of 3%</a:t>
            </a:r>
          </a:p>
          <a:p>
            <a:pPr lvl="1"/>
            <a:r>
              <a:rPr lang="en-US" dirty="0"/>
              <a:t>A $1.8 million shortfall compared to group contributions</a:t>
            </a:r>
          </a:p>
          <a:p>
            <a:r>
              <a:rPr lang="en-US" dirty="0"/>
              <a:t>Literature sales up 6% - covering that shortfall from contributions</a:t>
            </a:r>
          </a:p>
          <a:p>
            <a:r>
              <a:rPr lang="en-US" dirty="0"/>
              <a:t>Reserve fund at 9.5 months</a:t>
            </a:r>
          </a:p>
          <a:p>
            <a:r>
              <a:rPr lang="en-US" dirty="0"/>
              <a:t>Cost service per member = $7.40; per group $152.90</a:t>
            </a:r>
          </a:p>
          <a:p>
            <a:pPr marL="0" indent="0">
              <a:buNone/>
            </a:pPr>
            <a:endParaRPr lang="en-US" dirty="0"/>
          </a:p>
        </p:txBody>
      </p:sp>
    </p:spTree>
    <p:extLst>
      <p:ext uri="{BB962C8B-B14F-4D97-AF65-F5344CB8AC3E}">
        <p14:creationId xmlns:p14="http://schemas.microsoft.com/office/powerpoint/2010/main" val="1592677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9-B5C4-4E2F-96DC-B21895C75B7E}"/>
              </a:ext>
            </a:extLst>
          </p:cNvPr>
          <p:cNvSpPr>
            <a:spLocks noGrp="1"/>
          </p:cNvSpPr>
          <p:nvPr>
            <p:ph type="title"/>
          </p:nvPr>
        </p:nvSpPr>
        <p:spPr/>
        <p:txBody>
          <a:bodyPr/>
          <a:lstStyle/>
          <a:p>
            <a:r>
              <a:rPr lang="en-US" dirty="0"/>
              <a:t>Some Facts</a:t>
            </a:r>
          </a:p>
        </p:txBody>
      </p:sp>
      <p:sp>
        <p:nvSpPr>
          <p:cNvPr id="3" name="Content Placeholder 2">
            <a:extLst>
              <a:ext uri="{FF2B5EF4-FFF2-40B4-BE49-F238E27FC236}">
                <a16:creationId xmlns:a16="http://schemas.microsoft.com/office/drawing/2014/main" id="{EB0A17FD-C9EC-481B-8AD4-B6CD82F0763A}"/>
              </a:ext>
            </a:extLst>
          </p:cNvPr>
          <p:cNvSpPr>
            <a:spLocks noGrp="1"/>
          </p:cNvSpPr>
          <p:nvPr>
            <p:ph idx="1"/>
          </p:nvPr>
        </p:nvSpPr>
        <p:spPr/>
        <p:txBody>
          <a:bodyPr>
            <a:normAutofit/>
          </a:bodyPr>
          <a:lstStyle/>
          <a:p>
            <a:r>
              <a:rPr lang="en-US" dirty="0"/>
              <a:t>Grapevine subscriptions continued to decline</a:t>
            </a:r>
          </a:p>
          <a:p>
            <a:r>
              <a:rPr lang="en-US" dirty="0"/>
              <a:t>GV ended year financially with positive income $126,000</a:t>
            </a:r>
          </a:p>
          <a:p>
            <a:r>
              <a:rPr lang="en-US" dirty="0"/>
              <a:t>La </a:t>
            </a:r>
            <a:r>
              <a:rPr lang="en-US" dirty="0" err="1"/>
              <a:t>Viña</a:t>
            </a:r>
            <a:r>
              <a:rPr lang="en-US" dirty="0"/>
              <a:t> cost (lost) $126,000 versus $152,000 in 2016.</a:t>
            </a:r>
          </a:p>
          <a:p>
            <a:r>
              <a:rPr lang="en-US" dirty="0"/>
              <a:t>As of 2017, the Big Book has been translated into 71 different languages with more on the way.</a:t>
            </a:r>
          </a:p>
          <a:p>
            <a:pPr lvl="1"/>
            <a:r>
              <a:rPr lang="en-US" dirty="0"/>
              <a:t>1 being  Navajo  – a spoken language and therefore only in audio</a:t>
            </a:r>
          </a:p>
        </p:txBody>
      </p:sp>
    </p:spTree>
    <p:extLst>
      <p:ext uri="{BB962C8B-B14F-4D97-AF65-F5344CB8AC3E}">
        <p14:creationId xmlns:p14="http://schemas.microsoft.com/office/powerpoint/2010/main" val="2317949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1E8D-EC44-46A9-9F85-9DFCD1E48863}"/>
              </a:ext>
            </a:extLst>
          </p:cNvPr>
          <p:cNvSpPr>
            <a:spLocks noGrp="1"/>
          </p:cNvSpPr>
          <p:nvPr>
            <p:ph type="title"/>
          </p:nvPr>
        </p:nvSpPr>
        <p:spPr/>
        <p:txBody>
          <a:bodyPr/>
          <a:lstStyle/>
          <a:p>
            <a:r>
              <a:rPr lang="en-US" dirty="0"/>
              <a:t>Some Facts</a:t>
            </a:r>
          </a:p>
        </p:txBody>
      </p:sp>
      <p:sp>
        <p:nvSpPr>
          <p:cNvPr id="3" name="Content Placeholder 2">
            <a:extLst>
              <a:ext uri="{FF2B5EF4-FFF2-40B4-BE49-F238E27FC236}">
                <a16:creationId xmlns:a16="http://schemas.microsoft.com/office/drawing/2014/main" id="{876CB920-1B14-4B6D-8D5D-FEACF8FDE177}"/>
              </a:ext>
            </a:extLst>
          </p:cNvPr>
          <p:cNvSpPr>
            <a:spLocks noGrp="1"/>
          </p:cNvSpPr>
          <p:nvPr>
            <p:ph idx="1"/>
          </p:nvPr>
        </p:nvSpPr>
        <p:spPr/>
        <p:txBody>
          <a:bodyPr>
            <a:normAutofit fontScale="92500" lnSpcReduction="10000"/>
          </a:bodyPr>
          <a:lstStyle/>
          <a:p>
            <a:r>
              <a:rPr lang="en-US" dirty="0"/>
              <a:t>90 employees at G.S.O – they responded to more than 90,000 emails in 2017.</a:t>
            </a:r>
          </a:p>
          <a:p>
            <a:r>
              <a:rPr lang="en-US" dirty="0"/>
              <a:t>Corrections answered over 65,000 letters</a:t>
            </a:r>
          </a:p>
          <a:p>
            <a:r>
              <a:rPr lang="en-US" dirty="0"/>
              <a:t>Archives received over 1,300 requests</a:t>
            </a:r>
          </a:p>
          <a:p>
            <a:r>
              <a:rPr lang="en-US" dirty="0"/>
              <a:t>905,000 Big Books sold</a:t>
            </a:r>
          </a:p>
          <a:p>
            <a:r>
              <a:rPr lang="en-US" dirty="0"/>
              <a:t>eBooks 54,790 units sold</a:t>
            </a:r>
          </a:p>
          <a:p>
            <a:r>
              <a:rPr lang="en-US" dirty="0"/>
              <a:t>aa.org received over 12,000,000 visits</a:t>
            </a:r>
          </a:p>
          <a:p>
            <a:r>
              <a:rPr lang="en-US" dirty="0"/>
              <a:t>1,000 visits a day regarding the need for help with a drinking problem</a:t>
            </a:r>
          </a:p>
        </p:txBody>
      </p:sp>
    </p:spTree>
    <p:extLst>
      <p:ext uri="{BB962C8B-B14F-4D97-AF65-F5344CB8AC3E}">
        <p14:creationId xmlns:p14="http://schemas.microsoft.com/office/powerpoint/2010/main" val="1906826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p:extLst>
              <p:ext uri="{D42A27DB-BD31-4B8C-83A1-F6EECF244321}">
                <p14:modId xmlns:p14="http://schemas.microsoft.com/office/powerpoint/2010/main" val="3224519063"/>
              </p:ext>
            </p:extLst>
          </p:nvPr>
        </p:nvGraphicFramePr>
        <p:xfrm>
          <a:off x="1083734" y="1625600"/>
          <a:ext cx="11054081" cy="7241493"/>
        </p:xfrm>
        <a:graphic>
          <a:graphicData uri="http://schemas.openxmlformats.org/drawingml/2006/table">
            <a:tbl>
              <a:tblPr firstRow="1" bandRow="1">
                <a:tableStyleId>{2D5ABB26-0587-4C30-8999-92F81FD0307C}</a:tableStyleId>
              </a:tblPr>
              <a:tblGrid>
                <a:gridCol w="6099459">
                  <a:extLst>
                    <a:ext uri="{9D8B030D-6E8A-4147-A177-3AD203B41FA5}">
                      <a16:colId xmlns:a16="http://schemas.microsoft.com/office/drawing/2014/main" val="20000"/>
                    </a:ext>
                  </a:extLst>
                </a:gridCol>
                <a:gridCol w="1581262">
                  <a:extLst>
                    <a:ext uri="{9D8B030D-6E8A-4147-A177-3AD203B41FA5}">
                      <a16:colId xmlns:a16="http://schemas.microsoft.com/office/drawing/2014/main" val="20001"/>
                    </a:ext>
                  </a:extLst>
                </a:gridCol>
                <a:gridCol w="1581262">
                  <a:extLst>
                    <a:ext uri="{9D8B030D-6E8A-4147-A177-3AD203B41FA5}">
                      <a16:colId xmlns:a16="http://schemas.microsoft.com/office/drawing/2014/main" val="20002"/>
                    </a:ext>
                  </a:extLst>
                </a:gridCol>
                <a:gridCol w="1792098">
                  <a:extLst>
                    <a:ext uri="{9D8B030D-6E8A-4147-A177-3AD203B41FA5}">
                      <a16:colId xmlns:a16="http://schemas.microsoft.com/office/drawing/2014/main" val="20003"/>
                    </a:ext>
                  </a:extLst>
                </a:gridCol>
              </a:tblGrid>
              <a:tr h="563541">
                <a:tc>
                  <a:txBody>
                    <a:bodyPr/>
                    <a:lstStyle/>
                    <a:p>
                      <a:endParaRPr lang="en-US" sz="260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1" dirty="0">
                          <a:solidFill>
                            <a:srgbClr val="3366FF"/>
                          </a:solidFill>
                          <a:latin typeface="Arial Narrow" panose="020B0606020202030204" pitchFamily="34" charset="0"/>
                          <a:cs typeface="Arial" panose="020B0604020202020204" pitchFamily="34" charset="0"/>
                        </a:rPr>
                        <a:t>2017</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pPr algn="r"/>
                      <a:r>
                        <a:rPr lang="en-US" sz="2800" b="1" dirty="0">
                          <a:solidFill>
                            <a:srgbClr val="3366FF"/>
                          </a:solidFill>
                          <a:latin typeface="Arial Narrow" panose="020B0606020202030204" pitchFamily="34" charset="0"/>
                          <a:cs typeface="Arial" panose="020B0604020202020204" pitchFamily="34" charset="0"/>
                        </a:rPr>
                        <a:t>2016</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1" dirty="0">
                          <a:solidFill>
                            <a:srgbClr val="3366FF"/>
                          </a:solidFill>
                          <a:latin typeface="Arial Narrow" panose="020B0606020202030204" pitchFamily="34" charset="0"/>
                          <a:cs typeface="Arial" panose="020B0604020202020204" pitchFamily="34" charset="0"/>
                        </a:rPr>
                        <a:t>2015</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0"/>
                  </a:ext>
                </a:extLst>
              </a:tr>
              <a:tr h="554059">
                <a:tc>
                  <a:txBody>
                    <a:bodyPr/>
                    <a:lstStyle/>
                    <a:p>
                      <a:r>
                        <a:rPr lang="en-US" sz="2300" dirty="0">
                          <a:latin typeface="Arial Narrow" panose="020B0606020202030204" pitchFamily="34" charset="0"/>
                          <a:cs typeface="Arial" panose="020B0604020202020204" pitchFamily="34" charset="0"/>
                        </a:rPr>
                        <a:t>Number of Members</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1,381,954</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b="0" dirty="0">
                          <a:latin typeface="Arial Narrow" panose="020B0606020202030204" pitchFamily="34" charset="0"/>
                          <a:cs typeface="Arial" panose="020B0604020202020204" pitchFamily="34" charset="0"/>
                        </a:rPr>
                        <a:t>1,362,402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0" dirty="0">
                          <a:latin typeface="Arial Narrow" panose="020B0606020202030204" pitchFamily="34" charset="0"/>
                          <a:cs typeface="Arial" panose="020B0604020202020204" pitchFamily="34" charset="0"/>
                        </a:rPr>
                        <a:t>1,348,072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563541">
                <a:tc>
                  <a:txBody>
                    <a:bodyPr/>
                    <a:lstStyle/>
                    <a:p>
                      <a:r>
                        <a:rPr lang="en-US" sz="2300" b="0" dirty="0">
                          <a:latin typeface="Arial Narrow" panose="020B0606020202030204" pitchFamily="34" charset="0"/>
                          <a:cs typeface="Arial" panose="020B0604020202020204" pitchFamily="34" charset="0"/>
                        </a:rPr>
                        <a:t>Cost of Services per Member</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r>
                        <a:rPr lang="en-US" sz="2400" b="1" dirty="0"/>
                        <a:t>$7.40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$7.27</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$7.14</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563541">
                <a:tc>
                  <a:txBody>
                    <a:bodyPr/>
                    <a:lstStyle/>
                    <a:p>
                      <a:r>
                        <a:rPr lang="en-US" sz="2300" b="0" dirty="0">
                          <a:latin typeface="Arial Narrow" panose="020B0606020202030204" pitchFamily="34" charset="0"/>
                          <a:cs typeface="Arial" panose="020B0604020202020204" pitchFamily="34" charset="0"/>
                        </a:rPr>
                        <a:t>7</a:t>
                      </a:r>
                      <a:r>
                        <a:rPr lang="en-US" sz="2300" b="0" baseline="30000" dirty="0">
                          <a:latin typeface="Arial Narrow" panose="020B0606020202030204" pitchFamily="34" charset="0"/>
                          <a:cs typeface="Arial" panose="020B0604020202020204" pitchFamily="34" charset="0"/>
                        </a:rPr>
                        <a:t>th</a:t>
                      </a:r>
                      <a:r>
                        <a:rPr lang="en-US" sz="2300" b="0" dirty="0">
                          <a:latin typeface="Arial Narrow" panose="020B0606020202030204" pitchFamily="34" charset="0"/>
                          <a:cs typeface="Arial" panose="020B0604020202020204" pitchFamily="34" charset="0"/>
                        </a:rPr>
                        <a:t> Tradition Self-Support Contributions </a:t>
                      </a:r>
                      <a:r>
                        <a:rPr lang="en-US" sz="2300" b="0" baseline="0" dirty="0">
                          <a:latin typeface="Arial Narrow" panose="020B0606020202030204" pitchFamily="34" charset="0"/>
                          <a:cs typeface="Arial" panose="020B0604020202020204" pitchFamily="34" charset="0"/>
                        </a:rPr>
                        <a:t>per Member</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6.09</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u="sng" dirty="0">
                          <a:latin typeface="Arial Narrow" panose="020B0606020202030204" pitchFamily="34" charset="0"/>
                          <a:cs typeface="Arial" panose="020B0604020202020204" pitchFamily="34" charset="0"/>
                        </a:rPr>
                        <a:t>5.82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u="sng" dirty="0">
                          <a:latin typeface="Arial Narrow" panose="020B0606020202030204" pitchFamily="34" charset="0"/>
                          <a:cs typeface="Arial" panose="020B0604020202020204" pitchFamily="34" charset="0"/>
                        </a:rPr>
                        <a:t>5.24</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563541">
                <a:tc>
                  <a:txBody>
                    <a:bodyPr/>
                    <a:lstStyle/>
                    <a:p>
                      <a:r>
                        <a:rPr lang="en-US" sz="2300" b="0" dirty="0">
                          <a:latin typeface="Arial Narrow" panose="020B0606020202030204" pitchFamily="34" charset="0"/>
                          <a:cs typeface="Arial" panose="020B0604020202020204" pitchFamily="34" charset="0"/>
                        </a:rPr>
                        <a:t>Cost of Services </a:t>
                      </a:r>
                      <a:r>
                        <a:rPr lang="en-US" sz="2800" b="1" u="sng" dirty="0">
                          <a:latin typeface="Arial Narrow" panose="020B0606020202030204" pitchFamily="34" charset="0"/>
                          <a:cs typeface="Arial" panose="020B0604020202020204" pitchFamily="34" charset="0"/>
                        </a:rPr>
                        <a:t>NOT</a:t>
                      </a:r>
                      <a:r>
                        <a:rPr lang="en-US" sz="2300" b="0" dirty="0">
                          <a:latin typeface="Arial Narrow" panose="020B0606020202030204" pitchFamily="34" charset="0"/>
                          <a:cs typeface="Arial" panose="020B0604020202020204" pitchFamily="34" charset="0"/>
                        </a:rPr>
                        <a:t> covered by Self-Support</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CCECFF"/>
                    </a:solidFill>
                  </a:tcPr>
                </a:tc>
                <a:tc>
                  <a:txBody>
                    <a:bodyPr/>
                    <a:lstStyle/>
                    <a:p>
                      <a:r>
                        <a:rPr lang="en-US" sz="2400" b="1" dirty="0"/>
                        <a:t>1.31</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b="1" dirty="0">
                          <a:latin typeface="Arial Narrow" panose="020B0606020202030204" pitchFamily="34" charset="0"/>
                          <a:cs typeface="Arial" panose="020B0604020202020204" pitchFamily="34" charset="0"/>
                        </a:rPr>
                        <a:t>1.45</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1" dirty="0">
                          <a:latin typeface="Arial Narrow" panose="020B0606020202030204" pitchFamily="34" charset="0"/>
                          <a:cs typeface="Arial" panose="020B0604020202020204" pitchFamily="34" charset="0"/>
                        </a:rPr>
                        <a:t>1.90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52019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dirty="0">
                          <a:latin typeface="Arial Narrow" panose="020B0606020202030204" pitchFamily="34" charset="0"/>
                          <a:cs typeface="Arial" panose="020B0604020202020204" pitchFamily="34" charset="0"/>
                        </a:rPr>
                        <a:t>Number of Groups </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66,860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66,336</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65,741</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dirty="0">
                          <a:latin typeface="Arial Narrow" panose="020B0606020202030204" pitchFamily="34" charset="0"/>
                          <a:cs typeface="Arial" panose="020B0604020202020204" pitchFamily="34" charset="0"/>
                        </a:rPr>
                        <a:t>Cost of Services per Group</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$152.90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$149.34</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$146.48</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560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dirty="0">
                          <a:latin typeface="Arial Narrow" panose="020B0606020202030204" pitchFamily="34" charset="0"/>
                          <a:cs typeface="Arial" panose="020B0604020202020204" pitchFamily="34" charset="0"/>
                        </a:rPr>
                        <a:t>7</a:t>
                      </a:r>
                      <a:r>
                        <a:rPr lang="en-US" sz="2300" b="0" baseline="30000" dirty="0">
                          <a:latin typeface="Arial Narrow" panose="020B0606020202030204" pitchFamily="34" charset="0"/>
                          <a:cs typeface="Arial" panose="020B0604020202020204" pitchFamily="34" charset="0"/>
                        </a:rPr>
                        <a:t>th</a:t>
                      </a:r>
                      <a:r>
                        <a:rPr lang="en-US" sz="2300" b="0" dirty="0">
                          <a:latin typeface="Arial Narrow" panose="020B0606020202030204" pitchFamily="34" charset="0"/>
                          <a:cs typeface="Arial" panose="020B0604020202020204" pitchFamily="34" charset="0"/>
                        </a:rPr>
                        <a:t> Tradition Self-Support</a:t>
                      </a:r>
                      <a:r>
                        <a:rPr lang="en-US" sz="2300" b="0" baseline="0" dirty="0">
                          <a:latin typeface="Arial Narrow" panose="020B0606020202030204" pitchFamily="34" charset="0"/>
                          <a:cs typeface="Arial" panose="020B0604020202020204" pitchFamily="34" charset="0"/>
                        </a:rPr>
                        <a:t> Contributions per Group </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125.78</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u="sng" dirty="0">
                          <a:latin typeface="Arial Narrow" panose="020B0606020202030204" pitchFamily="34" charset="0"/>
                          <a:cs typeface="Arial" panose="020B0604020202020204" pitchFamily="34" charset="0"/>
                        </a:rPr>
                        <a:t>119.62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u="sng" dirty="0">
                          <a:latin typeface="Arial Narrow" panose="020B0606020202030204" pitchFamily="34" charset="0"/>
                          <a:cs typeface="Arial" panose="020B0604020202020204" pitchFamily="34" charset="0"/>
                        </a:rPr>
                        <a:t>108.82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dirty="0">
                          <a:latin typeface="Arial Narrow" panose="020B0606020202030204" pitchFamily="34" charset="0"/>
                          <a:cs typeface="Arial" panose="020B0604020202020204" pitchFamily="34" charset="0"/>
                        </a:rPr>
                        <a:t>Cost of Services </a:t>
                      </a:r>
                      <a:r>
                        <a:rPr lang="en-US" sz="2800" b="1" u="sng" dirty="0">
                          <a:latin typeface="Arial Narrow" panose="020B0606020202030204" pitchFamily="34" charset="0"/>
                          <a:cs typeface="Arial" panose="020B0604020202020204" pitchFamily="34" charset="0"/>
                        </a:rPr>
                        <a:t>NOT</a:t>
                      </a:r>
                      <a:r>
                        <a:rPr lang="en-US" sz="2300" b="0" baseline="0" dirty="0">
                          <a:latin typeface="Arial Narrow" panose="020B0606020202030204" pitchFamily="34" charset="0"/>
                          <a:cs typeface="Arial" panose="020B0604020202020204" pitchFamily="34" charset="0"/>
                        </a:rPr>
                        <a:t> covered by Self-Support</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b="1" dirty="0"/>
                        <a:t>$27.12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b="1" dirty="0">
                          <a:latin typeface="Arial Narrow" panose="020B0606020202030204" pitchFamily="34" charset="0"/>
                          <a:cs typeface="Arial" panose="020B0604020202020204" pitchFamily="34" charset="0"/>
                        </a:rPr>
                        <a:t>29.72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b="1" dirty="0">
                          <a:latin typeface="Arial Narrow" panose="020B0606020202030204" pitchFamily="34" charset="0"/>
                          <a:cs typeface="Arial" panose="020B0604020202020204" pitchFamily="34" charset="0"/>
                        </a:rPr>
                        <a:t>37.66</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52019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dirty="0">
                          <a:latin typeface="Arial Narrow" panose="020B0606020202030204" pitchFamily="34" charset="0"/>
                          <a:cs typeface="Arial" panose="020B0604020202020204" pitchFamily="34" charset="0"/>
                        </a:rPr>
                        <a:t>Percentage of Groups Contributing</a:t>
                      </a:r>
                      <a:r>
                        <a:rPr lang="en-US" sz="2300" b="0" baseline="0" dirty="0">
                          <a:latin typeface="Arial Narrow" panose="020B0606020202030204" pitchFamily="34" charset="0"/>
                          <a:cs typeface="Arial" panose="020B0604020202020204" pitchFamily="34" charset="0"/>
                        </a:rPr>
                        <a:t> </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dirty="0"/>
                        <a:t>43.7%</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41.5%</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40.3%</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1"/>
                  </a:ext>
                </a:extLst>
              </a:tr>
              <a:tr h="563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dirty="0">
                          <a:latin typeface="Arial Narrow" panose="020B0606020202030204" pitchFamily="34" charset="0"/>
                          <a:cs typeface="Arial" panose="020B0604020202020204" pitchFamily="34" charset="0"/>
                        </a:rPr>
                        <a:t>Number of Groups that Contributed</a:t>
                      </a:r>
                      <a:r>
                        <a:rPr lang="en-US" sz="2300" b="0" baseline="0" dirty="0">
                          <a:latin typeface="Arial Narrow" panose="020B0606020202030204" pitchFamily="34" charset="0"/>
                          <a:cs typeface="Arial" panose="020B0604020202020204" pitchFamily="34" charset="0"/>
                        </a:rPr>
                        <a:t> </a:t>
                      </a:r>
                      <a:endParaRPr lang="en-US" sz="2300" b="0" dirty="0">
                        <a:latin typeface="Arial Narrow" panose="020B0606020202030204" pitchFamily="34" charset="0"/>
                        <a:cs typeface="Arial" panose="020B0604020202020204" pitchFamily="34" charset="0"/>
                      </a:endParaRP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r>
                        <a:rPr lang="en-US" sz="2400" dirty="0"/>
                        <a:t>29,219</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solidFill>
                      <a:srgbClr val="FFFF00"/>
                    </a:solidFill>
                  </a:tcPr>
                </a:tc>
                <a:tc>
                  <a:txBody>
                    <a:bodyPr/>
                    <a:lstStyle/>
                    <a:p>
                      <a:pPr algn="r"/>
                      <a:r>
                        <a:rPr lang="en-US" sz="2800" dirty="0">
                          <a:latin typeface="Arial Narrow" panose="020B0606020202030204" pitchFamily="34" charset="0"/>
                          <a:cs typeface="Arial" panose="020B0604020202020204" pitchFamily="34" charset="0"/>
                        </a:rPr>
                        <a:t>27,542</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a:lstStyle/>
                    <a:p>
                      <a:pPr algn="r"/>
                      <a:r>
                        <a:rPr lang="en-US" sz="2800" dirty="0">
                          <a:latin typeface="Arial Narrow" panose="020B0606020202030204" pitchFamily="34" charset="0"/>
                          <a:cs typeface="Arial" panose="020B0604020202020204" pitchFamily="34" charset="0"/>
                        </a:rPr>
                        <a:t>26,500</a:t>
                      </a:r>
                    </a:p>
                  </a:txBody>
                  <a:tcPr marL="97536" marR="97536" marT="65024" marB="65024">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 name="Title 1"/>
          <p:cNvSpPr>
            <a:spLocks noGrp="1"/>
          </p:cNvSpPr>
          <p:nvPr>
            <p:ph type="title" idx="4294967295"/>
          </p:nvPr>
        </p:nvSpPr>
        <p:spPr>
          <a:xfrm>
            <a:off x="0" y="0"/>
            <a:ext cx="13004800" cy="1625600"/>
          </a:xfrm>
        </p:spPr>
        <p:txBody>
          <a:bodyPr>
            <a:normAutofit fontScale="90000"/>
          </a:bodyPr>
          <a:lstStyle/>
          <a:p>
            <a:pPr algn="ctr"/>
            <a:br>
              <a:rPr lang="en-US" sz="3982" b="1" dirty="0">
                <a:solidFill>
                  <a:srgbClr val="002060"/>
                </a:solidFill>
                <a:cs typeface="Arial" panose="020B0604020202020204" pitchFamily="34" charset="0"/>
              </a:rPr>
            </a:br>
            <a:br>
              <a:rPr lang="en-US" sz="3982" b="1" dirty="0">
                <a:solidFill>
                  <a:srgbClr val="002060"/>
                </a:solidFill>
                <a:cs typeface="Arial" panose="020B0604020202020204" pitchFamily="34" charset="0"/>
              </a:rPr>
            </a:br>
            <a:r>
              <a:rPr lang="en-US" sz="3982" b="1" dirty="0">
                <a:solidFill>
                  <a:srgbClr val="002060"/>
                </a:solidFill>
                <a:cs typeface="Arial" panose="020B0604020202020204" pitchFamily="34" charset="0"/>
              </a:rPr>
              <a:t>MEMBER</a:t>
            </a:r>
            <a:r>
              <a:rPr lang="en-US" sz="3982" b="1" dirty="0">
                <a:solidFill>
                  <a:srgbClr val="002060"/>
                </a:solidFill>
              </a:rPr>
              <a:t> SERVICES &amp; STATISTICS – 3 YEAR HISTORY </a:t>
            </a:r>
          </a:p>
        </p:txBody>
      </p:sp>
      <p:sp>
        <p:nvSpPr>
          <p:cNvPr id="3" name="TextBox 2"/>
          <p:cNvSpPr txBox="1"/>
          <p:nvPr/>
        </p:nvSpPr>
        <p:spPr>
          <a:xfrm>
            <a:off x="12586512" y="9203363"/>
            <a:ext cx="476412" cy="442557"/>
          </a:xfrm>
          <a:prstGeom prst="rect">
            <a:avLst/>
          </a:prstGeom>
          <a:noFill/>
        </p:spPr>
        <p:txBody>
          <a:bodyPr wrap="none" rtlCol="0">
            <a:spAutoFit/>
          </a:bodyPr>
          <a:lstStyle/>
          <a:p>
            <a:r>
              <a:rPr lang="en-US" sz="2276" b="1" dirty="0"/>
              <a:t>21</a:t>
            </a:r>
          </a:p>
        </p:txBody>
      </p:sp>
    </p:spTree>
    <p:extLst>
      <p:ext uri="{BB962C8B-B14F-4D97-AF65-F5344CB8AC3E}">
        <p14:creationId xmlns:p14="http://schemas.microsoft.com/office/powerpoint/2010/main" val="3469473495"/>
      </p:ext>
    </p:extLst>
  </p:cSld>
  <p:clrMapOvr>
    <a:masterClrMapping/>
  </p:clrMapOvr>
  <p:transition spd="med">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4551" b="1" dirty="0">
                <a:solidFill>
                  <a:srgbClr val="002060"/>
                </a:solidFill>
              </a:rPr>
            </a:br>
            <a:r>
              <a:rPr lang="en-US" sz="4551" b="1" dirty="0">
                <a:solidFill>
                  <a:srgbClr val="002060"/>
                </a:solidFill>
              </a:rPr>
              <a:t>MAIL VERSUS ONLINE </a:t>
            </a:r>
            <a:br>
              <a:rPr lang="en-US" sz="4551" b="1" dirty="0">
                <a:solidFill>
                  <a:srgbClr val="002060"/>
                </a:solidFill>
              </a:rPr>
            </a:br>
            <a:r>
              <a:rPr lang="en-US" sz="4551" b="1" dirty="0">
                <a:solidFill>
                  <a:srgbClr val="002060"/>
                </a:solidFill>
              </a:rPr>
              <a:t>82,600 CONTRIBUTIONS RECEIVED &amp; PROCESSED IN 2016</a:t>
            </a:r>
            <a:endParaRPr lang="en-US" sz="4551" dirty="0">
              <a:solidFill>
                <a:srgbClr val="002060"/>
              </a:solidFill>
            </a:endParaRPr>
          </a:p>
        </p:txBody>
      </p:sp>
      <p:graphicFrame>
        <p:nvGraphicFramePr>
          <p:cNvPr id="6" name="Content Placeholder 5"/>
          <p:cNvGraphicFramePr>
            <a:graphicFrameLocks noGrp="1"/>
          </p:cNvGraphicFramePr>
          <p:nvPr>
            <p:ph idx="1"/>
            <p:extLst/>
          </p:nvPr>
        </p:nvGraphicFramePr>
        <p:xfrm>
          <a:off x="894080" y="2596444"/>
          <a:ext cx="11216640" cy="618857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a:xfrm>
            <a:off x="8696212" y="13167360"/>
            <a:ext cx="1085232" cy="452816"/>
          </a:xfrm>
        </p:spPr>
        <p:txBody>
          <a:bodyPr/>
          <a:lstStyle/>
          <a:p>
            <a:r>
              <a:rPr lang="en-US" sz="2276" b="1" dirty="0"/>
              <a:t>10 – S 3</a:t>
            </a:r>
          </a:p>
        </p:txBody>
      </p:sp>
    </p:spTree>
    <p:extLst>
      <p:ext uri="{BB962C8B-B14F-4D97-AF65-F5344CB8AC3E}">
        <p14:creationId xmlns:p14="http://schemas.microsoft.com/office/powerpoint/2010/main" val="747878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8853" y="2801087"/>
            <a:ext cx="10403840" cy="5980225"/>
          </a:xfrm>
        </p:spPr>
        <p:txBody>
          <a:bodyPr>
            <a:normAutofit/>
          </a:bodyPr>
          <a:lstStyle/>
          <a:p>
            <a:pPr marL="666035" indent="-666035">
              <a:buNone/>
            </a:pPr>
            <a:endParaRPr lang="en-US" sz="5547" b="1" dirty="0"/>
          </a:p>
          <a:p>
            <a:pPr marL="0" indent="0">
              <a:buNone/>
            </a:pPr>
            <a:endParaRPr lang="en-US" dirty="0"/>
          </a:p>
          <a:p>
            <a:pPr marL="0" indent="0">
              <a:buNone/>
            </a:pPr>
            <a:endParaRPr lang="en-US" dirty="0"/>
          </a:p>
        </p:txBody>
      </p:sp>
      <p:sp>
        <p:nvSpPr>
          <p:cNvPr id="4" name="Title 3"/>
          <p:cNvSpPr>
            <a:spLocks noGrp="1"/>
          </p:cNvSpPr>
          <p:nvPr>
            <p:ph type="title"/>
          </p:nvPr>
        </p:nvSpPr>
        <p:spPr>
          <a:xfrm>
            <a:off x="1408853" y="1517227"/>
            <a:ext cx="9990747" cy="1625600"/>
          </a:xfrm>
        </p:spPr>
        <p:txBody>
          <a:bodyPr>
            <a:normAutofit fontScale="90000"/>
          </a:bodyPr>
          <a:lstStyle/>
          <a:p>
            <a:pPr algn="ctr"/>
            <a:r>
              <a:rPr lang="en-US" b="1" dirty="0">
                <a:solidFill>
                  <a:srgbClr val="002060"/>
                </a:solidFill>
              </a:rPr>
              <a:t>This year’s $7.40 on July 04 Challenge</a:t>
            </a:r>
          </a:p>
        </p:txBody>
      </p:sp>
      <p:grpSp>
        <p:nvGrpSpPr>
          <p:cNvPr id="5" name="Group 2"/>
          <p:cNvGrpSpPr>
            <a:grpSpLocks/>
          </p:cNvGrpSpPr>
          <p:nvPr/>
        </p:nvGrpSpPr>
        <p:grpSpPr bwMode="auto">
          <a:xfrm>
            <a:off x="3752428" y="3684692"/>
            <a:ext cx="6944924" cy="4213013"/>
            <a:chOff x="9233" y="2273"/>
            <a:chExt cx="5654" cy="4574"/>
          </a:xfrm>
        </p:grpSpPr>
        <p:sp>
          <p:nvSpPr>
            <p:cNvPr id="6" name="Freeform 3"/>
            <p:cNvSpPr>
              <a:spLocks/>
            </p:cNvSpPr>
            <p:nvPr/>
          </p:nvSpPr>
          <p:spPr bwMode="auto">
            <a:xfrm>
              <a:off x="9240" y="2280"/>
              <a:ext cx="5640" cy="4560"/>
            </a:xfrm>
            <a:custGeom>
              <a:avLst/>
              <a:gdLst>
                <a:gd name="T0" fmla="+- 0 10495 9240"/>
                <a:gd name="T1" fmla="*/ T0 w 5640"/>
                <a:gd name="T2" fmla="+- 0 6130 2280"/>
                <a:gd name="T3" fmla="*/ 6130 h 4560"/>
                <a:gd name="T4" fmla="+- 0 10524 9240"/>
                <a:gd name="T5" fmla="*/ T4 w 5640"/>
                <a:gd name="T6" fmla="+- 0 6840 2280"/>
                <a:gd name="T7" fmla="*/ 6840 h 4560"/>
                <a:gd name="T8" fmla="+- 0 11206 9240"/>
                <a:gd name="T9" fmla="*/ T8 w 5640"/>
                <a:gd name="T10" fmla="+- 0 6106 2280"/>
                <a:gd name="T11" fmla="*/ 6106 h 4560"/>
                <a:gd name="T12" fmla="+- 0 11510 9240"/>
                <a:gd name="T13" fmla="*/ T12 w 5640"/>
                <a:gd name="T14" fmla="+- 0 6442 2280"/>
                <a:gd name="T15" fmla="*/ 6442 h 4560"/>
                <a:gd name="T16" fmla="+- 0 11818 9240"/>
                <a:gd name="T17" fmla="*/ T16 w 5640"/>
                <a:gd name="T18" fmla="+- 0 5947 2280"/>
                <a:gd name="T19" fmla="*/ 5947 h 4560"/>
                <a:gd name="T20" fmla="+- 0 12271 9240"/>
                <a:gd name="T21" fmla="*/ T20 w 5640"/>
                <a:gd name="T22" fmla="+- 0 6257 2280"/>
                <a:gd name="T23" fmla="*/ 6257 h 4560"/>
                <a:gd name="T24" fmla="+- 0 12420 9240"/>
                <a:gd name="T25" fmla="*/ T24 w 5640"/>
                <a:gd name="T26" fmla="+- 0 5645 2280"/>
                <a:gd name="T27" fmla="*/ 5645 h 4560"/>
                <a:gd name="T28" fmla="+- 0 13142 9240"/>
                <a:gd name="T29" fmla="*/ T28 w 5640"/>
                <a:gd name="T30" fmla="+- 0 5947 2280"/>
                <a:gd name="T31" fmla="*/ 5947 h 4560"/>
                <a:gd name="T32" fmla="+- 0 13063 9240"/>
                <a:gd name="T33" fmla="*/ T32 w 5640"/>
                <a:gd name="T34" fmla="+- 0 5309 2280"/>
                <a:gd name="T35" fmla="*/ 5309 h 4560"/>
                <a:gd name="T36" fmla="+- 0 14170 9240"/>
                <a:gd name="T37" fmla="*/ T36 w 5640"/>
                <a:gd name="T38" fmla="+- 0 5580 2280"/>
                <a:gd name="T39" fmla="*/ 5580 h 4560"/>
                <a:gd name="T40" fmla="+- 0 13517 9240"/>
                <a:gd name="T41" fmla="*/ T40 w 5640"/>
                <a:gd name="T42" fmla="+- 0 4879 2280"/>
                <a:gd name="T43" fmla="*/ 4879 h 4560"/>
                <a:gd name="T44" fmla="+- 0 14011 9240"/>
                <a:gd name="T45" fmla="*/ T44 w 5640"/>
                <a:gd name="T46" fmla="+- 0 4663 2280"/>
                <a:gd name="T47" fmla="*/ 4663 h 4560"/>
                <a:gd name="T48" fmla="+- 0 13675 9240"/>
                <a:gd name="T49" fmla="*/ T48 w 5640"/>
                <a:gd name="T50" fmla="+- 0 4265 2280"/>
                <a:gd name="T51" fmla="*/ 4265 h 4560"/>
                <a:gd name="T52" fmla="+- 0 14880 9240"/>
                <a:gd name="T53" fmla="*/ T52 w 5640"/>
                <a:gd name="T54" fmla="+- 0 3682 2280"/>
                <a:gd name="T55" fmla="*/ 3682 h 4560"/>
                <a:gd name="T56" fmla="+- 0 13517 9240"/>
                <a:gd name="T57" fmla="*/ T56 w 5640"/>
                <a:gd name="T58" fmla="+- 0 3660 2280"/>
                <a:gd name="T59" fmla="*/ 3660 h 4560"/>
                <a:gd name="T60" fmla="+- 0 13942 9240"/>
                <a:gd name="T61" fmla="*/ T60 w 5640"/>
                <a:gd name="T62" fmla="+- 0 2950 2280"/>
                <a:gd name="T63" fmla="*/ 2950 h 4560"/>
                <a:gd name="T64" fmla="+- 0 13032 9240"/>
                <a:gd name="T65" fmla="*/ T64 w 5640"/>
                <a:gd name="T66" fmla="+- 0 3499 2280"/>
                <a:gd name="T67" fmla="*/ 3499 h 4560"/>
                <a:gd name="T68" fmla="+- 0 13102 9240"/>
                <a:gd name="T69" fmla="*/ T68 w 5640"/>
                <a:gd name="T70" fmla="+- 0 2280 2280"/>
                <a:gd name="T71" fmla="*/ 2280 h 4560"/>
                <a:gd name="T72" fmla="+- 0 12233 9240"/>
                <a:gd name="T73" fmla="*/ T72 w 5640"/>
                <a:gd name="T74" fmla="+- 0 3197 2280"/>
                <a:gd name="T75" fmla="*/ 3197 h 4560"/>
                <a:gd name="T76" fmla="+- 0 11779 9240"/>
                <a:gd name="T77" fmla="*/ T76 w 5640"/>
                <a:gd name="T78" fmla="+- 0 2678 2280"/>
                <a:gd name="T79" fmla="*/ 2678 h 4560"/>
                <a:gd name="T80" fmla="+- 0 11472 9240"/>
                <a:gd name="T81" fmla="*/ T80 w 5640"/>
                <a:gd name="T82" fmla="+- 0 3626 2280"/>
                <a:gd name="T83" fmla="*/ 3626 h 4560"/>
                <a:gd name="T84" fmla="+- 0 10416 9240"/>
                <a:gd name="T85" fmla="*/ T84 w 5640"/>
                <a:gd name="T86" fmla="+- 0 3046 2280"/>
                <a:gd name="T87" fmla="*/ 3046 h 4560"/>
                <a:gd name="T88" fmla="+- 0 10642 9240"/>
                <a:gd name="T89" fmla="*/ T88 w 5640"/>
                <a:gd name="T90" fmla="+- 0 3931 2280"/>
                <a:gd name="T91" fmla="*/ 3931 h 4560"/>
                <a:gd name="T92" fmla="+- 0 9545 9240"/>
                <a:gd name="T93" fmla="*/ T92 w 5640"/>
                <a:gd name="T94" fmla="+- 0 4025 2280"/>
                <a:gd name="T95" fmla="*/ 4025 h 4560"/>
                <a:gd name="T96" fmla="+- 0 10267 9240"/>
                <a:gd name="T97" fmla="*/ T96 w 5640"/>
                <a:gd name="T98" fmla="+- 0 4728 2280"/>
                <a:gd name="T99" fmla="*/ 4728 h 4560"/>
                <a:gd name="T100" fmla="+- 0 9240 9240"/>
                <a:gd name="T101" fmla="*/ T100 w 5640"/>
                <a:gd name="T102" fmla="+- 0 4999 2280"/>
                <a:gd name="T103" fmla="*/ 4999 h 4560"/>
                <a:gd name="T104" fmla="+- 0 10109 9240"/>
                <a:gd name="T105" fmla="*/ T104 w 5640"/>
                <a:gd name="T106" fmla="+- 0 5525 2280"/>
                <a:gd name="T107" fmla="*/ 5525 h 4560"/>
                <a:gd name="T108" fmla="+- 0 9576 9240"/>
                <a:gd name="T109" fmla="*/ T108 w 5640"/>
                <a:gd name="T110" fmla="+- 0 6043 2280"/>
                <a:gd name="T111" fmla="*/ 6043 h 4560"/>
                <a:gd name="T112" fmla="+- 0 10495 9240"/>
                <a:gd name="T113" fmla="*/ T112 w 5640"/>
                <a:gd name="T114" fmla="+- 0 6130 2280"/>
                <a:gd name="T115" fmla="*/ 6130 h 45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640" h="4560">
                  <a:moveTo>
                    <a:pt x="1255" y="3850"/>
                  </a:moveTo>
                  <a:lnTo>
                    <a:pt x="1284" y="4560"/>
                  </a:lnTo>
                  <a:lnTo>
                    <a:pt x="1966" y="3826"/>
                  </a:lnTo>
                  <a:lnTo>
                    <a:pt x="2270" y="4162"/>
                  </a:lnTo>
                  <a:lnTo>
                    <a:pt x="2578" y="3667"/>
                  </a:lnTo>
                  <a:lnTo>
                    <a:pt x="3031" y="3977"/>
                  </a:lnTo>
                  <a:lnTo>
                    <a:pt x="3180" y="3365"/>
                  </a:lnTo>
                  <a:lnTo>
                    <a:pt x="3902" y="3667"/>
                  </a:lnTo>
                  <a:lnTo>
                    <a:pt x="3823" y="3029"/>
                  </a:lnTo>
                  <a:lnTo>
                    <a:pt x="4930" y="3300"/>
                  </a:lnTo>
                  <a:lnTo>
                    <a:pt x="4277" y="2599"/>
                  </a:lnTo>
                  <a:lnTo>
                    <a:pt x="4771" y="2383"/>
                  </a:lnTo>
                  <a:lnTo>
                    <a:pt x="4435" y="1985"/>
                  </a:lnTo>
                  <a:lnTo>
                    <a:pt x="5640" y="1402"/>
                  </a:lnTo>
                  <a:lnTo>
                    <a:pt x="4277" y="1380"/>
                  </a:lnTo>
                  <a:lnTo>
                    <a:pt x="4702" y="670"/>
                  </a:lnTo>
                  <a:lnTo>
                    <a:pt x="3792" y="1219"/>
                  </a:lnTo>
                  <a:lnTo>
                    <a:pt x="3862" y="0"/>
                  </a:lnTo>
                  <a:lnTo>
                    <a:pt x="2993" y="917"/>
                  </a:lnTo>
                  <a:lnTo>
                    <a:pt x="2539" y="398"/>
                  </a:lnTo>
                  <a:lnTo>
                    <a:pt x="2232" y="1346"/>
                  </a:lnTo>
                  <a:lnTo>
                    <a:pt x="1176" y="766"/>
                  </a:lnTo>
                  <a:lnTo>
                    <a:pt x="1402" y="1651"/>
                  </a:lnTo>
                  <a:lnTo>
                    <a:pt x="305" y="1745"/>
                  </a:lnTo>
                  <a:lnTo>
                    <a:pt x="1027" y="2448"/>
                  </a:lnTo>
                  <a:lnTo>
                    <a:pt x="0" y="2719"/>
                  </a:lnTo>
                  <a:lnTo>
                    <a:pt x="869" y="3245"/>
                  </a:lnTo>
                  <a:lnTo>
                    <a:pt x="336" y="3763"/>
                  </a:lnTo>
                  <a:lnTo>
                    <a:pt x="1255" y="385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0048" tIns="65024" rIns="130048" bIns="65024" numCol="1" anchor="t" anchorCtr="0" compatLnSpc="1">
              <a:prstTxWarp prst="textNoShape">
                <a:avLst/>
              </a:prstTxWarp>
            </a:bodyPr>
            <a:lstStyle/>
            <a:p>
              <a:endParaRPr lang="en-US" sz="3413" dirty="0"/>
            </a:p>
          </p:txBody>
        </p:sp>
        <p:sp>
          <p:nvSpPr>
            <p:cNvPr id="7" name="Freeform 4"/>
            <p:cNvSpPr>
              <a:spLocks/>
            </p:cNvSpPr>
            <p:nvPr/>
          </p:nvSpPr>
          <p:spPr bwMode="auto">
            <a:xfrm>
              <a:off x="9240" y="2280"/>
              <a:ext cx="5640" cy="4560"/>
            </a:xfrm>
            <a:custGeom>
              <a:avLst/>
              <a:gdLst>
                <a:gd name="T0" fmla="+- 0 12233 9240"/>
                <a:gd name="T1" fmla="*/ T0 w 5640"/>
                <a:gd name="T2" fmla="+- 0 3197 2280"/>
                <a:gd name="T3" fmla="*/ 3197 h 4560"/>
                <a:gd name="T4" fmla="+- 0 11779 9240"/>
                <a:gd name="T5" fmla="*/ T4 w 5640"/>
                <a:gd name="T6" fmla="+- 0 2678 2280"/>
                <a:gd name="T7" fmla="*/ 2678 h 4560"/>
                <a:gd name="T8" fmla="+- 0 11472 9240"/>
                <a:gd name="T9" fmla="*/ T8 w 5640"/>
                <a:gd name="T10" fmla="+- 0 3626 2280"/>
                <a:gd name="T11" fmla="*/ 3626 h 4560"/>
                <a:gd name="T12" fmla="+- 0 10416 9240"/>
                <a:gd name="T13" fmla="*/ T12 w 5640"/>
                <a:gd name="T14" fmla="+- 0 3046 2280"/>
                <a:gd name="T15" fmla="*/ 3046 h 4560"/>
                <a:gd name="T16" fmla="+- 0 10642 9240"/>
                <a:gd name="T17" fmla="*/ T16 w 5640"/>
                <a:gd name="T18" fmla="+- 0 3931 2280"/>
                <a:gd name="T19" fmla="*/ 3931 h 4560"/>
                <a:gd name="T20" fmla="+- 0 9545 9240"/>
                <a:gd name="T21" fmla="*/ T20 w 5640"/>
                <a:gd name="T22" fmla="+- 0 4025 2280"/>
                <a:gd name="T23" fmla="*/ 4025 h 4560"/>
                <a:gd name="T24" fmla="+- 0 10267 9240"/>
                <a:gd name="T25" fmla="*/ T24 w 5640"/>
                <a:gd name="T26" fmla="+- 0 4728 2280"/>
                <a:gd name="T27" fmla="*/ 4728 h 4560"/>
                <a:gd name="T28" fmla="+- 0 9240 9240"/>
                <a:gd name="T29" fmla="*/ T28 w 5640"/>
                <a:gd name="T30" fmla="+- 0 4999 2280"/>
                <a:gd name="T31" fmla="*/ 4999 h 4560"/>
                <a:gd name="T32" fmla="+- 0 10109 9240"/>
                <a:gd name="T33" fmla="*/ T32 w 5640"/>
                <a:gd name="T34" fmla="+- 0 5525 2280"/>
                <a:gd name="T35" fmla="*/ 5525 h 4560"/>
                <a:gd name="T36" fmla="+- 0 9576 9240"/>
                <a:gd name="T37" fmla="*/ T36 w 5640"/>
                <a:gd name="T38" fmla="+- 0 6043 2280"/>
                <a:gd name="T39" fmla="*/ 6043 h 4560"/>
                <a:gd name="T40" fmla="+- 0 10495 9240"/>
                <a:gd name="T41" fmla="*/ T40 w 5640"/>
                <a:gd name="T42" fmla="+- 0 6130 2280"/>
                <a:gd name="T43" fmla="*/ 6130 h 4560"/>
                <a:gd name="T44" fmla="+- 0 10524 9240"/>
                <a:gd name="T45" fmla="*/ T44 w 5640"/>
                <a:gd name="T46" fmla="+- 0 6840 2280"/>
                <a:gd name="T47" fmla="*/ 6840 h 4560"/>
                <a:gd name="T48" fmla="+- 0 11206 9240"/>
                <a:gd name="T49" fmla="*/ T48 w 5640"/>
                <a:gd name="T50" fmla="+- 0 6106 2280"/>
                <a:gd name="T51" fmla="*/ 6106 h 4560"/>
                <a:gd name="T52" fmla="+- 0 11510 9240"/>
                <a:gd name="T53" fmla="*/ T52 w 5640"/>
                <a:gd name="T54" fmla="+- 0 6442 2280"/>
                <a:gd name="T55" fmla="*/ 6442 h 4560"/>
                <a:gd name="T56" fmla="+- 0 11818 9240"/>
                <a:gd name="T57" fmla="*/ T56 w 5640"/>
                <a:gd name="T58" fmla="+- 0 5947 2280"/>
                <a:gd name="T59" fmla="*/ 5947 h 4560"/>
                <a:gd name="T60" fmla="+- 0 12271 9240"/>
                <a:gd name="T61" fmla="*/ T60 w 5640"/>
                <a:gd name="T62" fmla="+- 0 6257 2280"/>
                <a:gd name="T63" fmla="*/ 6257 h 4560"/>
                <a:gd name="T64" fmla="+- 0 12420 9240"/>
                <a:gd name="T65" fmla="*/ T64 w 5640"/>
                <a:gd name="T66" fmla="+- 0 5645 2280"/>
                <a:gd name="T67" fmla="*/ 5645 h 4560"/>
                <a:gd name="T68" fmla="+- 0 13142 9240"/>
                <a:gd name="T69" fmla="*/ T68 w 5640"/>
                <a:gd name="T70" fmla="+- 0 5947 2280"/>
                <a:gd name="T71" fmla="*/ 5947 h 4560"/>
                <a:gd name="T72" fmla="+- 0 13063 9240"/>
                <a:gd name="T73" fmla="*/ T72 w 5640"/>
                <a:gd name="T74" fmla="+- 0 5309 2280"/>
                <a:gd name="T75" fmla="*/ 5309 h 4560"/>
                <a:gd name="T76" fmla="+- 0 14170 9240"/>
                <a:gd name="T77" fmla="*/ T76 w 5640"/>
                <a:gd name="T78" fmla="+- 0 5580 2280"/>
                <a:gd name="T79" fmla="*/ 5580 h 4560"/>
                <a:gd name="T80" fmla="+- 0 13517 9240"/>
                <a:gd name="T81" fmla="*/ T80 w 5640"/>
                <a:gd name="T82" fmla="+- 0 4879 2280"/>
                <a:gd name="T83" fmla="*/ 4879 h 4560"/>
                <a:gd name="T84" fmla="+- 0 14011 9240"/>
                <a:gd name="T85" fmla="*/ T84 w 5640"/>
                <a:gd name="T86" fmla="+- 0 4663 2280"/>
                <a:gd name="T87" fmla="*/ 4663 h 4560"/>
                <a:gd name="T88" fmla="+- 0 13675 9240"/>
                <a:gd name="T89" fmla="*/ T88 w 5640"/>
                <a:gd name="T90" fmla="+- 0 4265 2280"/>
                <a:gd name="T91" fmla="*/ 4265 h 4560"/>
                <a:gd name="T92" fmla="+- 0 14880 9240"/>
                <a:gd name="T93" fmla="*/ T92 w 5640"/>
                <a:gd name="T94" fmla="+- 0 3682 2280"/>
                <a:gd name="T95" fmla="*/ 3682 h 4560"/>
                <a:gd name="T96" fmla="+- 0 13517 9240"/>
                <a:gd name="T97" fmla="*/ T96 w 5640"/>
                <a:gd name="T98" fmla="+- 0 3660 2280"/>
                <a:gd name="T99" fmla="*/ 3660 h 4560"/>
                <a:gd name="T100" fmla="+- 0 13942 9240"/>
                <a:gd name="T101" fmla="*/ T100 w 5640"/>
                <a:gd name="T102" fmla="+- 0 2950 2280"/>
                <a:gd name="T103" fmla="*/ 2950 h 4560"/>
                <a:gd name="T104" fmla="+- 0 13032 9240"/>
                <a:gd name="T105" fmla="*/ T104 w 5640"/>
                <a:gd name="T106" fmla="+- 0 3499 2280"/>
                <a:gd name="T107" fmla="*/ 3499 h 4560"/>
                <a:gd name="T108" fmla="+- 0 13102 9240"/>
                <a:gd name="T109" fmla="*/ T108 w 5640"/>
                <a:gd name="T110" fmla="+- 0 2280 2280"/>
                <a:gd name="T111" fmla="*/ 2280 h 4560"/>
                <a:gd name="T112" fmla="+- 0 12233 9240"/>
                <a:gd name="T113" fmla="*/ T112 w 5640"/>
                <a:gd name="T114" fmla="+- 0 3197 2280"/>
                <a:gd name="T115" fmla="*/ 3197 h 45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5640" h="4560">
                  <a:moveTo>
                    <a:pt x="2993" y="917"/>
                  </a:moveTo>
                  <a:lnTo>
                    <a:pt x="2539" y="398"/>
                  </a:lnTo>
                  <a:lnTo>
                    <a:pt x="2232" y="1346"/>
                  </a:lnTo>
                  <a:lnTo>
                    <a:pt x="1176" y="766"/>
                  </a:lnTo>
                  <a:lnTo>
                    <a:pt x="1402" y="1651"/>
                  </a:lnTo>
                  <a:lnTo>
                    <a:pt x="305" y="1745"/>
                  </a:lnTo>
                  <a:lnTo>
                    <a:pt x="1027" y="2448"/>
                  </a:lnTo>
                  <a:lnTo>
                    <a:pt x="0" y="2719"/>
                  </a:lnTo>
                  <a:lnTo>
                    <a:pt x="869" y="3245"/>
                  </a:lnTo>
                  <a:lnTo>
                    <a:pt x="336" y="3763"/>
                  </a:lnTo>
                  <a:lnTo>
                    <a:pt x="1255" y="3850"/>
                  </a:lnTo>
                  <a:lnTo>
                    <a:pt x="1284" y="4560"/>
                  </a:lnTo>
                  <a:lnTo>
                    <a:pt x="1966" y="3826"/>
                  </a:lnTo>
                  <a:lnTo>
                    <a:pt x="2270" y="4162"/>
                  </a:lnTo>
                  <a:lnTo>
                    <a:pt x="2578" y="3667"/>
                  </a:lnTo>
                  <a:lnTo>
                    <a:pt x="3031" y="3977"/>
                  </a:lnTo>
                  <a:lnTo>
                    <a:pt x="3180" y="3365"/>
                  </a:lnTo>
                  <a:lnTo>
                    <a:pt x="3902" y="3667"/>
                  </a:lnTo>
                  <a:lnTo>
                    <a:pt x="3823" y="3029"/>
                  </a:lnTo>
                  <a:lnTo>
                    <a:pt x="4930" y="3300"/>
                  </a:lnTo>
                  <a:lnTo>
                    <a:pt x="4277" y="2599"/>
                  </a:lnTo>
                  <a:lnTo>
                    <a:pt x="4771" y="2383"/>
                  </a:lnTo>
                  <a:lnTo>
                    <a:pt x="4435" y="1985"/>
                  </a:lnTo>
                  <a:lnTo>
                    <a:pt x="5640" y="1402"/>
                  </a:lnTo>
                  <a:lnTo>
                    <a:pt x="4277" y="1380"/>
                  </a:lnTo>
                  <a:lnTo>
                    <a:pt x="4702" y="670"/>
                  </a:lnTo>
                  <a:lnTo>
                    <a:pt x="3792" y="1219"/>
                  </a:lnTo>
                  <a:lnTo>
                    <a:pt x="3862" y="0"/>
                  </a:lnTo>
                  <a:lnTo>
                    <a:pt x="2993" y="917"/>
                  </a:lnTo>
                  <a:close/>
                </a:path>
              </a:pathLst>
            </a:custGeom>
            <a:noFill/>
            <a:ln w="914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130048" tIns="65024" rIns="130048" bIns="65024" numCol="1" anchor="t" anchorCtr="0" compatLnSpc="1">
              <a:prstTxWarp prst="textNoShape">
                <a:avLst/>
              </a:prstTxWarp>
            </a:bodyPr>
            <a:lstStyle/>
            <a:p>
              <a:endParaRPr lang="en-US" sz="3413" dirty="0"/>
            </a:p>
          </p:txBody>
        </p:sp>
      </p:grpSp>
      <p:sp>
        <p:nvSpPr>
          <p:cNvPr id="8" name="Text Box 5"/>
          <p:cNvSpPr txBox="1">
            <a:spLocks noChangeArrowheads="1"/>
          </p:cNvSpPr>
          <p:nvPr/>
        </p:nvSpPr>
        <p:spPr bwMode="auto">
          <a:xfrm>
            <a:off x="5542550" y="5203456"/>
            <a:ext cx="3061547" cy="1517227"/>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30048" tIns="65024" rIns="130048" bIns="65024" numCol="1" anchor="t" anchorCtr="0" compatLnSpc="1">
            <a:prstTxWarp prst="textNoShape">
              <a:avLst/>
            </a:prstTxWarp>
          </a:bodyPr>
          <a:lstStyle/>
          <a:p>
            <a:pPr algn="l" defTabSz="1300460" fontAlgn="base" hangingPunct="1">
              <a:spcBef>
                <a:spcPct val="0"/>
              </a:spcBef>
              <a:spcAft>
                <a:spcPts val="1422"/>
              </a:spcAft>
            </a:pPr>
            <a:r>
              <a:rPr lang="en-US" altLang="en-US" sz="5973" b="1" dirty="0">
                <a:solidFill>
                  <a:schemeClr val="tx1"/>
                </a:solidFill>
                <a:latin typeface="Franklin Gothic Medium" pitchFamily="34" charset="0"/>
                <a:cs typeface="Arial" pitchFamily="34" charset="0"/>
              </a:rPr>
              <a:t>$7.40</a:t>
            </a:r>
            <a:r>
              <a:rPr lang="en-US" altLang="en-US" sz="2844" b="1" dirty="0">
                <a:solidFill>
                  <a:schemeClr val="tx1"/>
                </a:solidFill>
                <a:latin typeface="Franklin Gothic Medium" pitchFamily="34" charset="0"/>
                <a:cs typeface="Arial" pitchFamily="34" charset="0"/>
              </a:rPr>
              <a:t> per member per year</a:t>
            </a:r>
            <a:endParaRPr lang="en-US" altLang="en-US" sz="256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80275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What happens?"/>
          <p:cNvSpPr>
            <a:spLocks noGrp="1"/>
          </p:cNvSpPr>
          <p:nvPr>
            <p:ph type="title"/>
          </p:nvPr>
        </p:nvSpPr>
        <p:spPr>
          <a:prstGeom prst="rect">
            <a:avLst/>
          </a:prstGeom>
        </p:spPr>
        <p:txBody>
          <a:bodyPr>
            <a:noAutofit/>
          </a:bodyPr>
          <a:lstStyle/>
          <a:p>
            <a:r>
              <a:rPr lang="en-US" sz="8800" dirty="0"/>
              <a:t>Thank you for the opportunity to serve as your Delegate to the </a:t>
            </a:r>
            <a:br>
              <a:rPr lang="en-US" sz="8800" dirty="0"/>
            </a:br>
            <a:r>
              <a:rPr lang="en-US" sz="8800" dirty="0"/>
              <a:t>68</a:t>
            </a:r>
            <a:r>
              <a:rPr lang="en-US" sz="8800" baseline="30000" dirty="0"/>
              <a:t>th</a:t>
            </a:r>
            <a:r>
              <a:rPr lang="en-US" sz="8800" dirty="0"/>
              <a:t> General Service Conference!</a:t>
            </a:r>
            <a:endParaRPr sz="88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genda Items: In Committees"/>
          <p:cNvSpPr>
            <a:spLocks noGrp="1"/>
          </p:cNvSpPr>
          <p:nvPr>
            <p:ph type="title"/>
          </p:nvPr>
        </p:nvSpPr>
        <p:spPr>
          <a:prstGeom prst="rect">
            <a:avLst/>
          </a:prstGeom>
        </p:spPr>
        <p:txBody>
          <a:bodyPr/>
          <a:lstStyle/>
          <a:p>
            <a:r>
              <a:rPr lang="en-US" dirty="0"/>
              <a:t>G.S.C. Grapevine Committee</a:t>
            </a:r>
            <a:endParaRPr dirty="0"/>
          </a:p>
        </p:txBody>
      </p:sp>
      <p:sp>
        <p:nvSpPr>
          <p:cNvPr id="146" name="Recommendation…"/>
          <p:cNvSpPr>
            <a:spLocks noGrp="1"/>
          </p:cNvSpPr>
          <p:nvPr>
            <p:ph type="body" idx="1"/>
          </p:nvPr>
        </p:nvSpPr>
        <p:spPr>
          <a:prstGeom prst="rect">
            <a:avLst/>
          </a:prstGeom>
        </p:spPr>
        <p:txBody>
          <a:bodyPr>
            <a:normAutofit/>
          </a:bodyPr>
          <a:lstStyle/>
          <a:p>
            <a:r>
              <a:rPr lang="en-US" dirty="0"/>
              <a:t>Each Delegate assigned to a committee - Grapevine</a:t>
            </a:r>
          </a:p>
          <a:p>
            <a:r>
              <a:rPr lang="en-US" dirty="0"/>
              <a:t>GSC work is based on the “committee system”</a:t>
            </a:r>
          </a:p>
          <a:p>
            <a:endParaRPr dirty="0"/>
          </a:p>
        </p:txBody>
      </p:sp>
    </p:spTree>
    <p:extLst>
      <p:ext uri="{BB962C8B-B14F-4D97-AF65-F5344CB8AC3E}">
        <p14:creationId xmlns:p14="http://schemas.microsoft.com/office/powerpoint/2010/main" val="41040784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genda Items: In Committees"/>
          <p:cNvSpPr>
            <a:spLocks noGrp="1"/>
          </p:cNvSpPr>
          <p:nvPr>
            <p:ph type="title"/>
          </p:nvPr>
        </p:nvSpPr>
        <p:spPr>
          <a:prstGeom prst="rect">
            <a:avLst/>
          </a:prstGeom>
        </p:spPr>
        <p:txBody>
          <a:bodyPr>
            <a:normAutofit/>
          </a:bodyPr>
          <a:lstStyle/>
          <a:p>
            <a:r>
              <a:rPr lang="en-US" dirty="0"/>
              <a:t>Delegate’s Conference Report</a:t>
            </a:r>
            <a:endParaRPr dirty="0"/>
          </a:p>
        </p:txBody>
      </p:sp>
      <p:sp>
        <p:nvSpPr>
          <p:cNvPr id="146" name="Recommendation…"/>
          <p:cNvSpPr>
            <a:spLocks noGrp="1"/>
          </p:cNvSpPr>
          <p:nvPr>
            <p:ph type="body" idx="1"/>
          </p:nvPr>
        </p:nvSpPr>
        <p:spPr>
          <a:prstGeom prst="rect">
            <a:avLst/>
          </a:prstGeom>
        </p:spPr>
        <p:txBody>
          <a:bodyPr>
            <a:normAutofit/>
          </a:bodyPr>
          <a:lstStyle/>
          <a:p>
            <a:r>
              <a:rPr lang="en-US" dirty="0"/>
              <a:t>Objective for today: Present Selected Agenda Items by committee – no special order</a:t>
            </a:r>
          </a:p>
          <a:p>
            <a:pPr lvl="1"/>
            <a:r>
              <a:rPr lang="en-US" dirty="0"/>
              <a:t>Overview – by GSC Committee</a:t>
            </a:r>
          </a:p>
          <a:p>
            <a:pPr lvl="1"/>
            <a:r>
              <a:rPr lang="en-US" dirty="0"/>
              <a:t>Recommendations (noting Area 59 PCSS Items)</a:t>
            </a:r>
          </a:p>
          <a:p>
            <a:pPr lvl="1"/>
            <a:r>
              <a:rPr lang="en-US" dirty="0"/>
              <a:t>My perspective</a:t>
            </a:r>
          </a:p>
          <a:p>
            <a:pPr lvl="1"/>
            <a:r>
              <a:rPr lang="en-US" dirty="0"/>
              <a:t>Conference outcome</a:t>
            </a:r>
          </a:p>
          <a:p>
            <a:endParaRPr dirty="0"/>
          </a:p>
        </p:txBody>
      </p:sp>
    </p:spTree>
    <p:extLst>
      <p:ext uri="{BB962C8B-B14F-4D97-AF65-F5344CB8AC3E}">
        <p14:creationId xmlns:p14="http://schemas.microsoft.com/office/powerpoint/2010/main" val="41934338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3467-5CF7-4053-95EA-AB4E09F17B10}"/>
              </a:ext>
            </a:extLst>
          </p:cNvPr>
          <p:cNvSpPr>
            <a:spLocks noGrp="1"/>
          </p:cNvSpPr>
          <p:nvPr>
            <p:ph type="title"/>
          </p:nvPr>
        </p:nvSpPr>
        <p:spPr/>
        <p:txBody>
          <a:bodyPr/>
          <a:lstStyle/>
          <a:p>
            <a:r>
              <a:rPr lang="en-US" dirty="0"/>
              <a:t>Grapevine</a:t>
            </a:r>
          </a:p>
        </p:txBody>
      </p:sp>
      <p:sp>
        <p:nvSpPr>
          <p:cNvPr id="3" name="Text Placeholder 2">
            <a:extLst>
              <a:ext uri="{FF2B5EF4-FFF2-40B4-BE49-F238E27FC236}">
                <a16:creationId xmlns:a16="http://schemas.microsoft.com/office/drawing/2014/main" id="{62D1FCA7-9901-4FC6-841C-37084ACC32D5}"/>
              </a:ext>
            </a:extLst>
          </p:cNvPr>
          <p:cNvSpPr>
            <a:spLocks noGrp="1"/>
          </p:cNvSpPr>
          <p:nvPr>
            <p:ph type="body" idx="1"/>
          </p:nvPr>
        </p:nvSpPr>
        <p:spPr/>
        <p:txBody>
          <a:bodyPr>
            <a:normAutofit fontScale="92500"/>
          </a:bodyPr>
          <a:lstStyle/>
          <a:p>
            <a:r>
              <a:rPr lang="en-US" dirty="0"/>
              <a:t>Area 59: Review Social Media Report regarding Instagram, Facebook &amp; Google Non-Profit.</a:t>
            </a:r>
          </a:p>
          <a:p>
            <a:r>
              <a:rPr lang="en-US" dirty="0"/>
              <a:t>Area 59 (PCSS): Took no action</a:t>
            </a:r>
          </a:p>
          <a:p>
            <a:r>
              <a:rPr lang="en-US" b="1" dirty="0"/>
              <a:t>GSC Result: Additional Consideration </a:t>
            </a:r>
            <a:r>
              <a:rPr lang="en-US" dirty="0"/>
              <a:t>-  The committee reviewed the 2018 Grapevine social media report regarding Instagram, Facebook, and Google for Nonprofits and suggests that A.A. Grapevine, Inc. continue to explore a social media strategy in their forthcoming strategic plan, taking into account issues regarding anonymity, security, affiliation, outside contributions, privacy and promotion.  </a:t>
            </a:r>
          </a:p>
        </p:txBody>
      </p:sp>
    </p:spTree>
    <p:extLst>
      <p:ext uri="{BB962C8B-B14F-4D97-AF65-F5344CB8AC3E}">
        <p14:creationId xmlns:p14="http://schemas.microsoft.com/office/powerpoint/2010/main" val="30799602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9B97-2495-491C-B8DB-8598FAB9B579}"/>
              </a:ext>
            </a:extLst>
          </p:cNvPr>
          <p:cNvSpPr>
            <a:spLocks noGrp="1"/>
          </p:cNvSpPr>
          <p:nvPr>
            <p:ph type="title"/>
          </p:nvPr>
        </p:nvSpPr>
        <p:spPr/>
        <p:txBody>
          <a:bodyPr/>
          <a:lstStyle/>
          <a:p>
            <a:r>
              <a:rPr lang="en-US" dirty="0"/>
              <a:t>Grapevine Committee</a:t>
            </a:r>
          </a:p>
        </p:txBody>
      </p:sp>
      <p:sp>
        <p:nvSpPr>
          <p:cNvPr id="3" name="Text Placeholder 2">
            <a:extLst>
              <a:ext uri="{FF2B5EF4-FFF2-40B4-BE49-F238E27FC236}">
                <a16:creationId xmlns:a16="http://schemas.microsoft.com/office/drawing/2014/main" id="{C2065FFD-4E4A-4DEA-94D6-D16B299ECD28}"/>
              </a:ext>
            </a:extLst>
          </p:cNvPr>
          <p:cNvSpPr>
            <a:spLocks noGrp="1"/>
          </p:cNvSpPr>
          <p:nvPr>
            <p:ph type="body" idx="1"/>
          </p:nvPr>
        </p:nvSpPr>
        <p:spPr/>
        <p:txBody>
          <a:bodyPr>
            <a:normAutofit lnSpcReduction="10000"/>
          </a:bodyPr>
          <a:lstStyle/>
          <a:p>
            <a:endParaRPr lang="en-US" dirty="0"/>
          </a:p>
          <a:p>
            <a:r>
              <a:rPr lang="en-US" dirty="0"/>
              <a:t>Agenda Item: Reconsider the 2010 Advisory Action regarding La Viña. </a:t>
            </a:r>
          </a:p>
          <a:p>
            <a:r>
              <a:rPr lang="en-US" dirty="0"/>
              <a:t>The committee recommended that La Viña be published at its current frequency of six times per year as a service to the Fellowship, with perfect binding, at 68 pages, and in full color. </a:t>
            </a:r>
          </a:p>
          <a:p>
            <a:r>
              <a:rPr lang="en-US" b="1" dirty="0"/>
              <a:t>Adopted as an Advisory Action</a:t>
            </a:r>
          </a:p>
          <a:p>
            <a:r>
              <a:rPr lang="en-US" dirty="0"/>
              <a:t>Result: Cost $4,300 more per year, color, etc. </a:t>
            </a:r>
          </a:p>
        </p:txBody>
      </p:sp>
    </p:spTree>
    <p:extLst>
      <p:ext uri="{BB962C8B-B14F-4D97-AF65-F5344CB8AC3E}">
        <p14:creationId xmlns:p14="http://schemas.microsoft.com/office/powerpoint/2010/main" val="412007110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1086</TotalTime>
  <Words>5280</Words>
  <Application>Microsoft Office PowerPoint</Application>
  <PresentationFormat>Custom</PresentationFormat>
  <Paragraphs>368</Paragraphs>
  <Slides>57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Arial Narrow</vt:lpstr>
      <vt:lpstr>Bodoni SvtyTwo ITC TT-Book</vt:lpstr>
      <vt:lpstr>Franklin Gothic Medium</vt:lpstr>
      <vt:lpstr>Helvetica</vt:lpstr>
      <vt:lpstr>Helvetica Neue</vt:lpstr>
      <vt:lpstr>Palatino</vt:lpstr>
      <vt:lpstr>Wingdings</vt:lpstr>
      <vt:lpstr>Zapf Dingbats</vt:lpstr>
      <vt:lpstr>New_Template4</vt:lpstr>
      <vt:lpstr>Delegate's Report</vt:lpstr>
      <vt:lpstr>April 22–28, 2018</vt:lpstr>
      <vt:lpstr>PowerPoint Presentation</vt:lpstr>
      <vt:lpstr>Agenda Items: In Committees</vt:lpstr>
      <vt:lpstr>What is an "Advisory Action?"</vt:lpstr>
      <vt:lpstr>G.S.C. Grapevine Committee</vt:lpstr>
      <vt:lpstr>Delegate’s Conference Report</vt:lpstr>
      <vt:lpstr>Grapevine</vt:lpstr>
      <vt:lpstr>Grapevine Committee</vt:lpstr>
      <vt:lpstr>Grapevine</vt:lpstr>
      <vt:lpstr>Agenda Item Review Items From Area 59 Pre-Conference Sharing Session</vt:lpstr>
      <vt:lpstr>CPC</vt:lpstr>
      <vt:lpstr>CPC </vt:lpstr>
      <vt:lpstr>Corrections</vt:lpstr>
      <vt:lpstr>Finance</vt:lpstr>
      <vt:lpstr>Finance</vt:lpstr>
      <vt:lpstr>Literature</vt:lpstr>
      <vt:lpstr>Literature</vt:lpstr>
      <vt:lpstr>Literature</vt:lpstr>
      <vt:lpstr>Literature</vt:lpstr>
      <vt:lpstr>Literature</vt:lpstr>
      <vt:lpstr>Literature</vt:lpstr>
      <vt:lpstr>Literature</vt:lpstr>
      <vt:lpstr>Literature</vt:lpstr>
      <vt:lpstr>Literature</vt:lpstr>
      <vt:lpstr>Literature</vt:lpstr>
      <vt:lpstr>Literature</vt:lpstr>
      <vt:lpstr>Policy &amp; Admissions</vt:lpstr>
      <vt:lpstr>Policy &amp; Admissions</vt:lpstr>
      <vt:lpstr>Policy and Admissions</vt:lpstr>
      <vt:lpstr>Public Information</vt:lpstr>
      <vt:lpstr>Public Information</vt:lpstr>
      <vt:lpstr>Public Information</vt:lpstr>
      <vt:lpstr>Public Information</vt:lpstr>
      <vt:lpstr>Public Information</vt:lpstr>
      <vt:lpstr>Public Information</vt:lpstr>
      <vt:lpstr>Public Information</vt:lpstr>
      <vt:lpstr>Report and Charter</vt:lpstr>
      <vt:lpstr>Treatment and Accessibilities</vt:lpstr>
      <vt:lpstr>Treatment and Accessibilities</vt:lpstr>
      <vt:lpstr>Trustees</vt:lpstr>
      <vt:lpstr>Trustees</vt:lpstr>
      <vt:lpstr>Trustees</vt:lpstr>
      <vt:lpstr>Archives</vt:lpstr>
      <vt:lpstr>Agenda</vt:lpstr>
      <vt:lpstr>Agenda</vt:lpstr>
      <vt:lpstr>Agenda</vt:lpstr>
      <vt:lpstr>Floor Actions</vt:lpstr>
      <vt:lpstr>Floor Actions</vt:lpstr>
      <vt:lpstr>Floor Actions</vt:lpstr>
      <vt:lpstr>7th Tradition Progress</vt:lpstr>
      <vt:lpstr>Some Facts</vt:lpstr>
      <vt:lpstr>Some Facts</vt:lpstr>
      <vt:lpstr>  MEMBER SERVICES &amp; STATISTICS – 3 YEAR HISTORY </vt:lpstr>
      <vt:lpstr> MAIL VERSUS ONLINE  82,600 CONTRIBUTIONS RECEIVED &amp; PROCESSED IN 2016</vt:lpstr>
      <vt:lpstr>This year’s $7.40 on July 04 Challenge</vt:lpstr>
      <vt:lpstr>Thank you for the opportunity to serve as your Delegate to the  68th General Service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Delegate's Report</dc:title>
  <dc:creator>EPGSA</dc:creator>
  <cp:lastModifiedBy>EPGSA</cp:lastModifiedBy>
  <cp:revision>127</cp:revision>
  <cp:lastPrinted>2018-06-07T14:47:04Z</cp:lastPrinted>
  <dcterms:modified xsi:type="dcterms:W3CDTF">2018-06-07T14:51:15Z</dcterms:modified>
</cp:coreProperties>
</file>