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329" r:id="rId4"/>
    <p:sldId id="259" r:id="rId5"/>
    <p:sldId id="264" r:id="rId6"/>
    <p:sldId id="330" r:id="rId7"/>
    <p:sldId id="331" r:id="rId8"/>
    <p:sldId id="332" r:id="rId9"/>
    <p:sldId id="327" r:id="rId10"/>
    <p:sldId id="333" r:id="rId11"/>
    <p:sldId id="261" r:id="rId12"/>
    <p:sldId id="262" r:id="rId13"/>
    <p:sldId id="280" r:id="rId14"/>
    <p:sldId id="282" r:id="rId15"/>
    <p:sldId id="285" r:id="rId16"/>
    <p:sldId id="334" r:id="rId17"/>
    <p:sldId id="287" r:id="rId18"/>
    <p:sldId id="335" r:id="rId19"/>
    <p:sldId id="288" r:id="rId20"/>
    <p:sldId id="291" r:id="rId21"/>
    <p:sldId id="290" r:id="rId22"/>
    <p:sldId id="292" r:id="rId23"/>
    <p:sldId id="336" r:id="rId24"/>
    <p:sldId id="337" r:id="rId25"/>
    <p:sldId id="338" r:id="rId26"/>
    <p:sldId id="339" r:id="rId27"/>
    <p:sldId id="340" r:id="rId28"/>
    <p:sldId id="279" r:id="rId29"/>
    <p:sldId id="293" r:id="rId30"/>
    <p:sldId id="341" r:id="rId31"/>
    <p:sldId id="294" r:id="rId32"/>
    <p:sldId id="342" r:id="rId33"/>
    <p:sldId id="296" r:id="rId34"/>
    <p:sldId id="297" r:id="rId35"/>
    <p:sldId id="343" r:id="rId36"/>
    <p:sldId id="344" r:id="rId37"/>
    <p:sldId id="345" r:id="rId38"/>
    <p:sldId id="295" r:id="rId39"/>
    <p:sldId id="299" r:id="rId40"/>
    <p:sldId id="300" r:id="rId41"/>
    <p:sldId id="301" r:id="rId42"/>
    <p:sldId id="346" r:id="rId43"/>
    <p:sldId id="347" r:id="rId44"/>
    <p:sldId id="302" r:id="rId45"/>
    <p:sldId id="348" r:id="rId46"/>
    <p:sldId id="349" r:id="rId47"/>
    <p:sldId id="313" r:id="rId48"/>
    <p:sldId id="355" r:id="rId49"/>
    <p:sldId id="309" r:id="rId50"/>
    <p:sldId id="350" r:id="rId51"/>
    <p:sldId id="352" r:id="rId52"/>
    <p:sldId id="353" r:id="rId53"/>
    <p:sldId id="354" r:id="rId54"/>
    <p:sldId id="307" r:id="rId55"/>
    <p:sldId id="305" r:id="rId56"/>
    <p:sldId id="304" r:id="rId57"/>
    <p:sldId id="275" r:id="rId58"/>
  </p:sldIdLst>
  <p:sldSz cx="13004800" cy="97536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48" d="100"/>
          <a:sy n="48" d="100"/>
        </p:scale>
        <p:origin x="1458" y="66"/>
      </p:cViewPr>
      <p:guideLst>
        <p:guide orient="horz" pos="3072"/>
        <p:guide pos="409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66803606071002"/>
          <c:y val="3.5023709948526202E-2"/>
          <c:w val="0.68051437863745301"/>
          <c:h val="0.88411012888449503"/>
        </c:manualLayout>
      </c:layout>
      <c:barChart>
        <c:barDir val="bar"/>
        <c:grouping val="clustered"/>
        <c:varyColors val="0"/>
        <c:ser>
          <c:idx val="0"/>
          <c:order val="0"/>
          <c:tx>
            <c:strRef>
              <c:f>Sheet1!$B$1</c:f>
              <c:strCache>
                <c:ptCount val="1"/>
                <c:pt idx="0">
                  <c:v># of CONTRIBUTIONS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GRUPOS - CORREO</c:v>
                </c:pt>
                <c:pt idx="1">
                  <c:v>INDIVIDUO PARA GRUPO - CORREO</c:v>
                </c:pt>
                <c:pt idx="2">
                  <c:v>GROUPO EN LÍNEA</c:v>
                </c:pt>
                <c:pt idx="3">
                  <c:v>GRUPO FORO INDIVIDUAL- EN LÍNEA</c:v>
                </c:pt>
                <c:pt idx="4">
                  <c:v>PERSONA - CORREO</c:v>
                </c:pt>
                <c:pt idx="5">
                  <c:v>PERSONA EN LÍNEA</c:v>
                </c:pt>
              </c:strCache>
            </c:strRef>
          </c:cat>
          <c:val>
            <c:numRef>
              <c:f>Sheet1!$B$2:$B$7</c:f>
              <c:numCache>
                <c:formatCode>General</c:formatCode>
                <c:ptCount val="6"/>
                <c:pt idx="0">
                  <c:v>60.7</c:v>
                </c:pt>
                <c:pt idx="1">
                  <c:v>21.6</c:v>
                </c:pt>
                <c:pt idx="2">
                  <c:v>4.2</c:v>
                </c:pt>
                <c:pt idx="3" formatCode="0.0">
                  <c:v>1</c:v>
                </c:pt>
                <c:pt idx="4">
                  <c:v>8.8000000000000007</c:v>
                </c:pt>
                <c:pt idx="5">
                  <c:v>3.7</c:v>
                </c:pt>
              </c:numCache>
            </c:numRef>
          </c:val>
          <c:extLst>
            <c:ext xmlns:c16="http://schemas.microsoft.com/office/drawing/2014/chart" uri="{C3380CC4-5D6E-409C-BE32-E72D297353CC}">
              <c16:uniqueId val="{00000000-1992-4752-8EBE-250CE4B74850}"/>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GRUPOS - CORREO</c:v>
                </c:pt>
                <c:pt idx="1">
                  <c:v>INDIVIDUO PARA GRUPO - CORREO</c:v>
                </c:pt>
                <c:pt idx="2">
                  <c:v>GROUPO EN LÍNEA</c:v>
                </c:pt>
                <c:pt idx="3">
                  <c:v>GRUPO FORO INDIVIDUAL- EN LÍNEA</c:v>
                </c:pt>
                <c:pt idx="4">
                  <c:v>PERSONA - CORREO</c:v>
                </c:pt>
                <c:pt idx="5">
                  <c:v>PERSONA EN LÍNEA</c:v>
                </c:pt>
              </c:strCache>
            </c:strRef>
          </c:cat>
          <c:val>
            <c:numRef>
              <c:f>Sheet1!$C$2:$C$7</c:f>
              <c:numCache>
                <c:formatCode>0.00</c:formatCode>
                <c:ptCount val="6"/>
              </c:numCache>
            </c:numRef>
          </c:val>
          <c:extLst>
            <c:ext xmlns:c16="http://schemas.microsoft.com/office/drawing/2014/chart" uri="{C3380CC4-5D6E-409C-BE32-E72D297353CC}">
              <c16:uniqueId val="{00000001-1992-4752-8EBE-250CE4B74850}"/>
            </c:ext>
          </c:extLst>
        </c:ser>
        <c:dLbls>
          <c:showLegendKey val="0"/>
          <c:showVal val="1"/>
          <c:showCatName val="0"/>
          <c:showSerName val="0"/>
          <c:showPercent val="0"/>
          <c:showBubbleSize val="0"/>
        </c:dLbls>
        <c:gapWidth val="182"/>
        <c:axId val="30674944"/>
        <c:axId val="30676480"/>
      </c:barChart>
      <c:catAx>
        <c:axId val="3067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0676480"/>
        <c:crosses val="autoZero"/>
        <c:auto val="1"/>
        <c:lblAlgn val="ctr"/>
        <c:lblOffset val="100"/>
        <c:noMultiLvlLbl val="0"/>
      </c:catAx>
      <c:valAx>
        <c:axId val="3067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7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a:p>
        </p:txBody>
      </p:sp>
      <p:sp>
        <p:nvSpPr>
          <p:cNvPr id="131" name="Shape 131"/>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16801132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0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185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474663"/>
            <a:ext cx="3168650" cy="2376487"/>
          </a:xfrm>
        </p:spPr>
      </p:sp>
      <p:sp>
        <p:nvSpPr>
          <p:cNvPr id="3" name="Notes Placeholder 2"/>
          <p:cNvSpPr>
            <a:spLocks noGrp="1"/>
          </p:cNvSpPr>
          <p:nvPr>
            <p:ph type="body" idx="1"/>
          </p:nvPr>
        </p:nvSpPr>
        <p:spPr>
          <a:xfrm>
            <a:off x="672293" y="2873564"/>
            <a:ext cx="6169267" cy="3447413"/>
          </a:xfrm>
        </p:spPr>
        <p:txBody>
          <a:bodyPr/>
          <a:lstStyle/>
          <a:p>
            <a:pPr algn="just">
              <a:lnSpc>
                <a:spcPct val="150000"/>
              </a:lnSpc>
            </a:pPr>
            <a:endParaRPr lang="en-US" sz="1000" dirty="0"/>
          </a:p>
        </p:txBody>
      </p:sp>
      <p:sp>
        <p:nvSpPr>
          <p:cNvPr id="4" name="Header Placeholder 3"/>
          <p:cNvSpPr>
            <a:spLocks noGrp="1"/>
          </p:cNvSpPr>
          <p:nvPr>
            <p:ph type="hdr" sz="quarter" idx="10"/>
          </p:nvPr>
        </p:nvSpPr>
        <p:spPr/>
        <p:txBody>
          <a:bodyPr lIns="94229" tIns="47114" rIns="94229" bIns="47114"/>
          <a:lstStyle/>
          <a:p>
            <a:endParaRPr lang="en-US" dirty="0"/>
          </a:p>
          <a:p>
            <a:r>
              <a:rPr lang="en-US" dirty="0"/>
              <a:t>67th General Service Conference</a:t>
            </a:r>
          </a:p>
        </p:txBody>
      </p:sp>
    </p:spTree>
    <p:extLst>
      <p:ext uri="{BB962C8B-B14F-4D97-AF65-F5344CB8AC3E}">
        <p14:creationId xmlns:p14="http://schemas.microsoft.com/office/powerpoint/2010/main" val="102853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473075"/>
            <a:ext cx="4822825" cy="3616325"/>
          </a:xfrm>
        </p:spPr>
      </p:sp>
      <p:sp>
        <p:nvSpPr>
          <p:cNvPr id="3" name="Notes Placeholder 2"/>
          <p:cNvSpPr>
            <a:spLocks noGrp="1"/>
          </p:cNvSpPr>
          <p:nvPr>
            <p:ph type="body" idx="1"/>
          </p:nvPr>
        </p:nvSpPr>
        <p:spPr>
          <a:xfrm>
            <a:off x="458935" y="4117251"/>
            <a:ext cx="6437803" cy="3001208"/>
          </a:xfrm>
        </p:spPr>
        <p:txBody>
          <a:bodyPr/>
          <a:lstStyle/>
          <a:p>
            <a:pPr>
              <a:lnSpc>
                <a:spcPct val="150000"/>
              </a:lnSpc>
            </a:pPr>
            <a:r>
              <a:rPr lang="en-US" sz="900" dirty="0"/>
              <a:t>A new chart that breaks down all of Seventh Tradition contributions received and processed during 2016 between groups and individuals.  Then, for of these two major categories, further breaks down the contributions as being received either through the mail or via the on-line system: </a:t>
            </a:r>
          </a:p>
          <a:p>
            <a:pPr>
              <a:lnSpc>
                <a:spcPct val="150000"/>
              </a:lnSpc>
            </a:pPr>
            <a:r>
              <a:rPr lang="en-US" sz="900" dirty="0"/>
              <a:t>Groups received by mail – 60.7% </a:t>
            </a:r>
          </a:p>
          <a:p>
            <a:pPr>
              <a:lnSpc>
                <a:spcPct val="150000"/>
              </a:lnSpc>
            </a:pPr>
            <a:r>
              <a:rPr lang="en-US" sz="900" dirty="0"/>
              <a:t>Individuals contributing on behalf of their group received by mail – 21.6%</a:t>
            </a:r>
          </a:p>
          <a:p>
            <a:pPr>
              <a:lnSpc>
                <a:spcPct val="150000"/>
              </a:lnSpc>
            </a:pPr>
            <a:r>
              <a:rPr lang="en-US" sz="900" dirty="0"/>
              <a:t>Groups received on-line – 4.2%</a:t>
            </a:r>
          </a:p>
          <a:p>
            <a:pPr>
              <a:lnSpc>
                <a:spcPct val="150000"/>
              </a:lnSpc>
            </a:pPr>
            <a:r>
              <a:rPr lang="en-US" sz="900" dirty="0"/>
              <a:t>Individuals contributing on behalf of their group received on-line – 1.0%</a:t>
            </a:r>
          </a:p>
          <a:p>
            <a:pPr>
              <a:lnSpc>
                <a:spcPct val="150000"/>
              </a:lnSpc>
            </a:pPr>
            <a:r>
              <a:rPr lang="en-US" sz="900" dirty="0"/>
              <a:t>Individuals with no group designated received by mail – 8.8%</a:t>
            </a:r>
          </a:p>
          <a:p>
            <a:pPr>
              <a:lnSpc>
                <a:spcPct val="150000"/>
              </a:lnSpc>
            </a:pPr>
            <a:r>
              <a:rPr lang="en-US" sz="900" dirty="0"/>
              <a:t>Individuals with no group designated received on-line – 4.2%</a:t>
            </a:r>
          </a:p>
          <a:p>
            <a:pPr>
              <a:lnSpc>
                <a:spcPct val="150000"/>
              </a:lnSpc>
            </a:pPr>
            <a:r>
              <a:rPr lang="en-US" sz="900" dirty="0"/>
              <a:t>In summary, the number of contributions processed that were received through the mail were 91.1%  and the number of contributions processed on-line were 8.9% of the total processed. Contributions received and processed from Groups was 87.5% and individuals was 12.5%.</a:t>
            </a:r>
            <a:r>
              <a:rPr lang="en-US" sz="1000" dirty="0"/>
              <a:t> </a:t>
            </a:r>
          </a:p>
        </p:txBody>
      </p:sp>
      <p:sp>
        <p:nvSpPr>
          <p:cNvPr id="5" name="Header Placeholder 4"/>
          <p:cNvSpPr>
            <a:spLocks noGrp="1"/>
          </p:cNvSpPr>
          <p:nvPr>
            <p:ph type="hdr" sz="quarter" idx="10"/>
          </p:nvPr>
        </p:nvSpPr>
        <p:spPr>
          <a:xfrm>
            <a:off x="1" y="-9206"/>
            <a:ext cx="3186795" cy="483281"/>
          </a:xfrm>
        </p:spPr>
        <p:txBody>
          <a:bodyPr lIns="94229" tIns="47114" rIns="94229" bIns="47114"/>
          <a:lstStyle/>
          <a:p>
            <a:endParaRPr lang="en-US" dirty="0"/>
          </a:p>
          <a:p>
            <a:r>
              <a:rPr lang="en-US" dirty="0"/>
              <a:t>67th General Service Conference</a:t>
            </a:r>
          </a:p>
        </p:txBody>
      </p:sp>
    </p:spTree>
    <p:extLst>
      <p:ext uri="{BB962C8B-B14F-4D97-AF65-F5344CB8AC3E}">
        <p14:creationId xmlns:p14="http://schemas.microsoft.com/office/powerpoint/2010/main" val="222758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022" indent="-182022">
              <a:buFont typeface="Arial" panose="020B0604020202020204" pitchFamily="34" charset="0"/>
              <a:buChar char="•"/>
            </a:pPr>
            <a:r>
              <a:rPr lang="en-US" sz="1400" dirty="0"/>
              <a:t>Read slide</a:t>
            </a:r>
          </a:p>
        </p:txBody>
      </p:sp>
      <p:sp>
        <p:nvSpPr>
          <p:cNvPr id="4" name="Slide Number Placeholder 3"/>
          <p:cNvSpPr>
            <a:spLocks noGrp="1"/>
          </p:cNvSpPr>
          <p:nvPr>
            <p:ph type="sldNum" sz="quarter" idx="10"/>
          </p:nvPr>
        </p:nvSpPr>
        <p:spPr/>
        <p:txBody>
          <a:bodyPr lIns="94229" tIns="47114" rIns="94229" bIns="47114"/>
          <a:lstStyle/>
          <a:p>
            <a:fld id="{95C3BFB9-5C6F-4B76-802F-7298A2159D70}" type="slidenum">
              <a:rPr lang="en-US" smtClean="0"/>
              <a:t>56</a:t>
            </a:fld>
            <a:endParaRPr lang="en-US" dirty="0"/>
          </a:p>
        </p:txBody>
      </p:sp>
    </p:spTree>
    <p:extLst>
      <p:ext uri="{BB962C8B-B14F-4D97-AF65-F5344CB8AC3E}">
        <p14:creationId xmlns:p14="http://schemas.microsoft.com/office/powerpoint/2010/main" val="167232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433493"/>
            <a:ext cx="11704320" cy="617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80659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itle Text"/>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Title Text"/>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a:spLocks noGrp="1"/>
          </p:cNvSpPr>
          <p:nvPr>
            <p:ph type="title"/>
          </p:nvPr>
        </p:nvSpPr>
        <p:spPr>
          <a:prstGeom prst="rect">
            <a:avLst/>
          </a:prstGeom>
        </p:spPr>
        <p:txBody>
          <a:bodyPr/>
          <a:lstStyle/>
          <a:p>
            <a:r>
              <a:t>Title Text</a:t>
            </a:r>
          </a:p>
        </p:txBody>
      </p:sp>
      <p:sp>
        <p:nvSpPr>
          <p:cNvPr id="6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a:spLocks noGrp="1"/>
          </p:cNvSpPr>
          <p:nvPr>
            <p:ph type="title"/>
          </p:nvPr>
        </p:nvSpPr>
        <p:spPr>
          <a:prstGeom prst="rect">
            <a:avLst/>
          </a:prstGeom>
        </p:spPr>
        <p:txBody>
          <a:bodyPr/>
          <a:lstStyle/>
          <a:p>
            <a:r>
              <a:t>Title Text</a:t>
            </a:r>
          </a:p>
        </p:txBody>
      </p:sp>
      <p:sp>
        <p:nvSpPr>
          <p:cNvPr id="7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Title Text"/>
          <p:cNvSpPr>
            <a:spLocks noGrp="1"/>
          </p:cNvSpPr>
          <p:nvPr>
            <p:ph type="title"/>
          </p:nvPr>
        </p:nvSpPr>
        <p:spPr>
          <a:prstGeom prst="rect">
            <a:avLst/>
          </a:prstGeom>
        </p:spPr>
        <p:txBody>
          <a:bodyPr/>
          <a:lstStyle/>
          <a:p>
            <a:r>
              <a:t>Title Text</a:t>
            </a:r>
          </a:p>
        </p:txBody>
      </p:sp>
      <p:sp>
        <p:nvSpPr>
          <p:cNvPr id="81" name="Body Level One…"/>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FA06B-39D9-4B55-9801-C8601F414195}" type="datetimeFigureOut">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312506" y="9258300"/>
            <a:ext cx="367088" cy="379591"/>
          </a:xfrm>
        </p:spPr>
        <p:txBody>
          <a:bodyPr/>
          <a:lstStyle/>
          <a:p>
            <a:fld id="{8CC5272B-3BE8-493E-95D9-EDAC3F5626D1}" type="slidenum">
              <a:rPr lang="en-US" smtClean="0"/>
              <a:t>‹#›</a:t>
            </a:fld>
            <a:endParaRPr lang="en-US" dirty="0"/>
          </a:p>
        </p:txBody>
      </p:sp>
    </p:spTree>
    <p:extLst>
      <p:ext uri="{BB962C8B-B14F-4D97-AF65-F5344CB8AC3E}">
        <p14:creationId xmlns:p14="http://schemas.microsoft.com/office/powerpoint/2010/main" val="340707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Body Level One…"/>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63" r:id="rId10"/>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67th Annual General Service Conference"/>
          <p:cNvSpPr>
            <a:spLocks noGrp="1"/>
          </p:cNvSpPr>
          <p:nvPr>
            <p:ph type="body" idx="13"/>
          </p:nvPr>
        </p:nvSpPr>
        <p:spPr>
          <a:prstGeom prst="rect">
            <a:avLst/>
          </a:prstGeom>
        </p:spPr>
        <p:txBody>
          <a:bodyPr/>
          <a:lstStyle/>
          <a:p>
            <a:r>
              <a:rPr lang="en-US" dirty="0"/>
              <a:t>68ª </a:t>
            </a:r>
            <a:r>
              <a:rPr lang="en-US" dirty="0" err="1"/>
              <a:t>Conferencia</a:t>
            </a:r>
            <a:r>
              <a:rPr lang="en-US" dirty="0"/>
              <a:t> </a:t>
            </a:r>
            <a:r>
              <a:rPr lang="en-US" dirty="0" err="1"/>
              <a:t>Anual</a:t>
            </a:r>
            <a:r>
              <a:rPr lang="en-US" dirty="0"/>
              <a:t> de </a:t>
            </a:r>
            <a:r>
              <a:rPr lang="en-US" dirty="0" err="1"/>
              <a:t>Servicios</a:t>
            </a:r>
            <a:r>
              <a:rPr lang="en-US" dirty="0"/>
              <a:t> </a:t>
            </a:r>
            <a:r>
              <a:rPr lang="en-US" dirty="0" err="1"/>
              <a:t>Generales</a:t>
            </a:r>
            <a:endParaRPr dirty="0"/>
          </a:p>
        </p:txBody>
      </p:sp>
      <p:sp>
        <p:nvSpPr>
          <p:cNvPr id="134" name="Delegate's Report"/>
          <p:cNvSpPr>
            <a:spLocks noGrp="1"/>
          </p:cNvSpPr>
          <p:nvPr>
            <p:ph type="ctrTitle"/>
          </p:nvPr>
        </p:nvSpPr>
        <p:spPr>
          <a:prstGeom prst="rect">
            <a:avLst/>
          </a:prstGeom>
        </p:spPr>
        <p:txBody>
          <a:bodyPr>
            <a:normAutofit/>
          </a:bodyPr>
          <a:lstStyle/>
          <a:p>
            <a:r>
              <a:rPr lang="en-US" dirty="0"/>
              <a:t>Informe del </a:t>
            </a:r>
            <a:r>
              <a:rPr lang="en-US" dirty="0" err="1"/>
              <a:t>Delegado</a:t>
            </a:r>
            <a:endParaRPr dirty="0"/>
          </a:p>
        </p:txBody>
      </p:sp>
      <p:sp>
        <p:nvSpPr>
          <p:cNvPr id="135" name="Paul M., Delegate, Area 59…"/>
          <p:cNvSpPr>
            <a:spLocks noGrp="1"/>
          </p:cNvSpPr>
          <p:nvPr>
            <p:ph type="subTitle" sz="quarter" idx="1"/>
          </p:nvPr>
        </p:nvSpPr>
        <p:spPr>
          <a:xfrm>
            <a:off x="8265652" y="4089400"/>
            <a:ext cx="4241801" cy="2413000"/>
          </a:xfrm>
          <a:prstGeom prst="rect">
            <a:avLst/>
          </a:prstGeom>
        </p:spPr>
        <p:txBody>
          <a:bodyPr/>
          <a:lstStyle/>
          <a:p>
            <a:r>
              <a:rPr dirty="0"/>
              <a:t>Paul M., </a:t>
            </a:r>
            <a:r>
              <a:rPr lang="en-US" dirty="0" err="1"/>
              <a:t>Delegado</a:t>
            </a:r>
            <a:r>
              <a:rPr lang="en-US" dirty="0"/>
              <a:t>, </a:t>
            </a:r>
            <a:r>
              <a:rPr lang="en-US" dirty="0" err="1"/>
              <a:t>Área</a:t>
            </a:r>
            <a:r>
              <a:rPr lang="en-US" dirty="0"/>
              <a:t> 59</a:t>
            </a:r>
            <a:endParaRPr dirty="0"/>
          </a:p>
          <a:p>
            <a:r>
              <a:rPr lang="es-ES" dirty="0"/>
              <a:t>Servicio General del Este de Pensilvania</a:t>
            </a:r>
            <a:endParaRPr dirty="0"/>
          </a:p>
        </p:txBody>
      </p:sp>
      <p:pic>
        <p:nvPicPr>
          <p:cNvPr id="136" name="pasted-image.pdf" descr="pasted-image.pdf"/>
          <p:cNvPicPr>
            <a:picLocks noChangeAspect="1"/>
          </p:cNvPicPr>
          <p:nvPr/>
        </p:nvPicPr>
        <p:blipFill>
          <a:blip r:embed="rId2">
            <a:extLst/>
          </a:blip>
          <a:stretch>
            <a:fillRect/>
          </a:stretch>
        </p:blipFill>
        <p:spPr>
          <a:xfrm>
            <a:off x="983314" y="342900"/>
            <a:ext cx="11038172" cy="278312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F41A-35D4-4D3E-9F34-862155901E8D}"/>
              </a:ext>
            </a:extLst>
          </p:cNvPr>
          <p:cNvSpPr>
            <a:spLocks noGrp="1"/>
          </p:cNvSpPr>
          <p:nvPr>
            <p:ph type="title"/>
          </p:nvPr>
        </p:nvSpPr>
        <p:spPr/>
        <p:txBody>
          <a:bodyPr/>
          <a:lstStyle/>
          <a:p>
            <a:r>
              <a:rPr lang="en-US" dirty="0"/>
              <a:t>Grapevine</a:t>
            </a:r>
          </a:p>
        </p:txBody>
      </p:sp>
      <p:sp>
        <p:nvSpPr>
          <p:cNvPr id="3" name="Text Placeholder 2">
            <a:extLst>
              <a:ext uri="{FF2B5EF4-FFF2-40B4-BE49-F238E27FC236}">
                <a16:creationId xmlns:a16="http://schemas.microsoft.com/office/drawing/2014/main" id="{D6F9C414-6AE0-4129-A0D7-33D362FD0021}"/>
              </a:ext>
            </a:extLst>
          </p:cNvPr>
          <p:cNvSpPr>
            <a:spLocks noGrp="1"/>
          </p:cNvSpPr>
          <p:nvPr>
            <p:ph type="body" idx="1"/>
          </p:nvPr>
        </p:nvSpPr>
        <p:spPr/>
        <p:txBody>
          <a:bodyPr/>
          <a:lstStyle/>
          <a:p>
            <a:r>
              <a:rPr lang="es-ES" dirty="0"/>
              <a:t>Revise el texto revisado del panfleto "A.A </a:t>
            </a:r>
            <a:r>
              <a:rPr lang="es-ES" dirty="0" err="1"/>
              <a:t>Grapevine</a:t>
            </a:r>
            <a:r>
              <a:rPr lang="es-ES" dirty="0"/>
              <a:t> and La Viña: </a:t>
            </a:r>
            <a:r>
              <a:rPr lang="es-ES" dirty="0" err="1"/>
              <a:t>Our</a:t>
            </a:r>
            <a:r>
              <a:rPr lang="es-ES" dirty="0"/>
              <a:t> Meetings in </a:t>
            </a:r>
            <a:r>
              <a:rPr lang="es-ES" dirty="0" err="1"/>
              <a:t>Print</a:t>
            </a:r>
            <a:r>
              <a:rPr lang="es-ES" dirty="0"/>
              <a:t>".</a:t>
            </a:r>
          </a:p>
          <a:p>
            <a:r>
              <a:rPr lang="es-ES" dirty="0"/>
              <a:t>El comité recomendó que el folleto revisado "A.A. </a:t>
            </a:r>
            <a:r>
              <a:rPr lang="es-ES" dirty="0" err="1"/>
              <a:t>Grapevine</a:t>
            </a:r>
            <a:r>
              <a:rPr lang="es-ES" dirty="0"/>
              <a:t> and La Viña: </a:t>
            </a:r>
            <a:r>
              <a:rPr lang="es-ES" dirty="0" err="1"/>
              <a:t>Our</a:t>
            </a:r>
            <a:r>
              <a:rPr lang="es-ES" dirty="0"/>
              <a:t> Meetings in </a:t>
            </a:r>
            <a:r>
              <a:rPr lang="es-ES" dirty="0" err="1"/>
              <a:t>Print</a:t>
            </a:r>
            <a:r>
              <a:rPr lang="es-ES" dirty="0"/>
              <a:t> "se aprueba y el título se cambia a" A.A. </a:t>
            </a:r>
            <a:r>
              <a:rPr lang="es-ES" dirty="0" err="1"/>
              <a:t>Grapevine</a:t>
            </a:r>
            <a:r>
              <a:rPr lang="es-ES" dirty="0"/>
              <a:t> y La Viña: nuestras reuniones en medios impresos y otros medios ".</a:t>
            </a:r>
          </a:p>
          <a:p>
            <a:r>
              <a:rPr lang="es-ES" b="1" dirty="0"/>
              <a:t>Adoptado como una Acción Asesora</a:t>
            </a:r>
            <a:endParaRPr lang="en-US" b="1" dirty="0"/>
          </a:p>
        </p:txBody>
      </p:sp>
    </p:spTree>
    <p:extLst>
      <p:ext uri="{BB962C8B-B14F-4D97-AF65-F5344CB8AC3E}">
        <p14:creationId xmlns:p14="http://schemas.microsoft.com/office/powerpoint/2010/main" val="12224650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genda Item Review…"/>
          <p:cNvSpPr>
            <a:spLocks noGrp="1"/>
          </p:cNvSpPr>
          <p:nvPr>
            <p:ph type="title"/>
          </p:nvPr>
        </p:nvSpPr>
        <p:spPr>
          <a:xfrm>
            <a:off x="508000" y="767443"/>
            <a:ext cx="11988800" cy="8343900"/>
          </a:xfrm>
          <a:prstGeom prst="rect">
            <a:avLst/>
          </a:prstGeom>
        </p:spPr>
        <p:txBody>
          <a:bodyPr>
            <a:normAutofit/>
          </a:bodyPr>
          <a:lstStyle/>
          <a:p>
            <a:pPr defTabSz="391414">
              <a:spcBef>
                <a:spcPts val="1000"/>
              </a:spcBef>
              <a:defRPr sz="4690"/>
            </a:pPr>
            <a:r>
              <a:rPr lang="es-ES" sz="5400" dirty="0"/>
              <a:t>Revisión del tema de la agenda</a:t>
            </a:r>
            <a:br>
              <a:rPr lang="es-ES" sz="5400" dirty="0"/>
            </a:br>
            <a:r>
              <a:rPr lang="es-ES" sz="5400" dirty="0"/>
              <a:t>Artículos del Área 59</a:t>
            </a:r>
            <a:br>
              <a:rPr lang="es-ES" sz="5400" dirty="0"/>
            </a:br>
            <a:r>
              <a:rPr lang="es-ES" sz="5400" dirty="0"/>
              <a:t>Sesión de intercambio previa a la conferencia</a:t>
            </a:r>
            <a:endParaRPr sz="5400"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xfrm>
            <a:off x="508000" y="754912"/>
            <a:ext cx="11988800" cy="1073888"/>
          </a:xfrm>
          <a:prstGeom prst="rect">
            <a:avLst/>
          </a:prstGeom>
        </p:spPr>
        <p:txBody>
          <a:bodyPr/>
          <a:lstStyle/>
          <a:p>
            <a:r>
              <a:rPr lang="en-US" dirty="0"/>
              <a:t>CCP</a:t>
            </a:r>
            <a:endParaRPr dirty="0"/>
          </a:p>
        </p:txBody>
      </p:sp>
      <p:sp>
        <p:nvSpPr>
          <p:cNvPr id="154" name="What area 59 group conscience was…"/>
          <p:cNvSpPr>
            <a:spLocks noGrp="1"/>
          </p:cNvSpPr>
          <p:nvPr>
            <p:ph type="body" idx="1"/>
          </p:nvPr>
        </p:nvSpPr>
        <p:spPr>
          <a:xfrm>
            <a:off x="412307" y="2349254"/>
            <a:ext cx="11988800" cy="6621426"/>
          </a:xfrm>
          <a:prstGeom prst="rect">
            <a:avLst/>
          </a:prstGeom>
        </p:spPr>
        <p:txBody>
          <a:bodyPr>
            <a:noAutofit/>
          </a:bodyPr>
          <a:lstStyle/>
          <a:p>
            <a:pPr marL="0" indent="0">
              <a:buNone/>
            </a:pPr>
            <a:r>
              <a:rPr lang="es-ES" sz="1800" dirty="0"/>
              <a:t>D. Revisar el informe del comité de fideicomisarios con respecto a LinkedIn como una plataforma para llegar a los profesionales</a:t>
            </a:r>
            <a:r>
              <a:rPr lang="en-US" sz="1800" dirty="0"/>
              <a:t>. </a:t>
            </a:r>
          </a:p>
          <a:p>
            <a:pPr>
              <a:buFont typeface="Wingdings" panose="05000000000000000000" pitchFamily="2" charset="2"/>
              <a:buChar char="v"/>
            </a:pPr>
            <a:r>
              <a:rPr lang="es-ES" sz="1800" dirty="0"/>
              <a:t>El comité recomendó que A.A. </a:t>
            </a:r>
            <a:r>
              <a:rPr lang="es-ES" sz="1800" dirty="0" err="1"/>
              <a:t>World</a:t>
            </a:r>
            <a:r>
              <a:rPr lang="es-ES" sz="1800" dirty="0"/>
              <a:t> </a:t>
            </a:r>
            <a:r>
              <a:rPr lang="es-ES" sz="1800" dirty="0" err="1"/>
              <a:t>Services</a:t>
            </a:r>
            <a:r>
              <a:rPr lang="es-ES" sz="1800" dirty="0"/>
              <a:t>, Inc. desarrolla una página de empresa en LinkedIn con los siguientes objetivos en mente:</a:t>
            </a:r>
          </a:p>
          <a:p>
            <a:pPr>
              <a:buFont typeface="Wingdings" panose="05000000000000000000" pitchFamily="2" charset="2"/>
              <a:buChar char="v"/>
            </a:pPr>
            <a:r>
              <a:rPr lang="es-ES" sz="1800" dirty="0"/>
              <a:t>Ofrecer otro recurso digital, además de www.aa.org, donde los profesionales puedan encontrar información precisa sobre A.A.</a:t>
            </a:r>
          </a:p>
          <a:p>
            <a:pPr>
              <a:buFont typeface="Wingdings" panose="05000000000000000000" pitchFamily="2" charset="2"/>
              <a:buChar char="v"/>
            </a:pPr>
            <a:r>
              <a:rPr lang="es-ES" sz="1800" dirty="0"/>
              <a:t> Para ampliar el alcance de Acerca de A.A. boletín informativo para profesionales</a:t>
            </a:r>
          </a:p>
          <a:p>
            <a:pPr>
              <a:buFont typeface="Wingdings" panose="05000000000000000000" pitchFamily="2" charset="2"/>
              <a:buChar char="v"/>
            </a:pPr>
            <a:r>
              <a:rPr lang="es-ES" sz="1800" dirty="0"/>
              <a:t>  Ofrecer una plataforma en la que nuestros amigos profesionales puedan recomendarnos</a:t>
            </a:r>
          </a:p>
          <a:p>
            <a:pPr>
              <a:buFont typeface="Wingdings" panose="05000000000000000000" pitchFamily="2" charset="2"/>
              <a:buChar char="v"/>
            </a:pPr>
            <a:r>
              <a:rPr lang="es-ES" sz="1800" dirty="0"/>
              <a:t>Para aumentar el conocimiento de las exhibiciones atendidas por C.P.C. comités en conferencias profesionales nacionales y locales</a:t>
            </a:r>
          </a:p>
          <a:p>
            <a:pPr>
              <a:buFont typeface="Wingdings" panose="05000000000000000000" pitchFamily="2" charset="2"/>
              <a:buChar char="v"/>
            </a:pPr>
            <a:r>
              <a:rPr lang="es-ES" sz="1800" dirty="0"/>
              <a:t> Para expandir la red de nuestros amigos profesionales y tal vez profundizar en el grupo de candidatos Clase A </a:t>
            </a:r>
            <a:r>
              <a:rPr lang="es-ES" sz="1800" dirty="0" err="1"/>
              <a:t>Trustee</a:t>
            </a:r>
            <a:r>
              <a:rPr lang="es-ES" sz="1800" dirty="0"/>
              <a:t>.</a:t>
            </a:r>
          </a:p>
          <a:p>
            <a:pPr>
              <a:buFont typeface="Wingdings" panose="05000000000000000000" pitchFamily="2" charset="2"/>
              <a:buChar char="v"/>
            </a:pPr>
            <a:r>
              <a:rPr lang="es-ES" sz="1800" dirty="0"/>
              <a:t> Por nuestra presencia en LinkedIn, para reforzar la relevancia y eficacia continua de A.A. a profesionales</a:t>
            </a:r>
          </a:p>
          <a:p>
            <a:pPr>
              <a:buFont typeface="Wingdings" panose="05000000000000000000" pitchFamily="2" charset="2"/>
              <a:buChar char="v"/>
            </a:pPr>
            <a:r>
              <a:rPr lang="es-ES" sz="1800" b="1" dirty="0"/>
              <a:t>Adoptado como una Acción de asesoramiento </a:t>
            </a:r>
            <a:r>
              <a:rPr lang="es-ES" sz="1800" dirty="0"/>
              <a:t>(Área 59 no tomó ninguna medida).</a:t>
            </a:r>
          </a:p>
          <a:p>
            <a:pPr>
              <a:buFont typeface="Wingdings" panose="05000000000000000000" pitchFamily="2" charset="2"/>
              <a:buChar char="v"/>
            </a:pPr>
            <a:r>
              <a:rPr lang="es-ES" sz="1800" dirty="0"/>
              <a:t>Consideraciones adicionales del comité: el comité sugirió encarecidamente a los que crean la página de la empresa de LinkedIn que consideren agregar algún tipo de descargo de responsabilidad o explicación aclarando que A.A. no está afiliado a ninguna de las organizaciones que aparecen en contenido promocionado en la página de la empresa de LinkedIn</a:t>
            </a:r>
            <a:r>
              <a:rPr lang="en-US" sz="1800"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CCP </a:t>
            </a:r>
            <a:endParaRPr dirty="0"/>
          </a:p>
        </p:txBody>
      </p:sp>
      <p:sp>
        <p:nvSpPr>
          <p:cNvPr id="154" name="What area 59 group conscience was…"/>
          <p:cNvSpPr>
            <a:spLocks noGrp="1"/>
          </p:cNvSpPr>
          <p:nvPr>
            <p:ph type="body" idx="1"/>
          </p:nvPr>
        </p:nvSpPr>
        <p:spPr>
          <a:prstGeom prst="rect">
            <a:avLst/>
          </a:prstGeom>
        </p:spPr>
        <p:txBody>
          <a:bodyPr>
            <a:normAutofit fontScale="55000" lnSpcReduction="20000"/>
          </a:bodyPr>
          <a:lstStyle/>
          <a:p>
            <a:pPr marL="0" indent="0">
              <a:buNone/>
            </a:pPr>
            <a:r>
              <a:rPr lang="es-ES" dirty="0"/>
              <a:t>A. Considere las revisiones al panfleto "A.A. como un recurso para el profesional de la salud".</a:t>
            </a:r>
            <a:r>
              <a:rPr lang="en-US" dirty="0"/>
              <a:t>  </a:t>
            </a:r>
          </a:p>
          <a:p>
            <a:r>
              <a:rPr lang="es-ES" dirty="0"/>
              <a:t>El comité recomendó ese texto en la página 9 del panfleto "A.A. como un recurso para el profesional de la salud "que actualmente dice:</a:t>
            </a:r>
          </a:p>
          <a:p>
            <a:r>
              <a:rPr lang="es-ES" dirty="0"/>
              <a:t> Compartir experiencias como compañeros es el servicio único que ofrece Alcohólicos Anónimos. En la mayoría de los casos, los profesionales de la salud encuentran A.A. miembros no solo dispuestos sino ansiosos por presentar a los recién llegados a la AA. programa.</a:t>
            </a:r>
          </a:p>
          <a:p>
            <a:r>
              <a:rPr lang="es-ES" dirty="0"/>
              <a:t>Ser revisado para leer:</a:t>
            </a:r>
          </a:p>
          <a:p>
            <a:r>
              <a:rPr lang="es-ES" dirty="0"/>
              <a:t>"Compartir experiencias como compañeros es el servicio único que ofrece Alcohólicos Anónimos. Sin requisitos de membresía más allá del deseo de dejar de beber, los miembros están en igualdad de condiciones. Lo importante es obtener la ayuda que se necesita y, en la mayoría de los casos, los profesionales de la salud encuentran A.A. miembros no solo dispuestos sino ansiosos por presentar a los recién llegados a la AA. programa."</a:t>
            </a:r>
          </a:p>
          <a:p>
            <a:r>
              <a:rPr lang="es-ES" b="1" dirty="0"/>
              <a:t>Adoptado como una Acción Asesora</a:t>
            </a:r>
          </a:p>
          <a:p>
            <a:r>
              <a:rPr lang="es-ES" dirty="0"/>
              <a:t>Área 59 recomendada y aprobada</a:t>
            </a:r>
            <a:endParaRPr dirty="0"/>
          </a:p>
        </p:txBody>
      </p:sp>
    </p:spTree>
    <p:extLst>
      <p:ext uri="{BB962C8B-B14F-4D97-AF65-F5344CB8AC3E}">
        <p14:creationId xmlns:p14="http://schemas.microsoft.com/office/powerpoint/2010/main" val="24625770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Correcciones</a:t>
            </a:r>
            <a:endParaRPr dirty="0"/>
          </a:p>
        </p:txBody>
      </p:sp>
      <p:sp>
        <p:nvSpPr>
          <p:cNvPr id="154" name="What area 59 group conscience was…"/>
          <p:cNvSpPr>
            <a:spLocks noGrp="1"/>
          </p:cNvSpPr>
          <p:nvPr>
            <p:ph type="body" idx="1"/>
          </p:nvPr>
        </p:nvSpPr>
        <p:spPr>
          <a:prstGeom prst="rect">
            <a:avLst/>
          </a:prstGeom>
        </p:spPr>
        <p:txBody>
          <a:bodyPr/>
          <a:lstStyle/>
          <a:p>
            <a:r>
              <a:rPr lang="es-ES" dirty="0"/>
              <a:t>El comité discutió la solicitud de crear un panfleto para los reclusos que serán liberados después del encarcelamiento a largo plazo y no tomaron ninguna medida. El comité sugirió que los materiales del servicio de corrección sean revisados para este propósito.</a:t>
            </a:r>
          </a:p>
          <a:p>
            <a:r>
              <a:rPr lang="es-ES" dirty="0"/>
              <a:t>Área 59 SCPC: se le ofreció consideración adicional</a:t>
            </a:r>
          </a:p>
          <a:p>
            <a:r>
              <a:rPr lang="es-ES" b="1" dirty="0"/>
              <a:t>CSG - no hizo nada</a:t>
            </a:r>
          </a:p>
          <a:p>
            <a:r>
              <a:rPr lang="es-ES" dirty="0"/>
              <a:t>Nota: pensaban que "Es mejor que estar sentado en una celda" era suficiente, no necesitaban más</a:t>
            </a:r>
            <a:endParaRPr dirty="0"/>
          </a:p>
        </p:txBody>
      </p:sp>
    </p:spTree>
    <p:extLst>
      <p:ext uri="{BB962C8B-B14F-4D97-AF65-F5344CB8AC3E}">
        <p14:creationId xmlns:p14="http://schemas.microsoft.com/office/powerpoint/2010/main" val="14604196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Financiar</a:t>
            </a:r>
            <a:endParaRPr dirty="0"/>
          </a:p>
        </p:txBody>
      </p:sp>
      <p:sp>
        <p:nvSpPr>
          <p:cNvPr id="154" name="What area 59 group conscience was…"/>
          <p:cNvSpPr>
            <a:spLocks noGrp="1"/>
          </p:cNvSpPr>
          <p:nvPr>
            <p:ph type="body" idx="1"/>
          </p:nvPr>
        </p:nvSpPr>
        <p:spPr>
          <a:prstGeom prst="rect">
            <a:avLst/>
          </a:prstGeom>
        </p:spPr>
        <p:txBody>
          <a:bodyPr>
            <a:normAutofit fontScale="92500" lnSpcReduction="10000"/>
          </a:bodyPr>
          <a:lstStyle/>
          <a:p>
            <a:pPr marL="0" indent="0">
              <a:buNone/>
            </a:pPr>
            <a:r>
              <a:rPr lang="es-ES" dirty="0"/>
              <a:t>Considere desarrollar un método para estandarizar los aumentos a los límites de contribuciones individuales y legados a tablero de servicio general</a:t>
            </a:r>
            <a:r>
              <a:rPr lang="en-US" dirty="0"/>
              <a:t>.</a:t>
            </a:r>
          </a:p>
          <a:p>
            <a:r>
              <a:rPr lang="es-ES" dirty="0"/>
              <a:t>Área 59 SCPC: no realizó ninguna acción</a:t>
            </a:r>
          </a:p>
          <a:p>
            <a:r>
              <a:rPr lang="es-ES" b="1" dirty="0"/>
              <a:t>CSG - consideración adicional </a:t>
            </a:r>
            <a:r>
              <a:rPr lang="es-ES" dirty="0"/>
              <a:t>El comité discutió el desarrollo de un método para estandarizar los aumentos a los límites de contribuciones individuales y legados a la Junta de Servicios Generales y consideró que el índice de precios al consumidor fluctúa en proporciones tan pequeñas que un cambio sería costoso y no conducente a la Comunidad y no tomó ninguna acción</a:t>
            </a:r>
            <a:r>
              <a:rPr lang="en-US" dirty="0"/>
              <a:t>. </a:t>
            </a:r>
          </a:p>
        </p:txBody>
      </p:sp>
    </p:spTree>
    <p:extLst>
      <p:ext uri="{BB962C8B-B14F-4D97-AF65-F5344CB8AC3E}">
        <p14:creationId xmlns:p14="http://schemas.microsoft.com/office/powerpoint/2010/main" val="2026061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F19E-7C95-47C3-80D0-D87DE001A3E6}"/>
              </a:ext>
            </a:extLst>
          </p:cNvPr>
          <p:cNvSpPr>
            <a:spLocks noGrp="1"/>
          </p:cNvSpPr>
          <p:nvPr>
            <p:ph type="title"/>
          </p:nvPr>
        </p:nvSpPr>
        <p:spPr/>
        <p:txBody>
          <a:bodyPr/>
          <a:lstStyle/>
          <a:p>
            <a:r>
              <a:rPr lang="en-US" dirty="0" err="1"/>
              <a:t>Financiar</a:t>
            </a:r>
            <a:endParaRPr lang="en-US" dirty="0"/>
          </a:p>
        </p:txBody>
      </p:sp>
      <p:sp>
        <p:nvSpPr>
          <p:cNvPr id="3" name="Text Placeholder 2">
            <a:extLst>
              <a:ext uri="{FF2B5EF4-FFF2-40B4-BE49-F238E27FC236}">
                <a16:creationId xmlns:a16="http://schemas.microsoft.com/office/drawing/2014/main" id="{EB4CDA83-A11F-4502-A4D5-8DDD021C113E}"/>
              </a:ext>
            </a:extLst>
          </p:cNvPr>
          <p:cNvSpPr>
            <a:spLocks noGrp="1"/>
          </p:cNvSpPr>
          <p:nvPr>
            <p:ph type="body" idx="1"/>
          </p:nvPr>
        </p:nvSpPr>
        <p:spPr/>
        <p:txBody>
          <a:bodyPr/>
          <a:lstStyle/>
          <a:p>
            <a:pPr marL="0" indent="0">
              <a:buNone/>
            </a:pPr>
            <a:r>
              <a:rPr lang="es-ES" dirty="0"/>
              <a:t>El comité recomendó que la contribución anual máxima aprobada por la Conferencia de un individuo A.A. miembro de la Junta de Servicios Generales se incrementará de $ 3,000 a $ 5,000</a:t>
            </a:r>
            <a:r>
              <a:rPr lang="en-US" dirty="0"/>
              <a:t>. </a:t>
            </a:r>
          </a:p>
          <a:p>
            <a:r>
              <a:rPr lang="en-US" dirty="0"/>
              <a:t> </a:t>
            </a:r>
            <a:r>
              <a:rPr lang="es-ES" dirty="0"/>
              <a:t>Área 59: no se discutió en SCPC</a:t>
            </a:r>
          </a:p>
          <a:p>
            <a:r>
              <a:rPr lang="es-ES" b="1" dirty="0"/>
              <a:t>CSG: adoptado como una Acción de asesoramiento</a:t>
            </a:r>
            <a:endParaRPr lang="en-US" b="1" dirty="0"/>
          </a:p>
        </p:txBody>
      </p:sp>
    </p:spTree>
    <p:extLst>
      <p:ext uri="{BB962C8B-B14F-4D97-AF65-F5344CB8AC3E}">
        <p14:creationId xmlns:p14="http://schemas.microsoft.com/office/powerpoint/2010/main" val="41708217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Literatura</a:t>
            </a:r>
            <a:endParaRPr dirty="0"/>
          </a:p>
        </p:txBody>
      </p:sp>
      <p:sp>
        <p:nvSpPr>
          <p:cNvPr id="154" name="What area 59 group conscience was…"/>
          <p:cNvSpPr>
            <a:spLocks noGrp="1"/>
          </p:cNvSpPr>
          <p:nvPr>
            <p:ph type="body" idx="1"/>
          </p:nvPr>
        </p:nvSpPr>
        <p:spPr>
          <a:prstGeom prst="rect">
            <a:avLst/>
          </a:prstGeom>
        </p:spPr>
        <p:txBody>
          <a:bodyPr>
            <a:normAutofit fontScale="70000" lnSpcReduction="20000"/>
          </a:bodyPr>
          <a:lstStyle/>
          <a:p>
            <a:pPr marL="0" indent="0">
              <a:buNone/>
            </a:pPr>
            <a:r>
              <a:rPr lang="es-ES" dirty="0"/>
              <a:t>Considerar las revisiones propuestas al libro Alcohólicos Anónimos </a:t>
            </a:r>
            <a:r>
              <a:rPr lang="en-US" dirty="0"/>
              <a:t>: </a:t>
            </a:r>
          </a:p>
          <a:p>
            <a:r>
              <a:rPr lang="es-ES" dirty="0"/>
              <a:t>El comité recomendó agregar un apéndice al libro Alcohólicos Anónimos, que refleja el reconocimiento recibido de la Biblioteca del Congreso.</a:t>
            </a:r>
          </a:p>
          <a:p>
            <a:r>
              <a:rPr lang="es-ES" b="1" dirty="0"/>
              <a:t>CSG NO adoptó.</a:t>
            </a:r>
          </a:p>
          <a:p>
            <a:r>
              <a:rPr lang="es-ES" dirty="0"/>
              <a:t>El comité recomendó que el Comité de Literatura de los custodios elabore un texto para una nota final al final del capítulo "Trabajar con otros" en el libro Alcohólicos Anónimos, que reflejaría la experiencia contemporánea compartida sobre llamadas de doce pasos y trabajando con nuevos prospectos, así como también incluir recursos útiles (es decir, el folleto "Preguntas y respuestas sobre el patrocinio" y el material de servicio "Seguridad en AA: nuestro bienestar común") y traer un informe de progreso o borrador al Comité de Literatura de la Conferencia de 2019.</a:t>
            </a:r>
          </a:p>
          <a:p>
            <a:r>
              <a:rPr lang="es-ES" b="1" dirty="0"/>
              <a:t>CSG NO adoptó. </a:t>
            </a:r>
            <a:r>
              <a:rPr lang="es-ES" dirty="0"/>
              <a:t>(No discutido en el Área 59 SCPC)</a:t>
            </a:r>
            <a:r>
              <a:rPr lang="en-US" dirty="0"/>
              <a:t>  </a:t>
            </a:r>
            <a:endParaRPr dirty="0"/>
          </a:p>
        </p:txBody>
      </p:sp>
    </p:spTree>
    <p:extLst>
      <p:ext uri="{BB962C8B-B14F-4D97-AF65-F5344CB8AC3E}">
        <p14:creationId xmlns:p14="http://schemas.microsoft.com/office/powerpoint/2010/main" val="29828948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DCE4-2189-47D9-951A-3BD79B84A660}"/>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01D6CABF-E9F3-4E38-A748-CDDC9B4CF2EB}"/>
              </a:ext>
            </a:extLst>
          </p:cNvPr>
          <p:cNvSpPr>
            <a:spLocks noGrp="1"/>
          </p:cNvSpPr>
          <p:nvPr>
            <p:ph type="body" idx="1"/>
          </p:nvPr>
        </p:nvSpPr>
        <p:spPr/>
        <p:txBody>
          <a:bodyPr>
            <a:normAutofit lnSpcReduction="10000"/>
          </a:bodyPr>
          <a:lstStyle/>
          <a:p>
            <a:pPr marL="0" indent="0">
              <a:buNone/>
            </a:pPr>
            <a:r>
              <a:rPr lang="es-ES" dirty="0"/>
              <a:t>Solicitudes para agregar el A.A. Preámbulo y declaración de responsabilidad del libro Alcohólicos Anónimos</a:t>
            </a:r>
            <a:endParaRPr lang="en-US" dirty="0"/>
          </a:p>
          <a:p>
            <a:r>
              <a:rPr lang="es-ES" dirty="0"/>
              <a:t>El comité consideró una solicitud para agregar el A.A. Preámbulo y declaración de responsabilidad del libro Alcohólicos Anónimos y no tomó ninguna medida. El comité notó que el A.A. El Preámbulo y la Declaración de Responsabilidad se anotan adecuadamente en otras A.A. literatura.</a:t>
            </a:r>
          </a:p>
          <a:p>
            <a:r>
              <a:rPr lang="es-ES" dirty="0"/>
              <a:t>Área 59 SCPC: no realizó ninguna acción.</a:t>
            </a:r>
          </a:p>
          <a:p>
            <a:r>
              <a:rPr lang="es-ES" b="1" dirty="0"/>
              <a:t>CSG: consideración adicional</a:t>
            </a:r>
            <a:r>
              <a:rPr lang="en-US" dirty="0"/>
              <a:t>.</a:t>
            </a:r>
          </a:p>
        </p:txBody>
      </p:sp>
    </p:spTree>
    <p:extLst>
      <p:ext uri="{BB962C8B-B14F-4D97-AF65-F5344CB8AC3E}">
        <p14:creationId xmlns:p14="http://schemas.microsoft.com/office/powerpoint/2010/main" val="38410372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Literatura</a:t>
            </a:r>
            <a:endParaRPr dirty="0"/>
          </a:p>
        </p:txBody>
      </p:sp>
      <p:sp>
        <p:nvSpPr>
          <p:cNvPr id="154" name="What area 59 group conscience was…"/>
          <p:cNvSpPr>
            <a:spLocks noGrp="1"/>
          </p:cNvSpPr>
          <p:nvPr>
            <p:ph type="body" idx="1"/>
          </p:nvPr>
        </p:nvSpPr>
        <p:spPr>
          <a:xfrm>
            <a:off x="357809" y="2628900"/>
            <a:ext cx="12285747" cy="6096000"/>
          </a:xfrm>
          <a:prstGeom prst="rect">
            <a:avLst/>
          </a:prstGeom>
        </p:spPr>
        <p:txBody>
          <a:bodyPr>
            <a:normAutofit fontScale="85000" lnSpcReduction="20000"/>
          </a:bodyPr>
          <a:lstStyle/>
          <a:p>
            <a:pPr marL="0" indent="0">
              <a:buNone/>
            </a:pPr>
            <a:r>
              <a:rPr lang="es-ES" dirty="0"/>
              <a:t>Solicitar agregar una nota al final de la historia de Bill W. en el libro Reconocimiento del cofundador de Alcohólicos Anónimos, Bob S</a:t>
            </a:r>
            <a:r>
              <a:rPr lang="en-US" dirty="0"/>
              <a:t>.</a:t>
            </a:r>
          </a:p>
          <a:p>
            <a:r>
              <a:rPr lang="es-ES" dirty="0"/>
              <a:t>Solicitud para agregar una nota al final de la historia de Bill W. en el libro Reconocimiento del cofundador de Alcohólicos Anónimos, el comité Bob </a:t>
            </a:r>
            <a:r>
              <a:rPr lang="es-ES" dirty="0" err="1"/>
              <a:t>SThe</a:t>
            </a:r>
            <a:r>
              <a:rPr lang="es-ES" dirty="0"/>
              <a:t> consideró una solicitud para agregar una nota final a la historia de Bill W. en el libro Reconocimiento del cofundador de Alcohólicos Anónimos, Bob S., y no hizo nada. El comité notó que el reconocimiento de Bob S. ("Dr. Bob") como cofundador se menciona actualmente en dos lugares separados en el libro Alcohólicos Anónimos.</a:t>
            </a:r>
          </a:p>
          <a:p>
            <a:r>
              <a:rPr lang="es-ES" dirty="0"/>
              <a:t>Área 59 SCPC: no realizó ninguna acción</a:t>
            </a:r>
          </a:p>
          <a:p>
            <a:r>
              <a:rPr lang="es-ES" b="1" dirty="0"/>
              <a:t>CSG: consideración adicional</a:t>
            </a:r>
            <a:endParaRPr b="1" dirty="0"/>
          </a:p>
        </p:txBody>
      </p:sp>
    </p:spTree>
    <p:extLst>
      <p:ext uri="{BB962C8B-B14F-4D97-AF65-F5344CB8AC3E}">
        <p14:creationId xmlns:p14="http://schemas.microsoft.com/office/powerpoint/2010/main" val="24006485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April 22 - 29"/>
          <p:cNvSpPr>
            <a:spLocks noGrp="1"/>
          </p:cNvSpPr>
          <p:nvPr>
            <p:ph type="title"/>
          </p:nvPr>
        </p:nvSpPr>
        <p:spPr>
          <a:prstGeom prst="rect">
            <a:avLst/>
          </a:prstGeom>
        </p:spPr>
        <p:txBody>
          <a:bodyPr/>
          <a:lstStyle/>
          <a:p>
            <a:r>
              <a:rPr lang="en-US" dirty="0"/>
              <a:t>22-28 de </a:t>
            </a:r>
            <a:r>
              <a:rPr lang="en-US" dirty="0" err="1"/>
              <a:t>abril</a:t>
            </a:r>
            <a:r>
              <a:rPr lang="en-US" dirty="0"/>
              <a:t> de 2018</a:t>
            </a:r>
            <a:endParaRPr dirty="0"/>
          </a:p>
        </p:txBody>
      </p:sp>
      <p:sp>
        <p:nvSpPr>
          <p:cNvPr id="140" name="Arrival…"/>
          <p:cNvSpPr>
            <a:spLocks noGrp="1"/>
          </p:cNvSpPr>
          <p:nvPr>
            <p:ph type="body" sz="quarter" idx="1"/>
          </p:nvPr>
        </p:nvSpPr>
        <p:spPr>
          <a:xfrm>
            <a:off x="8265652" y="6940983"/>
            <a:ext cx="4241801" cy="2413001"/>
          </a:xfrm>
          <a:prstGeom prst="rect">
            <a:avLst/>
          </a:prstGeom>
        </p:spPr>
        <p:txBody>
          <a:bodyPr/>
          <a:lstStyle/>
          <a:p>
            <a:pPr defTabSz="566674">
              <a:defRPr sz="2328"/>
            </a:pPr>
            <a:r>
              <a:rPr lang="es-ES" dirty="0"/>
              <a:t>Lo que vi</a:t>
            </a:r>
          </a:p>
          <a:p>
            <a:pPr defTabSz="566674">
              <a:defRPr sz="2328"/>
            </a:pPr>
            <a:r>
              <a:rPr lang="es-ES" dirty="0"/>
              <a:t>Lo que escuché, y</a:t>
            </a:r>
          </a:p>
          <a:p>
            <a:pPr defTabSz="566674">
              <a:defRPr sz="2328"/>
            </a:pPr>
            <a:r>
              <a:rPr lang="es-ES" dirty="0"/>
              <a:t>Lo que sentí </a:t>
            </a:r>
            <a:r>
              <a:rPr lang="en-US" dirty="0"/>
              <a:t>…</a:t>
            </a:r>
            <a:endParaRPr dirty="0"/>
          </a:p>
          <a:p>
            <a:pPr defTabSz="566674">
              <a:defRPr sz="2328"/>
            </a:pPr>
            <a:endParaRPr dirty="0"/>
          </a:p>
        </p:txBody>
      </p:sp>
      <p:pic>
        <p:nvPicPr>
          <p:cNvPr id="4" name="Picture 3">
            <a:extLst>
              <a:ext uri="{FF2B5EF4-FFF2-40B4-BE49-F238E27FC236}">
                <a16:creationId xmlns:a16="http://schemas.microsoft.com/office/drawing/2014/main" id="{E7A59F3D-C486-4A56-90AB-1E396DAF2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207" y="173383"/>
            <a:ext cx="8600385" cy="60960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Literatura</a:t>
            </a:r>
            <a:endParaRPr dirty="0"/>
          </a:p>
        </p:txBody>
      </p:sp>
      <p:sp>
        <p:nvSpPr>
          <p:cNvPr id="154" name="What area 59 group conscience was…"/>
          <p:cNvSpPr>
            <a:spLocks noGrp="1"/>
          </p:cNvSpPr>
          <p:nvPr>
            <p:ph type="body" idx="1"/>
          </p:nvPr>
        </p:nvSpPr>
        <p:spPr>
          <a:prstGeom prst="rect">
            <a:avLst/>
          </a:prstGeom>
        </p:spPr>
        <p:txBody>
          <a:bodyPr>
            <a:normAutofit fontScale="85000" lnSpcReduction="10000"/>
          </a:bodyPr>
          <a:lstStyle/>
          <a:p>
            <a:pPr marL="0" indent="0">
              <a:buNone/>
            </a:pPr>
            <a:r>
              <a:rPr lang="en-US" dirty="0" err="1"/>
              <a:t>Considere</a:t>
            </a:r>
            <a:r>
              <a:rPr lang="en-US" dirty="0"/>
              <a:t> </a:t>
            </a:r>
            <a:r>
              <a:rPr lang="en-US" dirty="0" err="1"/>
              <a:t>solicitar</a:t>
            </a:r>
            <a:r>
              <a:rPr lang="en-US" dirty="0"/>
              <a:t> que A.A. (</a:t>
            </a:r>
            <a:r>
              <a:rPr lang="en-US" dirty="0" err="1"/>
              <a:t>Estados</a:t>
            </a:r>
            <a:r>
              <a:rPr lang="en-US" dirty="0"/>
              <a:t> </a:t>
            </a:r>
            <a:r>
              <a:rPr lang="en-US" dirty="0" err="1"/>
              <a:t>Unidos</a:t>
            </a:r>
            <a:r>
              <a:rPr lang="en-US" dirty="0"/>
              <a:t> / </a:t>
            </a:r>
            <a:r>
              <a:rPr lang="en-US" dirty="0" err="1"/>
              <a:t>Canadá</a:t>
            </a:r>
            <a:r>
              <a:rPr lang="en-US" dirty="0"/>
              <a:t>) publica "The God Word" (un </a:t>
            </a:r>
            <a:r>
              <a:rPr lang="en-US" dirty="0" err="1"/>
              <a:t>folleto</a:t>
            </a:r>
            <a:r>
              <a:rPr lang="en-US" dirty="0"/>
              <a:t> </a:t>
            </a:r>
            <a:r>
              <a:rPr lang="en-US" dirty="0" err="1"/>
              <a:t>publicado</a:t>
            </a:r>
            <a:r>
              <a:rPr lang="en-US" dirty="0"/>
              <a:t> </a:t>
            </a:r>
            <a:r>
              <a:rPr lang="en-US" dirty="0" err="1"/>
              <a:t>actualmente</a:t>
            </a:r>
            <a:r>
              <a:rPr lang="en-US" dirty="0"/>
              <a:t> por la Junta de </a:t>
            </a:r>
            <a:r>
              <a:rPr lang="en-US" dirty="0" err="1"/>
              <a:t>Servicios</a:t>
            </a:r>
            <a:r>
              <a:rPr lang="en-US" dirty="0"/>
              <a:t> </a:t>
            </a:r>
            <a:r>
              <a:rPr lang="en-US" dirty="0" err="1"/>
              <a:t>Generales</a:t>
            </a:r>
            <a:r>
              <a:rPr lang="en-US" dirty="0"/>
              <a:t> de </a:t>
            </a:r>
            <a:r>
              <a:rPr lang="en-US" dirty="0" err="1"/>
              <a:t>Alcohólicos</a:t>
            </a:r>
            <a:r>
              <a:rPr lang="en-US" dirty="0"/>
              <a:t> </a:t>
            </a:r>
            <a:r>
              <a:rPr lang="en-US" dirty="0" err="1"/>
              <a:t>Anónimos</a:t>
            </a:r>
            <a:r>
              <a:rPr lang="en-US" dirty="0"/>
              <a:t>, Gran </a:t>
            </a:r>
            <a:r>
              <a:rPr lang="en-US" dirty="0" err="1"/>
              <a:t>Bretaña</a:t>
            </a:r>
            <a:r>
              <a:rPr lang="en-US" dirty="0"/>
              <a:t>). </a:t>
            </a:r>
          </a:p>
          <a:p>
            <a:r>
              <a:rPr lang="es-ES" dirty="0"/>
              <a:t>El comité recomendó que el folleto "La Palabra de Dios" (actualmente publicado por la Junta de Servicios Generales de A.A., Gran Bretaña) sea adoptado por A.A. </a:t>
            </a:r>
            <a:r>
              <a:rPr lang="es-ES" dirty="0" err="1"/>
              <a:t>World</a:t>
            </a:r>
            <a:r>
              <a:rPr lang="es-ES" dirty="0"/>
              <a:t> </a:t>
            </a:r>
            <a:r>
              <a:rPr lang="es-ES" dirty="0" err="1"/>
              <a:t>Services</a:t>
            </a:r>
            <a:r>
              <a:rPr lang="es-ES" dirty="0"/>
              <a:t>, Inc. con cambios editoriales menores. (de la gramática británica a la inglesa)</a:t>
            </a:r>
          </a:p>
          <a:p>
            <a:r>
              <a:rPr lang="es-ES" dirty="0"/>
              <a:t> Área 59 SCPC - recomendación para adoptar.</a:t>
            </a:r>
          </a:p>
          <a:p>
            <a:r>
              <a:rPr lang="es-ES" b="1" dirty="0"/>
              <a:t>CSG: adoptado como una Acción de asesoramiento</a:t>
            </a:r>
          </a:p>
          <a:p>
            <a:r>
              <a:rPr lang="es-ES" dirty="0"/>
              <a:t>Mucha discusión - pregunta llamada</a:t>
            </a:r>
            <a:r>
              <a:rPr lang="en-US" dirty="0"/>
              <a:t>.</a:t>
            </a:r>
            <a:endParaRPr dirty="0"/>
          </a:p>
        </p:txBody>
      </p:sp>
    </p:spTree>
    <p:extLst>
      <p:ext uri="{BB962C8B-B14F-4D97-AF65-F5344CB8AC3E}">
        <p14:creationId xmlns:p14="http://schemas.microsoft.com/office/powerpoint/2010/main" val="2324174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normAutofit/>
          </a:bodyPr>
          <a:lstStyle/>
          <a:p>
            <a:r>
              <a:rPr lang="en-US" dirty="0" err="1"/>
              <a:t>Literatura</a:t>
            </a:r>
            <a:endParaRPr dirty="0"/>
          </a:p>
        </p:txBody>
      </p:sp>
      <p:sp>
        <p:nvSpPr>
          <p:cNvPr id="154" name="What area 59 group conscience was…"/>
          <p:cNvSpPr>
            <a:spLocks noGrp="1"/>
          </p:cNvSpPr>
          <p:nvPr>
            <p:ph type="body" idx="1"/>
          </p:nvPr>
        </p:nvSpPr>
        <p:spPr>
          <a:xfrm>
            <a:off x="508000" y="3303270"/>
            <a:ext cx="11988800" cy="6096000"/>
          </a:xfrm>
          <a:prstGeom prst="rect">
            <a:avLst/>
          </a:prstGeom>
        </p:spPr>
        <p:txBody>
          <a:bodyPr>
            <a:normAutofit/>
          </a:bodyPr>
          <a:lstStyle/>
          <a:p>
            <a:pPr marL="0" indent="0">
              <a:buNone/>
            </a:pPr>
            <a:r>
              <a:rPr lang="es-ES" dirty="0"/>
              <a:t>Considere una solicitud para el desarrollo de un nuevo panfleto para alcohólicos ateo y agnóstico</a:t>
            </a:r>
            <a:r>
              <a:rPr lang="en-US" dirty="0"/>
              <a:t>. </a:t>
            </a:r>
          </a:p>
          <a:p>
            <a:r>
              <a:rPr lang="es-ES" b="1" dirty="0"/>
              <a:t>El comité no hizo nada.</a:t>
            </a:r>
          </a:p>
          <a:p>
            <a:r>
              <a:rPr lang="es-ES" dirty="0"/>
              <a:t>El comité acordó la recomendación de que A.A.W.S. adoptar / adaptar el folleto "La Palabra de Dios" respondió a la necesidad expresada por los miembros ateos y agnósticos de A.A.</a:t>
            </a:r>
          </a:p>
          <a:p>
            <a:r>
              <a:rPr lang="es-ES" dirty="0"/>
              <a:t> Área 59: el comité de SCPC recomendó adoptar: falló</a:t>
            </a:r>
            <a:endParaRPr dirty="0"/>
          </a:p>
          <a:p>
            <a:endParaRPr dirty="0"/>
          </a:p>
        </p:txBody>
      </p:sp>
    </p:spTree>
    <p:extLst>
      <p:ext uri="{BB962C8B-B14F-4D97-AF65-F5344CB8AC3E}">
        <p14:creationId xmlns:p14="http://schemas.microsoft.com/office/powerpoint/2010/main" val="11972379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err="1"/>
              <a:t>Literatura</a:t>
            </a:r>
            <a:endParaRPr dirty="0"/>
          </a:p>
        </p:txBody>
      </p:sp>
      <p:sp>
        <p:nvSpPr>
          <p:cNvPr id="154" name="What area 59 group conscience was…"/>
          <p:cNvSpPr>
            <a:spLocks noGrp="1"/>
          </p:cNvSpPr>
          <p:nvPr>
            <p:ph type="body" idx="1"/>
          </p:nvPr>
        </p:nvSpPr>
        <p:spPr>
          <a:prstGeom prst="rect">
            <a:avLst/>
          </a:prstGeom>
        </p:spPr>
        <p:txBody>
          <a:bodyPr>
            <a:normAutofit fontScale="92500" lnSpcReduction="10000"/>
          </a:bodyPr>
          <a:lstStyle/>
          <a:p>
            <a:pPr marL="0" indent="0">
              <a:buNone/>
            </a:pPr>
            <a:r>
              <a:rPr lang="es-ES" dirty="0"/>
              <a:t>Considere solicitar el desarrollo de un nuevo folleto basado en los Tres Legados de A.A</a:t>
            </a:r>
            <a:r>
              <a:rPr lang="en-US" dirty="0"/>
              <a:t>.  </a:t>
            </a:r>
          </a:p>
          <a:p>
            <a:r>
              <a:rPr lang="es-ES" dirty="0"/>
              <a:t>El comité recomendó que el Comité de Literatura de los custodios elabore un folleto basado en los Tres Legados de A.A. poniendo énfasis en la historia de los Tres Legados, cómo trabajan juntos e incluyendo historias personales de las experiencias de los miembros con los Tres Legados; y traer un informe de progreso o un borrador del folleto al Comité de Literatura de la Conferencia de 2019.</a:t>
            </a:r>
          </a:p>
          <a:p>
            <a:r>
              <a:rPr lang="es-ES" dirty="0"/>
              <a:t> Área 59 SCPC - recomendación - aprobada</a:t>
            </a:r>
          </a:p>
          <a:p>
            <a:r>
              <a:rPr lang="es-ES" b="1" dirty="0"/>
              <a:t>CSG: adoptado como una acción consultiva</a:t>
            </a:r>
            <a:r>
              <a:rPr lang="en-US" dirty="0"/>
              <a:t>.</a:t>
            </a:r>
            <a:endParaRPr dirty="0"/>
          </a:p>
        </p:txBody>
      </p:sp>
    </p:spTree>
    <p:extLst>
      <p:ext uri="{BB962C8B-B14F-4D97-AF65-F5344CB8AC3E}">
        <p14:creationId xmlns:p14="http://schemas.microsoft.com/office/powerpoint/2010/main" val="10946406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66B1-3737-48FA-804F-5F2936FCDB0E}"/>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316D0B06-9A8C-49E9-90AD-2B2692FED6E3}"/>
              </a:ext>
            </a:extLst>
          </p:cNvPr>
          <p:cNvSpPr>
            <a:spLocks noGrp="1"/>
          </p:cNvSpPr>
          <p:nvPr>
            <p:ph type="body" idx="1"/>
          </p:nvPr>
        </p:nvSpPr>
        <p:spPr/>
        <p:txBody>
          <a:bodyPr>
            <a:normAutofit fontScale="85000" lnSpcReduction="20000"/>
          </a:bodyPr>
          <a:lstStyle/>
          <a:p>
            <a:r>
              <a:rPr lang="es-ES" dirty="0"/>
              <a:t>Informe de revisión y sugerencia sobre la inclusión del lenguaje relacionado con la Seguridad en A.A. literatura.</a:t>
            </a:r>
          </a:p>
          <a:p>
            <a:r>
              <a:rPr lang="es-ES" dirty="0"/>
              <a:t>El comité revisó el informe del Comité de Literatura de los custodios sobre "Idioma relacionado con la seguridad en A.A. Literatura. "El comité solicitó que el Comité de Literatura de los custodios elabore un texto sobre seguridad en A.A. para ser incluido en Living </a:t>
            </a:r>
            <a:r>
              <a:rPr lang="es-ES" dirty="0" err="1"/>
              <a:t>Sober</a:t>
            </a:r>
            <a:r>
              <a:rPr lang="es-ES" dirty="0"/>
              <a:t> y el folleto "Preguntas y Respuestas sobre el Patrocinio", y traer el borrador del texto al Comité de Literatura de la Conferencia de 2019.</a:t>
            </a:r>
          </a:p>
          <a:p>
            <a:r>
              <a:rPr lang="es-ES" dirty="0"/>
              <a:t>Área 59 SCPC: no realizó ninguna acción (no hay suficiente información)</a:t>
            </a:r>
          </a:p>
          <a:p>
            <a:r>
              <a:rPr lang="es-ES" b="1" dirty="0"/>
              <a:t>CSG: consideración adicional</a:t>
            </a:r>
            <a:endParaRPr lang="en-US" b="1" dirty="0"/>
          </a:p>
        </p:txBody>
      </p:sp>
    </p:spTree>
    <p:extLst>
      <p:ext uri="{BB962C8B-B14F-4D97-AF65-F5344CB8AC3E}">
        <p14:creationId xmlns:p14="http://schemas.microsoft.com/office/powerpoint/2010/main" val="18135049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66B1-3737-48FA-804F-5F2936FCDB0E}"/>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316D0B06-9A8C-49E9-90AD-2B2692FED6E3}"/>
              </a:ext>
            </a:extLst>
          </p:cNvPr>
          <p:cNvSpPr>
            <a:spLocks noGrp="1"/>
          </p:cNvSpPr>
          <p:nvPr>
            <p:ph type="body" idx="1"/>
          </p:nvPr>
        </p:nvSpPr>
        <p:spPr/>
        <p:txBody>
          <a:bodyPr>
            <a:normAutofit lnSpcReduction="10000"/>
          </a:bodyPr>
          <a:lstStyle/>
          <a:p>
            <a:r>
              <a:rPr lang="es-ES" dirty="0"/>
              <a:t>Revise el borrador del folleto "A.A. para alcohólicos con problemas de salud mental ".</a:t>
            </a:r>
          </a:p>
          <a:p>
            <a:r>
              <a:rPr lang="es-ES" dirty="0"/>
              <a:t>El comité recomendó que el borrador del folleto "Experiencia, Fortaleza y Esperanza: A.A. para Alcohólicos con Problemas de Salud Mental - y sus patrocinadores "sean aprobados.</a:t>
            </a:r>
          </a:p>
          <a:p>
            <a:r>
              <a:rPr lang="es-ES" dirty="0"/>
              <a:t> Nota: la recomendación dice como enmendada.</a:t>
            </a:r>
          </a:p>
          <a:p>
            <a:r>
              <a:rPr lang="es-ES" dirty="0"/>
              <a:t>Área 59 SCPC: no realizó ninguna acción</a:t>
            </a:r>
          </a:p>
          <a:p>
            <a:r>
              <a:rPr lang="es-ES" b="1" dirty="0"/>
              <a:t>CSG adoptado como una acción consultiva</a:t>
            </a:r>
            <a:endParaRPr lang="en-US" b="1" dirty="0"/>
          </a:p>
        </p:txBody>
      </p:sp>
    </p:spTree>
    <p:extLst>
      <p:ext uri="{BB962C8B-B14F-4D97-AF65-F5344CB8AC3E}">
        <p14:creationId xmlns:p14="http://schemas.microsoft.com/office/powerpoint/2010/main" val="38983293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F7DD-39E2-4FFA-89D0-138512B6E69C}"/>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C52084BF-D89A-4A10-B92E-56456CD74394}"/>
              </a:ext>
            </a:extLst>
          </p:cNvPr>
          <p:cNvSpPr>
            <a:spLocks noGrp="1"/>
          </p:cNvSpPr>
          <p:nvPr>
            <p:ph type="body" idx="1"/>
          </p:nvPr>
        </p:nvSpPr>
        <p:spPr>
          <a:xfrm>
            <a:off x="218661" y="2206488"/>
            <a:ext cx="12786139" cy="7367818"/>
          </a:xfrm>
        </p:spPr>
        <p:txBody>
          <a:bodyPr>
            <a:normAutofit fontScale="47500" lnSpcReduction="20000"/>
          </a:bodyPr>
          <a:lstStyle/>
          <a:p>
            <a:pPr marL="0" indent="0">
              <a:buNone/>
            </a:pPr>
            <a:r>
              <a:rPr lang="es-ES" dirty="0"/>
              <a:t>Considerar la solicitud de revisión de Living </a:t>
            </a:r>
            <a:r>
              <a:rPr lang="es-ES" dirty="0" err="1"/>
              <a:t>Sober</a:t>
            </a:r>
            <a:r>
              <a:rPr lang="en-US" dirty="0"/>
              <a:t>. </a:t>
            </a:r>
          </a:p>
          <a:p>
            <a:r>
              <a:rPr lang="es-ES" dirty="0"/>
              <a:t>El comité recomendó que el siguiente texto (originalmente incluido en la edición de 1998 de Living </a:t>
            </a:r>
            <a:r>
              <a:rPr lang="es-ES" dirty="0" err="1"/>
              <a:t>Sober</a:t>
            </a:r>
            <a:r>
              <a:rPr lang="es-ES" dirty="0"/>
              <a:t>) se agregue a Living </a:t>
            </a:r>
            <a:r>
              <a:rPr lang="es-ES" dirty="0" err="1"/>
              <a:t>Sober</a:t>
            </a:r>
            <a:r>
              <a:rPr lang="es-ES" dirty="0"/>
              <a:t> siguiendo la sección titulada Note </a:t>
            </a:r>
            <a:r>
              <a:rPr lang="es-ES" dirty="0" err="1"/>
              <a:t>to</a:t>
            </a:r>
            <a:r>
              <a:rPr lang="es-ES" dirty="0"/>
              <a:t> Medical </a:t>
            </a:r>
            <a:r>
              <a:rPr lang="es-ES" dirty="0" err="1"/>
              <a:t>Professionals</a:t>
            </a:r>
            <a:r>
              <a:rPr lang="es-ES" dirty="0"/>
              <a:t>. </a:t>
            </a:r>
            <a:r>
              <a:rPr lang="en-US" dirty="0"/>
              <a:t>: </a:t>
            </a:r>
          </a:p>
          <a:p>
            <a:pPr marL="0" indent="0">
              <a:buNone/>
            </a:pPr>
            <a:r>
              <a:rPr lang="es-ES" dirty="0"/>
              <a:t>"Reconocemos que los alcohólicos no son inmunes a otras enfermedades. Algunos de nosotros hemos tenido que lidiar con depresiones que pueden ser suicidas; esquizofrenia que a veces requiere hospitalización; trastorno bipolar y otras enfermedades mentales y biológicas. También entre nosotros se encuentran diabéticos, epilépticos, miembros con problemas cardíacos, cáncer, alergias, hipertensión y muchas otras afecciones físicas graves.</a:t>
            </a:r>
          </a:p>
          <a:p>
            <a:pPr marL="0" indent="0">
              <a:buNone/>
            </a:pPr>
            <a:r>
              <a:rPr lang="es-ES" dirty="0"/>
              <a:t>Debido a las dificultades que muchos alcohólicos tienen con las drogas, algunos miembros han tomado la posición de que nadie en A.A. debe tomar cualquier medicamento Si bien esta posición, sin duda, ha evitado recaídas para algunos, ha significado un desastre para otros.</a:t>
            </a:r>
          </a:p>
          <a:p>
            <a:pPr marL="0" indent="0">
              <a:buNone/>
            </a:pPr>
            <a:r>
              <a:rPr lang="es-ES" dirty="0"/>
              <a:t>AUTOMÓVIL CLUB BRITÁNICO. Los miembros y muchos de sus médicos han descrito situaciones en las que a </a:t>
            </a:r>
            <a:r>
              <a:rPr lang="es-ES" dirty="0" err="1"/>
              <a:t>A.A.s</a:t>
            </a:r>
            <a:r>
              <a:rPr lang="es-ES" dirty="0"/>
              <a:t> le ha dicho a los pacientes deprimidos que tiren las pastillas, solo para que la depresión regrese con todas sus dificultades, lo que a veces resulta en suicidio. También hemos escuchado de miembros con otras afecciones, como esquizofrenia, trastorno bipolar, epilepsia y otros que requieren medicación, ese bien intencionado A.A. los amigos los desaniman de tomar cualquier medicamento recetado. Desafortunadamente, siguiendo los consejos de un lego, los pacientes encuentran que sus condiciones pueden regresar con toda su intensidad previa. Además de eso, se sienten culpables porque están convencidos de que "A.A. es contra las pastillas ".</a:t>
            </a:r>
          </a:p>
          <a:p>
            <a:pPr marL="0" indent="0">
              <a:buNone/>
            </a:pPr>
            <a:r>
              <a:rPr lang="es-ES" dirty="0"/>
              <a:t>Está claro que así como es incorrecto permitir o apoyar a cualquier alcohólico para ser readmitido a cualquier droga, es igualmente incorrecto privar a cualquier alcohólico de la medicación, lo que puede aliviar o controlar otros problemas físicos y / o emocionales incapacitantes ".</a:t>
            </a:r>
            <a:r>
              <a:rPr lang="en-US" dirty="0"/>
              <a:t>Area 59 recommended change – passed.</a:t>
            </a:r>
          </a:p>
          <a:p>
            <a:r>
              <a:rPr lang="es-ES" b="1" dirty="0"/>
              <a:t>CSG adoptado como una acción de asesoramiento </a:t>
            </a:r>
            <a:r>
              <a:rPr lang="es-ES" dirty="0"/>
              <a:t>(Nota: el mismo lenguaje que en "Problemas distintos del alcohol" y no se sabe por qué fue eliminado)</a:t>
            </a:r>
            <a:r>
              <a:rPr lang="en-US" dirty="0"/>
              <a:t>. </a:t>
            </a:r>
          </a:p>
        </p:txBody>
      </p:sp>
    </p:spTree>
    <p:extLst>
      <p:ext uri="{BB962C8B-B14F-4D97-AF65-F5344CB8AC3E}">
        <p14:creationId xmlns:p14="http://schemas.microsoft.com/office/powerpoint/2010/main" val="402832680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F100-7F24-42D3-955F-39E7E9EF37E2}"/>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A86E8518-84A8-4D61-8CA1-CE77166278D4}"/>
              </a:ext>
            </a:extLst>
          </p:cNvPr>
          <p:cNvSpPr>
            <a:spLocks noGrp="1"/>
          </p:cNvSpPr>
          <p:nvPr>
            <p:ph type="body" idx="1"/>
          </p:nvPr>
        </p:nvSpPr>
        <p:spPr/>
        <p:txBody>
          <a:bodyPr>
            <a:normAutofit fontScale="85000" lnSpcReduction="20000"/>
          </a:bodyPr>
          <a:lstStyle/>
          <a:p>
            <a:pPr marL="0" indent="0">
              <a:buNone/>
            </a:pPr>
            <a:r>
              <a:rPr lang="es-ES" dirty="0"/>
              <a:t>Considerar la solicitud del desarrollo de un nuevo libro que combine Doce Pasos y Doce Tradiciones con Doce Conceptos para el Servicio Mundial.</a:t>
            </a:r>
            <a:r>
              <a:rPr lang="en-US" dirty="0"/>
              <a:t>. </a:t>
            </a:r>
          </a:p>
          <a:p>
            <a:r>
              <a:rPr lang="es-ES" dirty="0"/>
              <a:t>El comité recomendó que el Comité de Literatura de los custodios desarrolle un nuevo libro, combinando Doce Pasos y Doce Tradiciones con Doce Conceptos para el Servicio Mundial, y devuelva un informe de progreso o borrador del manuscrito al Comité de Literatura de la Conferencia de 2019.</a:t>
            </a:r>
          </a:p>
          <a:p>
            <a:r>
              <a:rPr lang="es-ES" dirty="0"/>
              <a:t> Área 59 SCPC no tomó ninguna medida</a:t>
            </a:r>
          </a:p>
          <a:p>
            <a:r>
              <a:rPr lang="es-ES" b="1" dirty="0"/>
              <a:t>CSG falló </a:t>
            </a:r>
            <a:r>
              <a:rPr lang="es-ES" dirty="0"/>
              <a:t>(opinión de la minoría - reconsiderada. Paul votó en contra de ella después de escuchar que vendrían las ventas de </a:t>
            </a:r>
            <a:r>
              <a:rPr lang="es-ES" dirty="0" err="1"/>
              <a:t>Twelve</a:t>
            </a:r>
            <a:r>
              <a:rPr lang="es-ES" dirty="0"/>
              <a:t> &amp; </a:t>
            </a:r>
            <a:r>
              <a:rPr lang="es-ES" dirty="0" err="1"/>
              <a:t>Twelve</a:t>
            </a:r>
            <a:r>
              <a:rPr lang="es-ES" dirty="0"/>
              <a:t> vendidas)</a:t>
            </a:r>
            <a:endParaRPr lang="en-US" dirty="0"/>
          </a:p>
        </p:txBody>
      </p:sp>
    </p:spTree>
    <p:extLst>
      <p:ext uri="{BB962C8B-B14F-4D97-AF65-F5344CB8AC3E}">
        <p14:creationId xmlns:p14="http://schemas.microsoft.com/office/powerpoint/2010/main" val="26689932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0D2-25F5-4295-AED0-F403DE7B4E9B}"/>
              </a:ext>
            </a:extLst>
          </p:cNvPr>
          <p:cNvSpPr>
            <a:spLocks noGrp="1"/>
          </p:cNvSpPr>
          <p:nvPr>
            <p:ph type="title"/>
          </p:nvPr>
        </p:nvSpPr>
        <p:spPr/>
        <p:txBody>
          <a:bodyPr/>
          <a:lstStyle/>
          <a:p>
            <a:r>
              <a:rPr lang="en-US" dirty="0" err="1"/>
              <a:t>Literatura</a:t>
            </a:r>
            <a:endParaRPr lang="en-US" dirty="0"/>
          </a:p>
        </p:txBody>
      </p:sp>
      <p:sp>
        <p:nvSpPr>
          <p:cNvPr id="3" name="Text Placeholder 2">
            <a:extLst>
              <a:ext uri="{FF2B5EF4-FFF2-40B4-BE49-F238E27FC236}">
                <a16:creationId xmlns:a16="http://schemas.microsoft.com/office/drawing/2014/main" id="{03274835-33E7-4FA4-919C-2B09BAB9545A}"/>
              </a:ext>
            </a:extLst>
          </p:cNvPr>
          <p:cNvSpPr>
            <a:spLocks noGrp="1"/>
          </p:cNvSpPr>
          <p:nvPr>
            <p:ph type="body" idx="1"/>
          </p:nvPr>
        </p:nvSpPr>
        <p:spPr/>
        <p:txBody>
          <a:bodyPr>
            <a:normAutofit lnSpcReduction="10000"/>
          </a:bodyPr>
          <a:lstStyle/>
          <a:p>
            <a:pPr marL="0" indent="0">
              <a:buNone/>
            </a:pPr>
            <a:r>
              <a:rPr lang="es-ES" dirty="0"/>
              <a:t>Considere solicitar agregar una sección de anonimato al folleto "Preguntas y respuestas sobre el apadrinamiento".</a:t>
            </a:r>
            <a:r>
              <a:rPr lang="en-US" dirty="0"/>
              <a:t> </a:t>
            </a:r>
          </a:p>
          <a:p>
            <a:r>
              <a:rPr lang="es-ES" dirty="0"/>
              <a:t>El comité recomendó que el Comité de Literatura de los custodios revise el folleto "Preguntas y Respuestas sobre el Patrocinio" para incluir una sección sobre el anonimato, y para traer de vuelta un informe de progreso o borrador al Comité de Literatura de la Conferencia de 2019.</a:t>
            </a:r>
          </a:p>
          <a:p>
            <a:r>
              <a:rPr lang="es-ES" dirty="0"/>
              <a:t>Area 59 SCPC: recomendado y aprobado</a:t>
            </a:r>
          </a:p>
          <a:p>
            <a:r>
              <a:rPr lang="es-ES" b="1" dirty="0"/>
              <a:t>CSG adoptado como una acción consultiva</a:t>
            </a:r>
            <a:endParaRPr lang="en-US" b="1" dirty="0"/>
          </a:p>
        </p:txBody>
      </p:sp>
    </p:spTree>
    <p:extLst>
      <p:ext uri="{BB962C8B-B14F-4D97-AF65-F5344CB8AC3E}">
        <p14:creationId xmlns:p14="http://schemas.microsoft.com/office/powerpoint/2010/main" val="30671538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Política</a:t>
            </a:r>
            <a:r>
              <a:rPr lang="en-US" dirty="0"/>
              <a:t> y </a:t>
            </a:r>
            <a:r>
              <a:rPr lang="en-US" dirty="0" err="1"/>
              <a:t>Admisiones</a:t>
            </a:r>
            <a:endParaRPr lang="en-US" dirty="0"/>
          </a:p>
        </p:txBody>
      </p:sp>
      <p:sp>
        <p:nvSpPr>
          <p:cNvPr id="3" name="Text Placeholder 2"/>
          <p:cNvSpPr>
            <a:spLocks noGrp="1"/>
          </p:cNvSpPr>
          <p:nvPr>
            <p:ph type="body" idx="1"/>
          </p:nvPr>
        </p:nvSpPr>
        <p:spPr/>
        <p:txBody>
          <a:bodyPr>
            <a:normAutofit fontScale="70000" lnSpcReduction="20000"/>
          </a:bodyPr>
          <a:lstStyle/>
          <a:p>
            <a:pPr marL="0" indent="0">
              <a:buNone/>
            </a:pPr>
            <a:r>
              <a:rPr lang="es-ES" dirty="0"/>
              <a:t>Revise el informe de progreso sobre las opciones para la distribución equitativa de la carga de trabajo de los comités de la Conferencia</a:t>
            </a:r>
            <a:r>
              <a:rPr lang="en-US" dirty="0"/>
              <a:t>.</a:t>
            </a:r>
          </a:p>
          <a:p>
            <a:pPr marL="0" indent="0">
              <a:buNone/>
            </a:pPr>
            <a:endParaRPr lang="en-US" dirty="0"/>
          </a:p>
          <a:p>
            <a:r>
              <a:rPr lang="es-ES" dirty="0"/>
              <a:t>Consideración adicional: el comité revisó el Informe del Comité de la Conferencia de Servicios Generales sobre la distribución equitativa de la carga de trabajo de los comités de la Conferencia. El comité alienta al Comité de custodios de la Conferencia de Servicios Generales a que continúe revisando opciones para crear un plan factible para la distribución equitativa de la carga de trabajo de los comités de la Conferencia al combinar y / o crear comités. El comité espera con interés un plan o informe de progreso sobre este importante proceso para su revisión por parte del Comité de Políticas / Admisiones de la Conferencia de 2019.</a:t>
            </a:r>
          </a:p>
          <a:p>
            <a:r>
              <a:rPr lang="es-ES" dirty="0"/>
              <a:t>Área 59 SCPC: no realizó ninguna acción</a:t>
            </a:r>
          </a:p>
          <a:p>
            <a:r>
              <a:rPr lang="es-ES" b="1" dirty="0"/>
              <a:t>CSG: consideración adicional</a:t>
            </a:r>
            <a:r>
              <a:rPr lang="en-US" b="1" dirty="0"/>
              <a:t> </a:t>
            </a:r>
          </a:p>
        </p:txBody>
      </p:sp>
    </p:spTree>
    <p:extLst>
      <p:ext uri="{BB962C8B-B14F-4D97-AF65-F5344CB8AC3E}">
        <p14:creationId xmlns:p14="http://schemas.microsoft.com/office/powerpoint/2010/main" val="5534049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Política</a:t>
            </a:r>
            <a:r>
              <a:rPr lang="en-US" dirty="0"/>
              <a:t> y </a:t>
            </a:r>
            <a:r>
              <a:rPr lang="en-US" dirty="0" err="1"/>
              <a:t>Admisiones</a:t>
            </a:r>
            <a:endParaRPr lang="en-US" dirty="0"/>
          </a:p>
        </p:txBody>
      </p:sp>
      <p:sp>
        <p:nvSpPr>
          <p:cNvPr id="3" name="Text Placeholder 2"/>
          <p:cNvSpPr>
            <a:spLocks noGrp="1"/>
          </p:cNvSpPr>
          <p:nvPr>
            <p:ph type="body" idx="1"/>
          </p:nvPr>
        </p:nvSpPr>
        <p:spPr>
          <a:xfrm>
            <a:off x="649514" y="3657600"/>
            <a:ext cx="11988800" cy="6096000"/>
          </a:xfrm>
        </p:spPr>
        <p:txBody>
          <a:bodyPr>
            <a:normAutofit lnSpcReduction="10000"/>
          </a:bodyPr>
          <a:lstStyle/>
          <a:p>
            <a:pPr marL="0" indent="0">
              <a:buNone/>
            </a:pPr>
            <a:r>
              <a:rPr lang="es-ES" dirty="0"/>
              <a:t>Considere una solicitud para desarrollar una política para el uso del Tablero de la Conferencia</a:t>
            </a:r>
            <a:r>
              <a:rPr lang="en-US" dirty="0"/>
              <a:t>.</a:t>
            </a:r>
          </a:p>
          <a:p>
            <a:r>
              <a:rPr lang="es-ES" dirty="0"/>
              <a:t>El comité discutió la solicitud para desarrollar una política sobre el uso del tablero de la Conferencia y sugirió que el Comité de los custodios de la Conferencia de Servicios Generales desarrolle una hoja de información que refleje la experiencia compartida y la orientación sobre el uso del panel de la Conferencia.</a:t>
            </a:r>
          </a:p>
          <a:p>
            <a:r>
              <a:rPr lang="es-ES" dirty="0"/>
              <a:t> Área 59 SCPC: recomendación de aprobar</a:t>
            </a:r>
          </a:p>
          <a:p>
            <a:r>
              <a:rPr lang="es-ES" b="1" dirty="0"/>
              <a:t>Resultado CSG: consideración adicional</a:t>
            </a:r>
            <a:endParaRPr lang="en-US" b="1" dirty="0"/>
          </a:p>
          <a:p>
            <a:endParaRPr lang="en-US" dirty="0"/>
          </a:p>
          <a:p>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2248535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01F6F-D869-4D05-BD49-3624B4305F00}"/>
              </a:ext>
            </a:extLst>
          </p:cNvPr>
          <p:cNvSpPr>
            <a:spLocks noGrp="1"/>
          </p:cNvSpPr>
          <p:nvPr>
            <p:ph type="body" sz="quarter" idx="13"/>
          </p:nvPr>
        </p:nvSpPr>
        <p:spPr>
          <a:xfrm>
            <a:off x="2283792" y="8653670"/>
            <a:ext cx="7200900" cy="508000"/>
          </a:xfrm>
        </p:spPr>
        <p:txBody>
          <a:bodyPr/>
          <a:lstStyle/>
          <a:p>
            <a:r>
              <a:rPr lang="es-ES" dirty="0"/>
              <a:t>Primer año para votación electrónica </a:t>
            </a:r>
            <a:r>
              <a:rPr lang="en-US" dirty="0"/>
              <a:t>…</a:t>
            </a:r>
          </a:p>
        </p:txBody>
      </p:sp>
      <p:pic>
        <p:nvPicPr>
          <p:cNvPr id="7" name="Picture Placeholder 6">
            <a:extLst>
              <a:ext uri="{FF2B5EF4-FFF2-40B4-BE49-F238E27FC236}">
                <a16:creationId xmlns:a16="http://schemas.microsoft.com/office/drawing/2014/main" id="{9357352D-A8FE-4D9E-AB2F-3D00B57D647C}"/>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33468" r="33468"/>
          <a:stretch>
            <a:fillRect/>
          </a:stretch>
        </p:blipFill>
        <p:spPr>
          <a:xfrm rot="5400000">
            <a:off x="-443266" y="1186462"/>
            <a:ext cx="7680476" cy="6210853"/>
          </a:xfrm>
        </p:spPr>
      </p:pic>
      <p:pic>
        <p:nvPicPr>
          <p:cNvPr id="9" name="Picture 8">
            <a:extLst>
              <a:ext uri="{FF2B5EF4-FFF2-40B4-BE49-F238E27FC236}">
                <a16:creationId xmlns:a16="http://schemas.microsoft.com/office/drawing/2014/main" id="{B78EF478-C23F-4BC3-87E4-DF1DD2378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93140" y="1488712"/>
            <a:ext cx="7659077" cy="5627756"/>
          </a:xfrm>
          <a:prstGeom prst="rect">
            <a:avLst/>
          </a:prstGeom>
        </p:spPr>
      </p:pic>
    </p:spTree>
    <p:extLst>
      <p:ext uri="{BB962C8B-B14F-4D97-AF65-F5344CB8AC3E}">
        <p14:creationId xmlns:p14="http://schemas.microsoft.com/office/powerpoint/2010/main" val="18168646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A61E-F38A-4F8E-AB5D-5EFBA16B88A2}"/>
              </a:ext>
            </a:extLst>
          </p:cNvPr>
          <p:cNvSpPr>
            <a:spLocks noGrp="1"/>
          </p:cNvSpPr>
          <p:nvPr>
            <p:ph type="title"/>
          </p:nvPr>
        </p:nvSpPr>
        <p:spPr/>
        <p:txBody>
          <a:bodyPr/>
          <a:lstStyle/>
          <a:p>
            <a:r>
              <a:rPr lang="en-US" dirty="0" err="1"/>
              <a:t>Política</a:t>
            </a:r>
            <a:r>
              <a:rPr lang="en-US" dirty="0"/>
              <a:t> y </a:t>
            </a:r>
            <a:r>
              <a:rPr lang="en-US" dirty="0" err="1"/>
              <a:t>Admisiones</a:t>
            </a:r>
            <a:endParaRPr lang="en-US" dirty="0"/>
          </a:p>
        </p:txBody>
      </p:sp>
      <p:sp>
        <p:nvSpPr>
          <p:cNvPr id="3" name="Text Placeholder 2">
            <a:extLst>
              <a:ext uri="{FF2B5EF4-FFF2-40B4-BE49-F238E27FC236}">
                <a16:creationId xmlns:a16="http://schemas.microsoft.com/office/drawing/2014/main" id="{F5208CDC-A1FB-4ABF-9409-BDC0D610D7B0}"/>
              </a:ext>
            </a:extLst>
          </p:cNvPr>
          <p:cNvSpPr>
            <a:spLocks noGrp="1"/>
          </p:cNvSpPr>
          <p:nvPr>
            <p:ph type="body" idx="1"/>
          </p:nvPr>
        </p:nvSpPr>
        <p:spPr/>
        <p:txBody>
          <a:bodyPr>
            <a:normAutofit fontScale="77500" lnSpcReduction="20000"/>
          </a:bodyPr>
          <a:lstStyle/>
          <a:p>
            <a:r>
              <a:rPr lang="es-ES" dirty="0"/>
              <a:t>Discuta la siguiente pregunta del Comité Internacional de los custodios: "¿Tiene [la estructura de servicio] Estados Unidos / Canadá un papel / responsabilidad para ayudar al desarrollo de las estructuras de AA en todo el mundo mediante el patrocinio de otros países a través de invitaciones directas para observar nuestra Conferencia de Servicios Generales? "</a:t>
            </a:r>
          </a:p>
          <a:p>
            <a:r>
              <a:rPr lang="es-ES" dirty="0"/>
              <a:t>El comité discutió la cuestión remitida por el Comité Internacional de los custodios. Si bien desea permanecer abierto a las solicitudes de juntas / OSG de otros países, el comité acordó que la estructura de servicio de EE. UU./ Canadá no tiene una función / responsabilidad de ayudar a otros países mediante invitaciones directas a observar nuestra Conferencia de Servicios Generales en lugar de a petición propia. .</a:t>
            </a:r>
          </a:p>
          <a:p>
            <a:r>
              <a:rPr lang="es-ES" dirty="0"/>
              <a:t> La recomendación del Área 59 falló (aclare "invitación directa").</a:t>
            </a:r>
          </a:p>
          <a:p>
            <a:r>
              <a:rPr lang="es-ES" b="1" dirty="0"/>
              <a:t>CSG: consideración adicional</a:t>
            </a:r>
            <a:endParaRPr lang="en-US" b="1" dirty="0"/>
          </a:p>
        </p:txBody>
      </p:sp>
    </p:spTree>
    <p:extLst>
      <p:ext uri="{BB962C8B-B14F-4D97-AF65-F5344CB8AC3E}">
        <p14:creationId xmlns:p14="http://schemas.microsoft.com/office/powerpoint/2010/main" val="10735089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p:cNvSpPr>
            <a:spLocks noGrp="1"/>
          </p:cNvSpPr>
          <p:nvPr>
            <p:ph type="body" idx="1"/>
          </p:nvPr>
        </p:nvSpPr>
        <p:spPr/>
        <p:txBody>
          <a:bodyPr>
            <a:normAutofit lnSpcReduction="10000"/>
          </a:bodyPr>
          <a:lstStyle/>
          <a:p>
            <a:pPr marL="0" indent="0">
              <a:buNone/>
            </a:pPr>
            <a:r>
              <a:rPr lang="es-ES" sz="3200" dirty="0"/>
              <a:t>Considere la posibilidad de aprobar el video propuesto anuncio de servicio público (PSA) "Cambios".</a:t>
            </a:r>
            <a:endParaRPr lang="en-US" sz="3200" dirty="0"/>
          </a:p>
          <a:p>
            <a:r>
              <a:rPr lang="es-ES" sz="3200" dirty="0"/>
              <a:t>El comité recomendó que el video PSA "Cambios" sea aprobado con la siguiente revisión: Que la línea "Ahí es donde A.A. vino a mi rescate "ser reemplazado por" A.A. ofreció una solución ".</a:t>
            </a:r>
          </a:p>
          <a:p>
            <a:r>
              <a:rPr lang="es-ES" sz="3200" dirty="0"/>
              <a:t>Área 59 SCPC: no realizó ninguna acción</a:t>
            </a:r>
          </a:p>
          <a:p>
            <a:r>
              <a:rPr lang="es-ES" sz="3200" b="1" dirty="0"/>
              <a:t>CSG: adoptado como una acción consultiva</a:t>
            </a:r>
            <a:r>
              <a:rPr lang="en-US" sz="3200" b="1" dirty="0"/>
              <a:t>.</a:t>
            </a:r>
          </a:p>
          <a:p>
            <a:pPr marL="0" indent="0">
              <a:buNone/>
            </a:pPr>
            <a:r>
              <a:rPr lang="en-US" sz="3200" dirty="0"/>
              <a:t> </a:t>
            </a:r>
          </a:p>
          <a:p>
            <a:pPr marL="0" indent="0">
              <a:buNone/>
            </a:pPr>
            <a:r>
              <a:rPr lang="en-US" sz="3200" dirty="0"/>
              <a:t> </a:t>
            </a:r>
            <a:endParaRPr lang="en-US" dirty="0"/>
          </a:p>
        </p:txBody>
      </p:sp>
    </p:spTree>
    <p:extLst>
      <p:ext uri="{BB962C8B-B14F-4D97-AF65-F5344CB8AC3E}">
        <p14:creationId xmlns:p14="http://schemas.microsoft.com/office/powerpoint/2010/main" val="27127558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1759-B0C8-4CB6-A7C9-47B5EE067EF3}"/>
              </a:ext>
            </a:extLst>
          </p:cNvPr>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a:extLst>
              <a:ext uri="{FF2B5EF4-FFF2-40B4-BE49-F238E27FC236}">
                <a16:creationId xmlns:a16="http://schemas.microsoft.com/office/drawing/2014/main" id="{C1948A17-23E3-4C5E-9ABF-3C68C164A0FD}"/>
              </a:ext>
            </a:extLst>
          </p:cNvPr>
          <p:cNvSpPr>
            <a:spLocks noGrp="1"/>
          </p:cNvSpPr>
          <p:nvPr>
            <p:ph type="body" idx="1"/>
          </p:nvPr>
        </p:nvSpPr>
        <p:spPr/>
        <p:txBody>
          <a:bodyPr>
            <a:normAutofit fontScale="85000" lnSpcReduction="20000"/>
          </a:bodyPr>
          <a:lstStyle/>
          <a:p>
            <a:pPr marL="0" indent="0">
              <a:buNone/>
            </a:pPr>
            <a:r>
              <a:rPr lang="es-ES" dirty="0"/>
              <a:t>Considere la posibilidad de centralizar el seguimiento de la distribución y la evaluación del video propuesto, "Cambios en el PSA" a un costo que no exceda los $ 42,000, además del trabajo de los comités PI locales.</a:t>
            </a:r>
            <a:r>
              <a:rPr lang="en-US" dirty="0"/>
              <a:t>.</a:t>
            </a:r>
          </a:p>
          <a:p>
            <a:r>
              <a:rPr lang="es-ES" dirty="0"/>
              <a:t>El comité recomendó que además del trabajo de los comités locales, el video PSA, los "Cambios" se distribuyan, rastreen y evalúen centralmente a un costo que no exceda los $ 42,000 y que la información recopilada del proceso se envíe a la Conferencia 2019 Información pública Comité para su revisión.</a:t>
            </a:r>
          </a:p>
          <a:p>
            <a:r>
              <a:rPr lang="es-ES" dirty="0"/>
              <a:t>Área 59 SCPC: no realizó ninguna acción (Nota: delegue en el derecho ejercido de decisión)</a:t>
            </a:r>
          </a:p>
          <a:p>
            <a:r>
              <a:rPr lang="es-ES" b="1" dirty="0"/>
              <a:t>CSG: adoptado como una acción consultiva</a:t>
            </a:r>
            <a:endParaRPr lang="en-US" b="1" dirty="0"/>
          </a:p>
        </p:txBody>
      </p:sp>
    </p:spTree>
    <p:extLst>
      <p:ext uri="{BB962C8B-B14F-4D97-AF65-F5344CB8AC3E}">
        <p14:creationId xmlns:p14="http://schemas.microsoft.com/office/powerpoint/2010/main" val="326948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p:cNvSpPr>
            <a:spLocks noGrp="1"/>
          </p:cNvSpPr>
          <p:nvPr>
            <p:ph type="body" idx="1"/>
          </p:nvPr>
        </p:nvSpPr>
        <p:spPr/>
        <p:txBody>
          <a:bodyPr>
            <a:normAutofit/>
          </a:bodyPr>
          <a:lstStyle/>
          <a:p>
            <a:pPr marL="0" indent="0">
              <a:buNone/>
            </a:pPr>
            <a:r>
              <a:rPr lang="es-ES" dirty="0"/>
              <a:t>Revise el informe de 2017 sobre la relevancia y la utilidad de los anuncios de servicio público de video</a:t>
            </a:r>
            <a:r>
              <a:rPr lang="en-US" dirty="0"/>
              <a:t>.</a:t>
            </a:r>
          </a:p>
          <a:p>
            <a:r>
              <a:rPr lang="es-ES" dirty="0"/>
              <a:t>El comité revisó y aceptó el informe de 2017 del Comité de Información Pública de los custodios con respecto a la utilidad y relevancia de los anuncios de video del servicio público.</a:t>
            </a:r>
          </a:p>
          <a:p>
            <a:r>
              <a:rPr lang="es-ES" dirty="0"/>
              <a:t>Área 59 - no hizo nada</a:t>
            </a:r>
          </a:p>
          <a:p>
            <a:r>
              <a:rPr lang="es-ES" b="1" dirty="0"/>
              <a:t>CSG: consideración adicional</a:t>
            </a:r>
            <a:endParaRPr lang="en-US" b="1" dirty="0"/>
          </a:p>
        </p:txBody>
      </p:sp>
    </p:spTree>
    <p:extLst>
      <p:ext uri="{BB962C8B-B14F-4D97-AF65-F5344CB8AC3E}">
        <p14:creationId xmlns:p14="http://schemas.microsoft.com/office/powerpoint/2010/main" val="113714261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p:cNvSpPr>
            <a:spLocks noGrp="1"/>
          </p:cNvSpPr>
          <p:nvPr>
            <p:ph type="body" idx="1"/>
          </p:nvPr>
        </p:nvSpPr>
        <p:spPr/>
        <p:txBody>
          <a:bodyPr/>
          <a:lstStyle/>
          <a:p>
            <a:pPr marL="0" indent="0">
              <a:buNone/>
            </a:pPr>
            <a:r>
              <a:rPr lang="es-ES" dirty="0"/>
              <a:t>Considere aprobar una presentación de video de jóvenes</a:t>
            </a:r>
            <a:r>
              <a:rPr lang="en-US" dirty="0"/>
              <a:t>. </a:t>
            </a:r>
          </a:p>
          <a:p>
            <a:pPr marL="0" indent="0">
              <a:buNone/>
            </a:pPr>
            <a:endParaRPr lang="en-US" dirty="0"/>
          </a:p>
          <a:p>
            <a:r>
              <a:rPr lang="es-ES" dirty="0"/>
              <a:t>El comité recomendó que se apruebe la presentación del video de los jóvenes.</a:t>
            </a:r>
          </a:p>
          <a:p>
            <a:r>
              <a:rPr lang="es-ES" dirty="0"/>
              <a:t>Área 59SCPC - no hizo nada. (Nota: delegar ejerció el derecho de decisión).</a:t>
            </a:r>
          </a:p>
          <a:p>
            <a:r>
              <a:rPr lang="es-ES" b="1" dirty="0"/>
              <a:t>CSG: adoptado como una acción de asesoramiento</a:t>
            </a:r>
            <a:r>
              <a:rPr lang="es-ES" dirty="0"/>
              <a:t>. (Nota: video de 3.5 minutos visto)</a:t>
            </a:r>
            <a:endParaRPr lang="en-US" dirty="0"/>
          </a:p>
        </p:txBody>
      </p:sp>
    </p:spTree>
    <p:extLst>
      <p:ext uri="{BB962C8B-B14F-4D97-AF65-F5344CB8AC3E}">
        <p14:creationId xmlns:p14="http://schemas.microsoft.com/office/powerpoint/2010/main" val="10063802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F082-8F48-4E16-B429-A44075762E30}"/>
              </a:ext>
            </a:extLst>
          </p:cNvPr>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a:extLst>
              <a:ext uri="{FF2B5EF4-FFF2-40B4-BE49-F238E27FC236}">
                <a16:creationId xmlns:a16="http://schemas.microsoft.com/office/drawing/2014/main" id="{5185DA9C-7BC5-4122-8A08-675A54A86AD4}"/>
              </a:ext>
            </a:extLst>
          </p:cNvPr>
          <p:cNvSpPr>
            <a:spLocks noGrp="1"/>
          </p:cNvSpPr>
          <p:nvPr>
            <p:ph type="body" idx="1"/>
          </p:nvPr>
        </p:nvSpPr>
        <p:spPr/>
        <p:txBody>
          <a:bodyPr>
            <a:normAutofit fontScale="70000" lnSpcReduction="20000"/>
          </a:bodyPr>
          <a:lstStyle/>
          <a:p>
            <a:pPr marL="0" indent="0">
              <a:buNone/>
            </a:pPr>
            <a:r>
              <a:rPr lang="es-ES" dirty="0"/>
              <a:t>Considere las revisiones del folleto "Comprensión del anonimato" que expande el contenido de las Tradiciones Once y Doce y agrega información relacionada con la seguridad en A.A</a:t>
            </a:r>
            <a:r>
              <a:rPr lang="en-US" dirty="0"/>
              <a:t>. </a:t>
            </a:r>
          </a:p>
          <a:p>
            <a:r>
              <a:rPr lang="es-ES" dirty="0"/>
              <a:t>El comité recomendó que se apruebe el folleto "Entendiendo el anonimato", con más contenido en las Tradiciones Once y Doce.</a:t>
            </a:r>
          </a:p>
          <a:p>
            <a:r>
              <a:rPr lang="es-ES" dirty="0"/>
              <a:t>El comité recomendó que el Comité de Información Pública de los custodios desarrolle un lenguaje que refleje que el anonimato de A.A. Las tradiciones no son un manto que proteja el comportamiento delictivo o inapropiado y que llamar a las autoridades apropiadas no va en contra de cualquier A.A. Tradiciones Se solicita que se envíe un informe de progreso o un borrador del texto al Comité de Información Pública de la Conferencia de 2019.</a:t>
            </a:r>
          </a:p>
          <a:p>
            <a:r>
              <a:rPr lang="es-ES" dirty="0"/>
              <a:t>Área 59 SCPC: se recomiendan todos los artículos, aprobados.</a:t>
            </a:r>
          </a:p>
          <a:p>
            <a:r>
              <a:rPr lang="es-ES" b="1" dirty="0"/>
              <a:t>CSG: adoptó ambas recomendaciones como acciones asesoras</a:t>
            </a:r>
            <a:r>
              <a:rPr lang="en-US" b="1" dirty="0"/>
              <a:t>. </a:t>
            </a:r>
          </a:p>
        </p:txBody>
      </p:sp>
    </p:spTree>
    <p:extLst>
      <p:ext uri="{BB962C8B-B14F-4D97-AF65-F5344CB8AC3E}">
        <p14:creationId xmlns:p14="http://schemas.microsoft.com/office/powerpoint/2010/main" val="21798037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5AED-0B51-4DDF-9D4B-9F6BAC4FF18C}"/>
              </a:ext>
            </a:extLst>
          </p:cNvPr>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a:extLst>
              <a:ext uri="{FF2B5EF4-FFF2-40B4-BE49-F238E27FC236}">
                <a16:creationId xmlns:a16="http://schemas.microsoft.com/office/drawing/2014/main" id="{BD12AE36-5EB3-4A42-AD8F-B67640F82A4F}"/>
              </a:ext>
            </a:extLst>
          </p:cNvPr>
          <p:cNvSpPr>
            <a:spLocks noGrp="1"/>
          </p:cNvSpPr>
          <p:nvPr>
            <p:ph type="body" idx="1"/>
          </p:nvPr>
        </p:nvSpPr>
        <p:spPr/>
        <p:txBody>
          <a:bodyPr>
            <a:normAutofit lnSpcReduction="10000"/>
          </a:bodyPr>
          <a:lstStyle/>
          <a:p>
            <a:pPr marL="0" indent="0">
              <a:buNone/>
            </a:pPr>
            <a:r>
              <a:rPr lang="es-ES" dirty="0"/>
              <a:t>Considere las revisiones del folleto "Una breve guía para alcohólicos anónimos" que actualiza el lenguaje, la información de contacto y la información sobre la prevalencia y la gravedad del alcoholismo y agrega información relacionada con la seguridad en A.A</a:t>
            </a:r>
            <a:r>
              <a:rPr lang="en-US" dirty="0"/>
              <a:t>. </a:t>
            </a:r>
          </a:p>
          <a:p>
            <a:r>
              <a:rPr lang="es-ES" dirty="0"/>
              <a:t>El comité recomendó que se apruebe el folleto actualizado "Una breve guía para alcohólicos anónimos".</a:t>
            </a:r>
          </a:p>
          <a:p>
            <a:r>
              <a:rPr lang="es-ES" dirty="0"/>
              <a:t>Área 59 SCPC: aprobada.</a:t>
            </a:r>
          </a:p>
          <a:p>
            <a:r>
              <a:rPr lang="es-ES" b="1" dirty="0"/>
              <a:t>CSG: adoptado como una acción consultiva</a:t>
            </a:r>
            <a:r>
              <a:rPr lang="en-US" b="1" dirty="0"/>
              <a:t>.</a:t>
            </a:r>
          </a:p>
        </p:txBody>
      </p:sp>
    </p:spTree>
    <p:extLst>
      <p:ext uri="{BB962C8B-B14F-4D97-AF65-F5344CB8AC3E}">
        <p14:creationId xmlns:p14="http://schemas.microsoft.com/office/powerpoint/2010/main" val="19326329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E891-4879-4355-899E-5F67BA41A787}"/>
              </a:ext>
            </a:extLst>
          </p:cNvPr>
          <p:cNvSpPr>
            <a:spLocks noGrp="1"/>
          </p:cNvSpPr>
          <p:nvPr>
            <p:ph type="title"/>
          </p:nvPr>
        </p:nvSpPr>
        <p:spPr/>
        <p:txBody>
          <a:bodyPr/>
          <a:lstStyle/>
          <a:p>
            <a:r>
              <a:rPr lang="en-US" dirty="0" err="1"/>
              <a:t>Información</a:t>
            </a:r>
            <a:r>
              <a:rPr lang="en-US" dirty="0"/>
              <a:t> </a:t>
            </a:r>
            <a:r>
              <a:rPr lang="en-US" dirty="0" err="1"/>
              <a:t>Pública</a:t>
            </a:r>
            <a:endParaRPr lang="en-US" dirty="0"/>
          </a:p>
        </p:txBody>
      </p:sp>
      <p:sp>
        <p:nvSpPr>
          <p:cNvPr id="3" name="Text Placeholder 2">
            <a:extLst>
              <a:ext uri="{FF2B5EF4-FFF2-40B4-BE49-F238E27FC236}">
                <a16:creationId xmlns:a16="http://schemas.microsoft.com/office/drawing/2014/main" id="{35090EC1-E136-4F33-8204-DC60D5D0B99D}"/>
              </a:ext>
            </a:extLst>
          </p:cNvPr>
          <p:cNvSpPr>
            <a:spLocks noGrp="1"/>
          </p:cNvSpPr>
          <p:nvPr>
            <p:ph type="body" idx="1"/>
          </p:nvPr>
        </p:nvSpPr>
        <p:spPr/>
        <p:txBody>
          <a:bodyPr>
            <a:normAutofit lnSpcReduction="10000"/>
          </a:bodyPr>
          <a:lstStyle/>
          <a:p>
            <a:pPr marL="0" indent="0">
              <a:buNone/>
            </a:pPr>
            <a:r>
              <a:rPr lang="es-ES" dirty="0"/>
              <a:t>Revise un informe de progreso sobre A.A.W.S. Canal de Google para organizaciones sin ánimo de lucro</a:t>
            </a:r>
            <a:r>
              <a:rPr lang="en-US" dirty="0"/>
              <a:t>.  </a:t>
            </a:r>
          </a:p>
          <a:p>
            <a:r>
              <a:rPr lang="es-ES" dirty="0"/>
              <a:t>El comité recomendó que se elabore un informe de progreso que incluya el análisis del sitio web y la utilidad y efectividad de A.A.W.S. La cuenta de YouTube se devuelve al Comité de Información Pública de la Conferencia de 2019.</a:t>
            </a:r>
          </a:p>
          <a:p>
            <a:r>
              <a:rPr lang="es-ES" dirty="0"/>
              <a:t>Área 59 SCPC: aprobada</a:t>
            </a:r>
          </a:p>
          <a:p>
            <a:r>
              <a:rPr lang="es-ES" b="1" dirty="0"/>
              <a:t>CSG: se adoptó como una acción de asesoramiento </a:t>
            </a:r>
            <a:r>
              <a:rPr lang="es-ES" dirty="0"/>
              <a:t>(Nota: 3 videos agregados en septiembre total = 12</a:t>
            </a:r>
            <a:r>
              <a:rPr lang="en-US" dirty="0"/>
              <a:t>)</a:t>
            </a:r>
          </a:p>
        </p:txBody>
      </p:sp>
    </p:spTree>
    <p:extLst>
      <p:ext uri="{BB962C8B-B14F-4D97-AF65-F5344CB8AC3E}">
        <p14:creationId xmlns:p14="http://schemas.microsoft.com/office/powerpoint/2010/main" val="33339591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 y Carta</a:t>
            </a:r>
          </a:p>
        </p:txBody>
      </p:sp>
      <p:sp>
        <p:nvSpPr>
          <p:cNvPr id="3" name="Text Placeholder 2"/>
          <p:cNvSpPr>
            <a:spLocks noGrp="1"/>
          </p:cNvSpPr>
          <p:nvPr>
            <p:ph type="body" idx="1"/>
          </p:nvPr>
        </p:nvSpPr>
        <p:spPr/>
        <p:txBody>
          <a:bodyPr>
            <a:normAutofit fontScale="92500" lnSpcReduction="10000"/>
          </a:bodyPr>
          <a:lstStyle/>
          <a:p>
            <a:pPr marL="0" indent="0">
              <a:buNone/>
            </a:pPr>
            <a:r>
              <a:rPr lang="es-ES" dirty="0"/>
              <a:t>Considere solicitar que se publiquen en su totalidad las Consideraciones del Comité Adicional del Comité de la Conferencia, incluidas las declaraciones tanto en el Informe final de la Conferencia impresa como en la versión digital protegida para el anonimato.</a:t>
            </a:r>
            <a:r>
              <a:rPr lang="en-US" dirty="0"/>
              <a:t>. </a:t>
            </a:r>
          </a:p>
          <a:p>
            <a:r>
              <a:rPr lang="es-ES" dirty="0"/>
              <a:t>El comité recomendó que las Consideraciones del Comité se publiquen en su totalidad tanto en el Informe Final de la Conferencia impresa como en la versión digital protegida para el anonimato.</a:t>
            </a:r>
          </a:p>
          <a:p>
            <a:r>
              <a:rPr lang="es-ES" dirty="0"/>
              <a:t>Área 59 SCPC: no realizó ninguna acción</a:t>
            </a:r>
          </a:p>
          <a:p>
            <a:r>
              <a:rPr lang="es-ES" b="1" dirty="0"/>
              <a:t>CSG: adoptado como una acción consultiva</a:t>
            </a:r>
            <a:endParaRPr lang="en-US" b="1" dirty="0"/>
          </a:p>
        </p:txBody>
      </p:sp>
    </p:spTree>
    <p:extLst>
      <p:ext uri="{BB962C8B-B14F-4D97-AF65-F5344CB8AC3E}">
        <p14:creationId xmlns:p14="http://schemas.microsoft.com/office/powerpoint/2010/main" val="353529895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Tratamiento</a:t>
            </a:r>
            <a:r>
              <a:rPr lang="en-US" dirty="0"/>
              <a:t> y </a:t>
            </a:r>
            <a:r>
              <a:rPr lang="en-US" dirty="0" err="1"/>
              <a:t>Accesibilidades</a:t>
            </a:r>
            <a:endParaRPr lang="en-US" dirty="0"/>
          </a:p>
        </p:txBody>
      </p:sp>
      <p:sp>
        <p:nvSpPr>
          <p:cNvPr id="3" name="Text Placeholder 2"/>
          <p:cNvSpPr>
            <a:spLocks noGrp="1"/>
          </p:cNvSpPr>
          <p:nvPr>
            <p:ph type="body" idx="1"/>
          </p:nvPr>
        </p:nvSpPr>
        <p:spPr/>
        <p:txBody>
          <a:bodyPr>
            <a:normAutofit fontScale="47500" lnSpcReduction="20000"/>
          </a:bodyPr>
          <a:lstStyle/>
          <a:p>
            <a:pPr marL="0" indent="0">
              <a:buNone/>
            </a:pPr>
            <a:r>
              <a:rPr lang="es-ES" dirty="0"/>
              <a:t>El comité revisó el informe "Cooperación con las estrategias de exploración de los servicios armados" del Comité de fideicomisarios sobre la cooperación con la comunidad profesional / Tratamiento y accesibilidades y sugirió lo siguiente</a:t>
            </a:r>
            <a:r>
              <a:rPr lang="en-US" dirty="0"/>
              <a:t>: </a:t>
            </a:r>
          </a:p>
          <a:p>
            <a:pPr lvl="1"/>
            <a:r>
              <a:rPr lang="es-ES" dirty="0"/>
              <a:t>Revise la literatura existente y el material de servicio con un enfoque militar para ampliar el tema de accesibilidades.</a:t>
            </a:r>
          </a:p>
          <a:p>
            <a:pPr lvl="1"/>
            <a:r>
              <a:rPr lang="es-ES" dirty="0"/>
              <a:t>Considere incluir en A.A. literatura compartida experiencia de los miembros en servicio activo, así como veteranos.</a:t>
            </a:r>
          </a:p>
          <a:p>
            <a:pPr lvl="1"/>
            <a:r>
              <a:rPr lang="es-ES" dirty="0"/>
              <a:t>Considera crear A.A. directrices con un enfoque en llevar el mensaje a aquellos en los Servicios Armados.</a:t>
            </a:r>
          </a:p>
          <a:p>
            <a:pPr lvl="1"/>
            <a:r>
              <a:rPr lang="es-ES" dirty="0"/>
              <a:t> Considere la posibilidad de crear un PSA como un método para llevar el mensaje a aquellos en los Servicios Armados.</a:t>
            </a:r>
          </a:p>
          <a:p>
            <a:pPr lvl="1"/>
            <a:r>
              <a:rPr lang="es-ES" dirty="0"/>
              <a:t>Considere la necesidad de un taller nacional de veteranos</a:t>
            </a:r>
            <a:r>
              <a:rPr lang="en-US" dirty="0"/>
              <a:t>. </a:t>
            </a:r>
          </a:p>
          <a:p>
            <a:r>
              <a:rPr lang="es-ES" dirty="0"/>
              <a:t>El comité sugirió que el Comité de Custodios sobre Cooperación con la Comunidad Profesional / Tratamiento y Accesibilidades se concentre en llevar el mensaje a los veteranos en las instalaciones del VA, miembros activos del servicio estacionados en instalaciones militares locales en los EE. UU. Y Canadá, y personal militar activo desplegado fuera de los EE. UU. y Canadá.</a:t>
            </a:r>
          </a:p>
          <a:p>
            <a:r>
              <a:rPr lang="es-ES" dirty="0"/>
              <a:t>Área 59 SCPC: recomendación de aprobar</a:t>
            </a:r>
          </a:p>
          <a:p>
            <a:r>
              <a:rPr lang="es-ES" b="1" dirty="0"/>
              <a:t>CSG: consideraciones adicionales</a:t>
            </a:r>
            <a:endParaRPr lang="en-US" b="1" dirty="0"/>
          </a:p>
        </p:txBody>
      </p:sp>
    </p:spTree>
    <p:extLst>
      <p:ext uri="{BB962C8B-B14F-4D97-AF65-F5344CB8AC3E}">
        <p14:creationId xmlns:p14="http://schemas.microsoft.com/office/powerpoint/2010/main" val="40704132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xfrm>
            <a:off x="0" y="800100"/>
            <a:ext cx="13004800" cy="1219200"/>
          </a:xfrm>
          <a:prstGeom prst="rect">
            <a:avLst/>
          </a:prstGeom>
        </p:spPr>
        <p:txBody>
          <a:bodyPr>
            <a:normAutofit/>
          </a:bodyPr>
          <a:lstStyle/>
          <a:p>
            <a:r>
              <a:rPr lang="es-ES" sz="6000" dirty="0"/>
              <a:t>Puntos del orden del día: en los comités</a:t>
            </a:r>
            <a:endParaRPr sz="6000" dirty="0"/>
          </a:p>
        </p:txBody>
      </p:sp>
      <p:sp>
        <p:nvSpPr>
          <p:cNvPr id="146" name="Recommendation…"/>
          <p:cNvSpPr>
            <a:spLocks noGrp="1"/>
          </p:cNvSpPr>
          <p:nvPr>
            <p:ph type="body" idx="1"/>
          </p:nvPr>
        </p:nvSpPr>
        <p:spPr>
          <a:prstGeom prst="rect">
            <a:avLst/>
          </a:prstGeom>
        </p:spPr>
        <p:txBody>
          <a:bodyPr>
            <a:normAutofit fontScale="77500" lnSpcReduction="20000"/>
          </a:bodyPr>
          <a:lstStyle/>
          <a:p>
            <a:r>
              <a:rPr lang="en-US" dirty="0" err="1"/>
              <a:t>Recomendación</a:t>
            </a:r>
            <a:r>
              <a:rPr lang="en-US" dirty="0"/>
              <a:t> :</a:t>
            </a:r>
          </a:p>
          <a:p>
            <a:pPr lvl="1"/>
            <a:r>
              <a:rPr lang="es-ES" dirty="0"/>
              <a:t>Una moción de un comité para toda la asamblea de la Conferencia</a:t>
            </a:r>
          </a:p>
          <a:p>
            <a:pPr lvl="1"/>
            <a:r>
              <a:rPr lang="es-ES" dirty="0"/>
              <a:t>Si se aprueba, puede dar como resultado una “Acción consultiva</a:t>
            </a:r>
            <a:r>
              <a:rPr lang="en-US" dirty="0"/>
              <a:t>”</a:t>
            </a:r>
            <a:endParaRPr dirty="0"/>
          </a:p>
          <a:p>
            <a:r>
              <a:rPr lang="en-US" dirty="0"/>
              <a:t>No </a:t>
            </a:r>
            <a:r>
              <a:rPr lang="en-US" dirty="0" err="1"/>
              <a:t>tomar</a:t>
            </a:r>
            <a:r>
              <a:rPr lang="en-US" dirty="0"/>
              <a:t> </a:t>
            </a:r>
            <a:r>
              <a:rPr lang="en-US" dirty="0" err="1"/>
              <a:t>ninguna</a:t>
            </a:r>
            <a:r>
              <a:rPr lang="en-US" dirty="0"/>
              <a:t> </a:t>
            </a:r>
            <a:r>
              <a:rPr lang="en-US" dirty="0" err="1"/>
              <a:t>medida</a:t>
            </a:r>
            <a:r>
              <a:rPr lang="en-US" dirty="0"/>
              <a:t> </a:t>
            </a:r>
          </a:p>
          <a:p>
            <a:pPr lvl="1"/>
            <a:r>
              <a:rPr lang="es-ES" dirty="0"/>
              <a:t>El comité debatió el tema, pero no hubo suficientes votos para la unanimidad sustancial, necesaria para hacer una recomendación</a:t>
            </a:r>
            <a:endParaRPr dirty="0"/>
          </a:p>
          <a:p>
            <a:r>
              <a:rPr lang="en-US" dirty="0" err="1"/>
              <a:t>Consideración</a:t>
            </a:r>
            <a:r>
              <a:rPr lang="en-US" dirty="0"/>
              <a:t> </a:t>
            </a:r>
            <a:r>
              <a:rPr lang="en-US" dirty="0" err="1"/>
              <a:t>adicional</a:t>
            </a:r>
            <a:endParaRPr lang="en-US" dirty="0"/>
          </a:p>
          <a:p>
            <a:pPr lvl="1"/>
            <a:r>
              <a:rPr lang="es-ES" dirty="0"/>
              <a:t>El comité discutió el tema; no se llegó a una recomendación final, pero el comité ofreció algunas preguntas adicionales importantes o sugerencias para considerar</a:t>
            </a:r>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Tratamiento</a:t>
            </a:r>
            <a:r>
              <a:rPr lang="en-US" dirty="0"/>
              <a:t> y </a:t>
            </a:r>
            <a:r>
              <a:rPr lang="en-US" dirty="0" err="1"/>
              <a:t>accesibilidades</a:t>
            </a:r>
            <a:endParaRPr lang="en-US" dirty="0"/>
          </a:p>
        </p:txBody>
      </p:sp>
      <p:sp>
        <p:nvSpPr>
          <p:cNvPr id="3" name="Text Placeholder 2"/>
          <p:cNvSpPr>
            <a:spLocks noGrp="1"/>
          </p:cNvSpPr>
          <p:nvPr>
            <p:ph type="body" idx="1"/>
          </p:nvPr>
        </p:nvSpPr>
        <p:spPr>
          <a:xfrm>
            <a:off x="508000" y="2628900"/>
            <a:ext cx="11988800" cy="6096000"/>
          </a:xfrm>
        </p:spPr>
        <p:txBody>
          <a:bodyPr>
            <a:normAutofit fontScale="47500" lnSpcReduction="20000"/>
          </a:bodyPr>
          <a:lstStyle/>
          <a:p>
            <a:pPr marL="0" indent="0">
              <a:buNone/>
            </a:pPr>
            <a:r>
              <a:rPr lang="es-ES" dirty="0"/>
              <a:t>Revise el resumen del intercambio de la Comunidad sobre la necesidad de material adicional para apoyar el envío del mensaje a sordos y personas con problemas de audición A.A. miembros</a:t>
            </a:r>
            <a:r>
              <a:rPr lang="en-US" dirty="0"/>
              <a:t>.</a:t>
            </a:r>
          </a:p>
          <a:p>
            <a:r>
              <a:rPr lang="es-ES" dirty="0"/>
              <a:t>El comité revisó el resumen de compartir de A.A. miembros sordos y con dificultades auditivas del comité de custodios sobre cooperación con la comunidad profesional / tratamiento y accesibilidades y sugirieron lo siguiente</a:t>
            </a:r>
            <a:r>
              <a:rPr lang="en-US" dirty="0"/>
              <a:t>: </a:t>
            </a:r>
          </a:p>
          <a:p>
            <a:pPr lvl="1"/>
            <a:r>
              <a:rPr lang="en-US" dirty="0"/>
              <a:t> Continue exploring ways to meet the needs of A.A. members who are Deaf and Hard-of-Hearing.  </a:t>
            </a:r>
          </a:p>
          <a:p>
            <a:pPr lvl="1"/>
            <a:r>
              <a:rPr lang="en-US" dirty="0"/>
              <a:t> </a:t>
            </a:r>
            <a:r>
              <a:rPr lang="es-ES" dirty="0"/>
              <a:t>Solicitar experiencia compartida de A.A. miembros sordos y con problemas de audición con respecto a los tipos de tecnología utilizados para participar en A.A.</a:t>
            </a:r>
          </a:p>
          <a:p>
            <a:pPr lvl="1"/>
            <a:r>
              <a:rPr lang="es-ES" dirty="0"/>
              <a:t>Repase el A.A. sitio web para determinar si es accesible a A.A. miembros sordos y con problemas de audición.</a:t>
            </a:r>
          </a:p>
          <a:p>
            <a:pPr lvl="1"/>
            <a:r>
              <a:rPr lang="es-ES" dirty="0"/>
              <a:t>Solicite a los grupos experiencias compartidas sobre las formas en que están reduciendo las barreras de acceso al llevar el mensaje a A.A. miembros sordos o con dificultades auditivas e incluyen el intercambio de literatura existente y material de servicio.</a:t>
            </a:r>
          </a:p>
          <a:p>
            <a:pPr lvl="1"/>
            <a:r>
              <a:rPr lang="es-ES" dirty="0"/>
              <a:t> Sugiera al AA </a:t>
            </a:r>
            <a:r>
              <a:rPr lang="es-ES" dirty="0" err="1"/>
              <a:t>Grapevine</a:t>
            </a:r>
            <a:r>
              <a:rPr lang="es-ES" dirty="0"/>
              <a:t> que desarrolle un libro que incluya la experiencia compartida de A.A. miembros sordos y con problemas de audición y están superando las barreras de acceso</a:t>
            </a:r>
            <a:r>
              <a:rPr lang="en-US" dirty="0"/>
              <a:t>.  </a:t>
            </a:r>
          </a:p>
          <a:p>
            <a:r>
              <a:rPr lang="es-ES" dirty="0"/>
              <a:t>Área 59 SCPC: aprobada</a:t>
            </a:r>
          </a:p>
          <a:p>
            <a:r>
              <a:rPr lang="es-ES" b="1" dirty="0"/>
              <a:t>CSG: consideraciones adicionales</a:t>
            </a:r>
            <a:endParaRPr lang="en-US" b="1" dirty="0"/>
          </a:p>
        </p:txBody>
      </p:sp>
    </p:spTree>
    <p:extLst>
      <p:ext uri="{BB962C8B-B14F-4D97-AF65-F5344CB8AC3E}">
        <p14:creationId xmlns:p14="http://schemas.microsoft.com/office/powerpoint/2010/main" val="79466997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Fideicomisarios</a:t>
            </a:r>
            <a:endParaRPr lang="en-US" dirty="0"/>
          </a:p>
        </p:txBody>
      </p:sp>
      <p:sp>
        <p:nvSpPr>
          <p:cNvPr id="3" name="Text Placeholder 2"/>
          <p:cNvSpPr>
            <a:spLocks noGrp="1"/>
          </p:cNvSpPr>
          <p:nvPr>
            <p:ph type="body" idx="1"/>
          </p:nvPr>
        </p:nvSpPr>
        <p:spPr/>
        <p:txBody>
          <a:bodyPr>
            <a:noAutofit/>
          </a:bodyPr>
          <a:lstStyle/>
          <a:p>
            <a:pPr marL="0" indent="0">
              <a:buNone/>
            </a:pPr>
            <a:r>
              <a:rPr lang="es-ES" sz="1600" dirty="0"/>
              <a:t>Revise la propuesta para censurar a la Junta de Servicios Generales</a:t>
            </a:r>
            <a:r>
              <a:rPr lang="en-US" sz="1600" dirty="0"/>
              <a:t>.</a:t>
            </a:r>
          </a:p>
          <a:p>
            <a:r>
              <a:rPr lang="es-ES" sz="1600" dirty="0"/>
              <a:t>El comité revisó cuidadosamente una propuesta para censurar a la Junta de Servicios Generales y después de solicitar una amplia contribución adicional del gerente general de G.S.O., el presidente de la Junta de Servicios Generales y los miembros adicionales de la Junta de Servicios Generales acordaron no tomar ninguna medida. El comité reconoció que el litigio relacionado con el Manuscrito de Copia de la Impresora en Alcohólicos Anónimos ha causado que muchos en la Comunidad tengan fuertes sentimientos en todos los aspectos de este asunto. El comité cree que la unidad de Alcohólicos Anónimos es el tesoro más importante que tenemos como confraternidad. El comité también reconoce que la Junta de Servicios Generales y la Junta de Servicios Mundiales de Alcohólicos Anónimos, Inc. tienen muchas responsabilidades legales y en ocasiones deben hacer uso del derecho de decisión, pero en el espíritu de A.A. unidad, el comité pregunta a la Junta de Servicios Generales, A.A. </a:t>
            </a:r>
            <a:r>
              <a:rPr lang="es-ES" sz="1600" dirty="0" err="1"/>
              <a:t>World</a:t>
            </a:r>
            <a:r>
              <a:rPr lang="es-ES" sz="1600" dirty="0"/>
              <a:t> </a:t>
            </a:r>
            <a:r>
              <a:rPr lang="es-ES" sz="1600" dirty="0" err="1"/>
              <a:t>Services</a:t>
            </a:r>
            <a:r>
              <a:rPr lang="es-ES" sz="1600" dirty="0"/>
              <a:t>, Inc. y AA </a:t>
            </a:r>
            <a:r>
              <a:rPr lang="es-ES" sz="1600" dirty="0" err="1"/>
              <a:t>Grapevine</a:t>
            </a:r>
            <a:r>
              <a:rPr lang="es-ES" sz="1600" dirty="0"/>
              <a:t>, Inc. que</a:t>
            </a:r>
            <a:r>
              <a:rPr lang="en-US" sz="1600" dirty="0"/>
              <a:t>: </a:t>
            </a:r>
          </a:p>
          <a:p>
            <a:pPr lvl="1"/>
            <a:r>
              <a:rPr lang="es-ES" sz="1600" dirty="0"/>
              <a:t>Todas las decisiones importantes tomadas por A.A. </a:t>
            </a:r>
            <a:r>
              <a:rPr lang="es-ES" sz="1600" dirty="0" err="1"/>
              <a:t>World</a:t>
            </a:r>
            <a:r>
              <a:rPr lang="es-ES" sz="1600" dirty="0"/>
              <a:t> </a:t>
            </a:r>
            <a:r>
              <a:rPr lang="es-ES" sz="1600" dirty="0" err="1"/>
              <a:t>Services</a:t>
            </a:r>
            <a:r>
              <a:rPr lang="es-ES" sz="1600" dirty="0"/>
              <a:t>, Inc., AA </a:t>
            </a:r>
            <a:r>
              <a:rPr lang="es-ES" sz="1600" dirty="0" err="1"/>
              <a:t>Grapevine</a:t>
            </a:r>
            <a:r>
              <a:rPr lang="es-ES" sz="1600" dirty="0"/>
              <a:t>, Inc., la Oficina de Servicios Generales o la gerencia de AA </a:t>
            </a:r>
            <a:r>
              <a:rPr lang="es-ES" sz="1600" dirty="0" err="1"/>
              <a:t>Grapevine</a:t>
            </a:r>
            <a:r>
              <a:rPr lang="es-ES" sz="1600" dirty="0"/>
              <a:t> serán informados de inmediato y completamente a la Junta de Servicios Generales, según corresponda.</a:t>
            </a:r>
          </a:p>
          <a:p>
            <a:pPr lvl="1"/>
            <a:r>
              <a:rPr lang="es-ES" sz="1600" dirty="0"/>
              <a:t>Si la Junta de Servicios Generales, la A.A. </a:t>
            </a:r>
            <a:r>
              <a:rPr lang="es-ES" sz="1600" dirty="0" err="1"/>
              <a:t>World</a:t>
            </a:r>
            <a:r>
              <a:rPr lang="es-ES" sz="1600" dirty="0"/>
              <a:t> </a:t>
            </a:r>
            <a:r>
              <a:rPr lang="es-ES" sz="1600" dirty="0" err="1"/>
              <a:t>Services</a:t>
            </a:r>
            <a:r>
              <a:rPr lang="es-ES" sz="1600" dirty="0"/>
              <a:t> o AA </a:t>
            </a:r>
            <a:r>
              <a:rPr lang="es-ES" sz="1600" dirty="0" err="1"/>
              <a:t>Grapevine</a:t>
            </a:r>
            <a:r>
              <a:rPr lang="es-ES" sz="1600" dirty="0"/>
              <a:t> </a:t>
            </a:r>
            <a:r>
              <a:rPr lang="es-ES" sz="1600" dirty="0" err="1"/>
              <a:t>Board</a:t>
            </a:r>
            <a:r>
              <a:rPr lang="es-ES" sz="1600" dirty="0"/>
              <a:t> deben iniciar un procedimiento legal como demandante, que siempre que sea posible, consultarán a los miembros de la Conferencia de Servicios Generales antes de comenzar dicho procedimiento, teniendo siempre presente A.A. unidad y la prudencia financiera de A.A. Sin embargo, el comité entiende que a veces esto podría no ser posible.</a:t>
            </a:r>
          </a:p>
          <a:p>
            <a:pPr lvl="1"/>
            <a:r>
              <a:rPr lang="es-ES" sz="1600" dirty="0"/>
              <a:t>El comité reconoce que la Junta de Servicios Generales, A.A. </a:t>
            </a:r>
            <a:r>
              <a:rPr lang="es-ES" sz="1600" dirty="0" err="1"/>
              <a:t>World</a:t>
            </a:r>
            <a:r>
              <a:rPr lang="es-ES" sz="1600" dirty="0"/>
              <a:t> </a:t>
            </a:r>
            <a:r>
              <a:rPr lang="es-ES" sz="1600" dirty="0" err="1"/>
              <a:t>Services</a:t>
            </a:r>
            <a:r>
              <a:rPr lang="es-ES" sz="1600" dirty="0"/>
              <a:t> Inc. y AA </a:t>
            </a:r>
            <a:r>
              <a:rPr lang="es-ES" sz="1600" dirty="0" err="1"/>
              <a:t>Grapevine</a:t>
            </a:r>
            <a:r>
              <a:rPr lang="es-ES" sz="1600" dirty="0"/>
              <a:t>, Inc. podrían ser llevados a juicio por otras partes y de ninguna manera quieren limitar sus acciones requeridas para proteger a estas corporaciones.</a:t>
            </a:r>
            <a:r>
              <a:rPr lang="en-US" sz="1600" dirty="0"/>
              <a:t>.</a:t>
            </a:r>
          </a:p>
          <a:p>
            <a:r>
              <a:rPr lang="es-ES" sz="1600" dirty="0"/>
              <a:t>Área 59 SCPC: recomendado censurar y falló</a:t>
            </a:r>
          </a:p>
          <a:p>
            <a:r>
              <a:rPr lang="es-ES" sz="1600" b="1" dirty="0"/>
              <a:t>CSG: no tomó ninguna medida con consideraciones adicionales</a:t>
            </a:r>
            <a:endParaRPr lang="en-US" sz="1600" b="1" dirty="0"/>
          </a:p>
        </p:txBody>
      </p:sp>
    </p:spTree>
    <p:extLst>
      <p:ext uri="{BB962C8B-B14F-4D97-AF65-F5344CB8AC3E}">
        <p14:creationId xmlns:p14="http://schemas.microsoft.com/office/powerpoint/2010/main" val="188435488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36F1-0D43-48D6-A093-2904ABD2B1B7}"/>
              </a:ext>
            </a:extLst>
          </p:cNvPr>
          <p:cNvSpPr>
            <a:spLocks noGrp="1"/>
          </p:cNvSpPr>
          <p:nvPr>
            <p:ph type="title"/>
          </p:nvPr>
        </p:nvSpPr>
        <p:spPr/>
        <p:txBody>
          <a:bodyPr/>
          <a:lstStyle/>
          <a:p>
            <a:r>
              <a:rPr lang="en-US" dirty="0" err="1"/>
              <a:t>Fideicomisarios</a:t>
            </a:r>
            <a:endParaRPr lang="en-US" dirty="0"/>
          </a:p>
        </p:txBody>
      </p:sp>
      <p:sp>
        <p:nvSpPr>
          <p:cNvPr id="3" name="Text Placeholder 2">
            <a:extLst>
              <a:ext uri="{FF2B5EF4-FFF2-40B4-BE49-F238E27FC236}">
                <a16:creationId xmlns:a16="http://schemas.microsoft.com/office/drawing/2014/main" id="{CC31297D-E068-4D39-8A86-3F164EADDDC9}"/>
              </a:ext>
            </a:extLst>
          </p:cNvPr>
          <p:cNvSpPr>
            <a:spLocks noGrp="1"/>
          </p:cNvSpPr>
          <p:nvPr>
            <p:ph type="body" idx="1"/>
          </p:nvPr>
        </p:nvSpPr>
        <p:spPr/>
        <p:txBody>
          <a:bodyPr>
            <a:normAutofit fontScale="85000" lnSpcReduction="20000"/>
          </a:bodyPr>
          <a:lstStyle/>
          <a:p>
            <a:pPr marL="0" indent="0">
              <a:buNone/>
            </a:pPr>
            <a:r>
              <a:rPr lang="es-ES" dirty="0"/>
              <a:t>Revise una propuesta para reorganizar A.A.W.S. y Juntas de Servicios Generales</a:t>
            </a:r>
            <a:endParaRPr lang="en-US" dirty="0"/>
          </a:p>
          <a:p>
            <a:r>
              <a:rPr lang="es-ES" dirty="0"/>
              <a:t>El comité revisó una propuesta para reorganizar A.A.W.S. y las Juntas de Servicios Generales y no tomaron ninguna acción. El comité notó que aunque no se consideró necesaria una reorganización en este momento, el comité solicitó que el Comité de nominaciones de los custodios elabore procedimientos para una reorganización parcial o completa de la Junta de Servicios Generales, la A.A.W.S. o AA </a:t>
            </a:r>
            <a:r>
              <a:rPr lang="es-ES" dirty="0" err="1"/>
              <a:t>Grapevine</a:t>
            </a:r>
            <a:r>
              <a:rPr lang="es-ES" dirty="0"/>
              <a:t> </a:t>
            </a:r>
            <a:r>
              <a:rPr lang="es-ES" dirty="0" err="1"/>
              <a:t>boards</a:t>
            </a:r>
            <a:r>
              <a:rPr lang="es-ES" dirty="0"/>
              <a:t> y que un informe se presente al Comité de Fideicomisarios de la Conferencia de 2019, incluidas todas las opciones posibles.</a:t>
            </a:r>
          </a:p>
          <a:p>
            <a:r>
              <a:rPr lang="es-ES" dirty="0"/>
              <a:t>Área 59 SCPC: no realizó ninguna acción</a:t>
            </a:r>
          </a:p>
          <a:p>
            <a:r>
              <a:rPr lang="es-ES" b="1" dirty="0"/>
              <a:t>CSG: no tomó ninguna medida con consideraciones adicionales</a:t>
            </a:r>
            <a:endParaRPr lang="en-US" b="1" dirty="0"/>
          </a:p>
        </p:txBody>
      </p:sp>
    </p:spTree>
    <p:extLst>
      <p:ext uri="{BB962C8B-B14F-4D97-AF65-F5344CB8AC3E}">
        <p14:creationId xmlns:p14="http://schemas.microsoft.com/office/powerpoint/2010/main" val="235949914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A08-8DB3-4F52-AB6C-5F9E4CB89E8E}"/>
              </a:ext>
            </a:extLst>
          </p:cNvPr>
          <p:cNvSpPr>
            <a:spLocks noGrp="1"/>
          </p:cNvSpPr>
          <p:nvPr>
            <p:ph type="title"/>
          </p:nvPr>
        </p:nvSpPr>
        <p:spPr/>
        <p:txBody>
          <a:bodyPr/>
          <a:lstStyle/>
          <a:p>
            <a:r>
              <a:rPr lang="en-US" dirty="0" err="1"/>
              <a:t>Fideicomisarios</a:t>
            </a:r>
            <a:endParaRPr lang="en-US" dirty="0"/>
          </a:p>
        </p:txBody>
      </p:sp>
      <p:sp>
        <p:nvSpPr>
          <p:cNvPr id="3" name="Text Placeholder 2">
            <a:extLst>
              <a:ext uri="{FF2B5EF4-FFF2-40B4-BE49-F238E27FC236}">
                <a16:creationId xmlns:a16="http://schemas.microsoft.com/office/drawing/2014/main" id="{9B01B681-D25E-4634-9812-D5D726D75AC0}"/>
              </a:ext>
            </a:extLst>
          </p:cNvPr>
          <p:cNvSpPr>
            <a:spLocks noGrp="1"/>
          </p:cNvSpPr>
          <p:nvPr>
            <p:ph type="body" idx="1"/>
          </p:nvPr>
        </p:nvSpPr>
        <p:spPr/>
        <p:txBody>
          <a:bodyPr/>
          <a:lstStyle/>
          <a:p>
            <a:pPr marL="0" indent="0">
              <a:buNone/>
            </a:pPr>
            <a:r>
              <a:rPr lang="es-ES" dirty="0"/>
              <a:t>Revise la lista de Fideicomisarios y Funcionarios de la GSB de A.A., </a:t>
            </a:r>
            <a:r>
              <a:rPr lang="es-ES" dirty="0" err="1"/>
              <a:t>Inc</a:t>
            </a:r>
            <a:r>
              <a:rPr lang="en-US" dirty="0"/>
              <a:t>.</a:t>
            </a:r>
          </a:p>
          <a:p>
            <a:r>
              <a:rPr lang="en-US" b="1" dirty="0"/>
              <a:t>CSG - </a:t>
            </a:r>
            <a:r>
              <a:rPr lang="en-US" b="1" dirty="0" err="1"/>
              <a:t>Aprobado</a:t>
            </a:r>
            <a:endParaRPr lang="en-US" b="1" dirty="0"/>
          </a:p>
        </p:txBody>
      </p:sp>
    </p:spTree>
    <p:extLst>
      <p:ext uri="{BB962C8B-B14F-4D97-AF65-F5344CB8AC3E}">
        <p14:creationId xmlns:p14="http://schemas.microsoft.com/office/powerpoint/2010/main" val="17760953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Archivo</a:t>
            </a:r>
            <a:endParaRPr lang="en-US" dirty="0"/>
          </a:p>
        </p:txBody>
      </p:sp>
      <p:sp>
        <p:nvSpPr>
          <p:cNvPr id="3" name="Text Placeholder 2"/>
          <p:cNvSpPr>
            <a:spLocks noGrp="1"/>
          </p:cNvSpPr>
          <p:nvPr>
            <p:ph type="body" idx="1"/>
          </p:nvPr>
        </p:nvSpPr>
        <p:spPr/>
        <p:txBody>
          <a:bodyPr>
            <a:normAutofit fontScale="92500" lnSpcReduction="10000"/>
          </a:bodyPr>
          <a:lstStyle/>
          <a:p>
            <a:pPr marL="0" indent="0">
              <a:buNone/>
            </a:pPr>
            <a:r>
              <a:rPr lang="es-ES" dirty="0"/>
              <a:t>El comité consideró una solicitud para desarrollar una política sobre la distribución de grabaciones de audio de las presentaciones de la Conferencia de Servicios Generales y no tomó ninguna medida por razones similares citadas en la consideración del comité anterior</a:t>
            </a:r>
            <a:r>
              <a:rPr lang="en-US" dirty="0"/>
              <a:t>.</a:t>
            </a:r>
          </a:p>
          <a:p>
            <a:r>
              <a:rPr lang="es-ES" dirty="0"/>
              <a:t>Área 59 recomendada: aprobada. (Nota: tiempo que lleva obtener la información cuando se solicita su revisión. Cualquier solicitud revisada por el GSB es solo para uso limitado, no para reproducción por acción de asesoramiento de 2015).</a:t>
            </a:r>
          </a:p>
          <a:p>
            <a:r>
              <a:rPr lang="es-ES" b="1" dirty="0"/>
              <a:t>CSG: no tomó ninguna medida con consideración adicional</a:t>
            </a:r>
            <a:endParaRPr lang="en-US" b="1" dirty="0"/>
          </a:p>
        </p:txBody>
      </p:sp>
    </p:spTree>
    <p:extLst>
      <p:ext uri="{BB962C8B-B14F-4D97-AF65-F5344CB8AC3E}">
        <p14:creationId xmlns:p14="http://schemas.microsoft.com/office/powerpoint/2010/main" val="419184445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A51-C826-489A-9A46-575240E448B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DCA86C0-75C9-4AB5-8FD7-73F7448CF649}"/>
              </a:ext>
            </a:extLst>
          </p:cNvPr>
          <p:cNvSpPr>
            <a:spLocks noGrp="1"/>
          </p:cNvSpPr>
          <p:nvPr>
            <p:ph idx="1"/>
          </p:nvPr>
        </p:nvSpPr>
        <p:spPr/>
        <p:txBody>
          <a:bodyPr/>
          <a:lstStyle/>
          <a:p>
            <a:pPr marL="0" indent="0">
              <a:buNone/>
            </a:pPr>
            <a:r>
              <a:rPr lang="es-ES" dirty="0"/>
              <a:t>Revise las sugerencias para el tema de la Conferencia de Servicios Generales 2019</a:t>
            </a:r>
            <a:r>
              <a:rPr lang="en-US" dirty="0"/>
              <a:t>. </a:t>
            </a:r>
          </a:p>
          <a:p>
            <a:r>
              <a:rPr lang="es-ES" dirty="0"/>
              <a:t>El comité recomendó que el tema de la Conferencia de Servicios Generales de 2019 sea: "Nuestro gran libro: 80 años, 71 idiomas".</a:t>
            </a:r>
          </a:p>
          <a:p>
            <a:r>
              <a:rPr lang="es-ES" b="1" dirty="0"/>
              <a:t>CSG adoptó el tema</a:t>
            </a:r>
            <a:r>
              <a:rPr lang="en-US" b="1" dirty="0"/>
              <a:t>.</a:t>
            </a:r>
          </a:p>
        </p:txBody>
      </p:sp>
    </p:spTree>
    <p:extLst>
      <p:ext uri="{BB962C8B-B14F-4D97-AF65-F5344CB8AC3E}">
        <p14:creationId xmlns:p14="http://schemas.microsoft.com/office/powerpoint/2010/main" val="765324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08BA-F238-49D9-9ECD-AA585D62A23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19CBA77-C69D-47E4-AF69-DD372C82AFA7}"/>
              </a:ext>
            </a:extLst>
          </p:cNvPr>
          <p:cNvSpPr>
            <a:spLocks noGrp="1"/>
          </p:cNvSpPr>
          <p:nvPr>
            <p:ph idx="1"/>
          </p:nvPr>
        </p:nvSpPr>
        <p:spPr/>
        <p:txBody>
          <a:bodyPr>
            <a:normAutofit/>
          </a:bodyPr>
          <a:lstStyle/>
          <a:p>
            <a:pPr marL="0" indent="0">
              <a:buNone/>
            </a:pPr>
            <a:r>
              <a:rPr lang="es-ES" dirty="0"/>
              <a:t>Discutir ideas de temas de talleres para la Conferencia de Servicios Generales 2019</a:t>
            </a:r>
            <a:r>
              <a:rPr lang="en-US" dirty="0"/>
              <a:t>. </a:t>
            </a:r>
          </a:p>
          <a:p>
            <a:r>
              <a:rPr lang="es-ES" dirty="0"/>
              <a:t>El comité recomendó que el siguiente sea el tema del taller para la Conferencia de Servicios Generales 2019:</a:t>
            </a:r>
          </a:p>
          <a:p>
            <a:r>
              <a:rPr lang="es-ES" dirty="0"/>
              <a:t>"Claridad de propósito: abordar las necesidades de nuestras reuniones".</a:t>
            </a:r>
          </a:p>
          <a:p>
            <a:r>
              <a:rPr lang="es-ES" b="1" dirty="0"/>
              <a:t>CSG adoptó</a:t>
            </a:r>
            <a:endParaRPr lang="en-US" b="1" dirty="0"/>
          </a:p>
        </p:txBody>
      </p:sp>
    </p:spTree>
    <p:extLst>
      <p:ext uri="{BB962C8B-B14F-4D97-AF65-F5344CB8AC3E}">
        <p14:creationId xmlns:p14="http://schemas.microsoft.com/office/powerpoint/2010/main" val="2759106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08000" y="2939143"/>
            <a:ext cx="11988800" cy="6096000"/>
          </a:xfrm>
        </p:spPr>
        <p:txBody>
          <a:bodyPr>
            <a:normAutofit fontScale="77500" lnSpcReduction="20000"/>
          </a:bodyPr>
          <a:lstStyle/>
          <a:p>
            <a:pPr marL="0" indent="0">
              <a:buNone/>
            </a:pPr>
            <a:r>
              <a:rPr lang="en-US" dirty="0"/>
              <a:t>Review presentation/discussion topic ideas for the 2019 General Service Conference. </a:t>
            </a:r>
          </a:p>
          <a:p>
            <a:r>
              <a:rPr lang="en-US" dirty="0"/>
              <a:t>The committee recommended that the following be presentation/discussion topics for the 2019 General Service Conference: </a:t>
            </a:r>
          </a:p>
          <a:p>
            <a:r>
              <a:rPr lang="en-US" dirty="0"/>
              <a:t>1. Yesterday’s World – Our Legacies Begin </a:t>
            </a:r>
          </a:p>
          <a:p>
            <a:r>
              <a:rPr lang="en-US" dirty="0"/>
              <a:t>2. Today’s World – Demonstrating Integrity, Anonymity and Service </a:t>
            </a:r>
          </a:p>
          <a:p>
            <a:r>
              <a:rPr lang="en-US" dirty="0"/>
              <a:t>3. Tomorrow’s World – Carrying the Message Forward</a:t>
            </a:r>
          </a:p>
          <a:p>
            <a:r>
              <a:rPr lang="en-US" dirty="0"/>
              <a:t>Area 59 SCPC – several suggestions presented &amp; passed</a:t>
            </a:r>
          </a:p>
          <a:p>
            <a:r>
              <a:rPr lang="en-US" b="1" dirty="0"/>
              <a:t>CSG – adopted the above</a:t>
            </a:r>
            <a:r>
              <a:rPr lang="en-US" dirty="0"/>
              <a:t>. (Note: #3 above was amended 3 times.)</a:t>
            </a:r>
          </a:p>
          <a:p>
            <a:endParaRPr lang="en-US" dirty="0"/>
          </a:p>
          <a:p>
            <a:endParaRPr lang="en-US" dirty="0"/>
          </a:p>
        </p:txBody>
      </p:sp>
    </p:spTree>
    <p:extLst>
      <p:ext uri="{BB962C8B-B14F-4D97-AF65-F5344CB8AC3E}">
        <p14:creationId xmlns:p14="http://schemas.microsoft.com/office/powerpoint/2010/main" val="1732815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A586-0426-4CD8-A2C5-18F51C3F4593}"/>
              </a:ext>
            </a:extLst>
          </p:cNvPr>
          <p:cNvSpPr>
            <a:spLocks noGrp="1"/>
          </p:cNvSpPr>
          <p:nvPr>
            <p:ph type="title"/>
          </p:nvPr>
        </p:nvSpPr>
        <p:spPr/>
        <p:txBody>
          <a:bodyPr/>
          <a:lstStyle/>
          <a:p>
            <a:r>
              <a:rPr lang="en-US" dirty="0" err="1"/>
              <a:t>Acciones</a:t>
            </a:r>
            <a:r>
              <a:rPr lang="en-US" dirty="0"/>
              <a:t> </a:t>
            </a:r>
            <a:r>
              <a:rPr lang="en-US" dirty="0" err="1"/>
              <a:t>en</a:t>
            </a:r>
            <a:r>
              <a:rPr lang="en-US" dirty="0"/>
              <a:t> el </a:t>
            </a:r>
            <a:r>
              <a:rPr lang="en-US" dirty="0" err="1"/>
              <a:t>Piso</a:t>
            </a:r>
            <a:endParaRPr lang="en-US" dirty="0"/>
          </a:p>
        </p:txBody>
      </p:sp>
      <p:sp>
        <p:nvSpPr>
          <p:cNvPr id="3" name="Content Placeholder 2">
            <a:extLst>
              <a:ext uri="{FF2B5EF4-FFF2-40B4-BE49-F238E27FC236}">
                <a16:creationId xmlns:a16="http://schemas.microsoft.com/office/drawing/2014/main" id="{96FAEB8F-6527-43D6-8487-5A6A6EE8D4A0}"/>
              </a:ext>
            </a:extLst>
          </p:cNvPr>
          <p:cNvSpPr>
            <a:spLocks noGrp="1"/>
          </p:cNvSpPr>
          <p:nvPr>
            <p:ph idx="1"/>
          </p:nvPr>
        </p:nvSpPr>
        <p:spPr/>
        <p:txBody>
          <a:bodyPr/>
          <a:lstStyle/>
          <a:p>
            <a:r>
              <a:rPr lang="es-ES" dirty="0"/>
              <a:t>Hubo un total de 8 acciones de piso que se presentaron.</a:t>
            </a:r>
          </a:p>
          <a:p>
            <a:r>
              <a:rPr lang="es-ES" dirty="0"/>
              <a:t>4 - Donde se negó a considerar</a:t>
            </a:r>
          </a:p>
          <a:p>
            <a:r>
              <a:rPr lang="es-ES" dirty="0"/>
              <a:t>1- No fue aprobado</a:t>
            </a:r>
          </a:p>
          <a:p>
            <a:r>
              <a:rPr lang="es-ES" dirty="0"/>
              <a:t>1- Fue retirado por la persona que lo trajo.</a:t>
            </a:r>
          </a:p>
          <a:p>
            <a:r>
              <a:rPr lang="es-ES" dirty="0"/>
              <a:t>2- aprobado, y adoptado como acciones consultivas</a:t>
            </a:r>
            <a:endParaRPr lang="en-US" dirty="0"/>
          </a:p>
        </p:txBody>
      </p:sp>
    </p:spTree>
    <p:extLst>
      <p:ext uri="{BB962C8B-B14F-4D97-AF65-F5344CB8AC3E}">
        <p14:creationId xmlns:p14="http://schemas.microsoft.com/office/powerpoint/2010/main" val="2426468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Acciones</a:t>
            </a:r>
            <a:r>
              <a:rPr lang="en-US" dirty="0"/>
              <a:t> </a:t>
            </a:r>
            <a:r>
              <a:rPr lang="en-US" dirty="0" err="1"/>
              <a:t>en</a:t>
            </a:r>
            <a:r>
              <a:rPr lang="en-US" dirty="0"/>
              <a:t> el </a:t>
            </a:r>
            <a:r>
              <a:rPr lang="en-US" dirty="0" err="1"/>
              <a:t>Piso</a:t>
            </a:r>
            <a:endParaRPr lang="en-US" dirty="0"/>
          </a:p>
        </p:txBody>
      </p:sp>
      <p:sp>
        <p:nvSpPr>
          <p:cNvPr id="3" name="Text Placeholder 2"/>
          <p:cNvSpPr>
            <a:spLocks noGrp="1"/>
          </p:cNvSpPr>
          <p:nvPr>
            <p:ph type="body" idx="1"/>
          </p:nvPr>
        </p:nvSpPr>
        <p:spPr>
          <a:xfrm>
            <a:off x="508000" y="2628900"/>
            <a:ext cx="11988800" cy="6324600"/>
          </a:xfrm>
        </p:spPr>
        <p:txBody>
          <a:bodyPr>
            <a:normAutofit fontScale="92500" lnSpcReduction="10000"/>
          </a:bodyPr>
          <a:lstStyle/>
          <a:p>
            <a:pPr marL="0" indent="0">
              <a:buNone/>
            </a:pPr>
            <a:r>
              <a:rPr lang="en-US" sz="2800" dirty="0"/>
              <a:t>Se </a:t>
            </a:r>
            <a:r>
              <a:rPr lang="en-US" sz="2800" dirty="0" err="1"/>
              <a:t>recomendó</a:t>
            </a:r>
            <a:r>
              <a:rPr lang="en-US" sz="2800" dirty="0"/>
              <a:t> que: </a:t>
            </a:r>
          </a:p>
          <a:p>
            <a:r>
              <a:rPr lang="es-ES" sz="2800" dirty="0"/>
              <a:t>El texto en la página 18 del folleto "Los miembros del clero preguntan sobre alcohólicos anónimos" que actualmente dice:</a:t>
            </a:r>
          </a:p>
          <a:p>
            <a:r>
              <a:rPr lang="es-ES" sz="2800" dirty="0"/>
              <a:t> Consulte en su directorio telefónico o periódico local la cantidad de Alcohólicos Anónimos.</a:t>
            </a:r>
          </a:p>
          <a:p>
            <a:r>
              <a:rPr lang="es-ES" sz="2800" dirty="0"/>
              <a:t>Ser revisado para leer:</a:t>
            </a:r>
          </a:p>
          <a:p>
            <a:r>
              <a:rPr lang="es-ES" sz="2800" dirty="0"/>
              <a:t>Alcohólicos Anónimos se puede encontrar en Internet en aa.org y en la mayoría de los directorios telefónicos buscando "Alcohólicos Anónimos". Además, hay reuniones en línea disponibles, que los militares y otras personas a menudo usan cuando se encuentran en lugares donde no hay reuniones cercanas.</a:t>
            </a:r>
          </a:p>
          <a:p>
            <a:r>
              <a:rPr lang="es-ES" sz="2800" b="1" dirty="0"/>
              <a:t>CSG adoptado como una acción consultiva</a:t>
            </a:r>
            <a:endParaRPr lang="en-US" sz="2800" b="1" dirty="0"/>
          </a:p>
        </p:txBody>
      </p:sp>
    </p:spTree>
    <p:extLst>
      <p:ext uri="{BB962C8B-B14F-4D97-AF65-F5344CB8AC3E}">
        <p14:creationId xmlns:p14="http://schemas.microsoft.com/office/powerpoint/2010/main" val="38524000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Grp="1"/>
          </p:cNvPicPr>
          <p:nvPr>
            <p:ph type="pic" idx="13"/>
          </p:nvPr>
        </p:nvPicPr>
        <p:blipFill>
          <a:blip r:embed="rId2">
            <a:extLst/>
          </a:blip>
          <a:stretch>
            <a:fillRect/>
          </a:stretch>
        </p:blipFill>
        <p:spPr>
          <a:xfrm>
            <a:off x="6692900" y="2565400"/>
            <a:ext cx="5842000" cy="6680200"/>
          </a:xfrm>
          <a:prstGeom prst="rect">
            <a:avLst/>
          </a:prstGeom>
        </p:spPr>
      </p:pic>
      <p:sp>
        <p:nvSpPr>
          <p:cNvPr id="159" name="What is an &quot;Advisory Action?&quot;"/>
          <p:cNvSpPr>
            <a:spLocks noGrp="1"/>
          </p:cNvSpPr>
          <p:nvPr>
            <p:ph type="title"/>
          </p:nvPr>
        </p:nvSpPr>
        <p:spPr>
          <a:prstGeom prst="rect">
            <a:avLst/>
          </a:prstGeom>
        </p:spPr>
        <p:txBody>
          <a:bodyPr>
            <a:normAutofit fontScale="90000"/>
          </a:bodyPr>
          <a:lstStyle/>
          <a:p>
            <a:r>
              <a:rPr lang="es-ES" dirty="0"/>
              <a:t>¿Qué es una "Acción Consultiva"?</a:t>
            </a:r>
            <a:endParaRPr dirty="0"/>
          </a:p>
        </p:txBody>
      </p:sp>
      <p:sp>
        <p:nvSpPr>
          <p:cNvPr id="160" name="A bridge between the GSC &amp; Board of Trustees…"/>
          <p:cNvSpPr>
            <a:spLocks noGrp="1"/>
          </p:cNvSpPr>
          <p:nvPr>
            <p:ph type="body" sz="half" idx="1"/>
          </p:nvPr>
        </p:nvSpPr>
        <p:spPr>
          <a:prstGeom prst="rect">
            <a:avLst/>
          </a:prstGeom>
        </p:spPr>
        <p:txBody>
          <a:bodyPr>
            <a:normAutofit fontScale="92500"/>
          </a:bodyPr>
          <a:lstStyle/>
          <a:p>
            <a:r>
              <a:rPr lang="es-ES" dirty="0"/>
              <a:t>Las Acciones Recomendables son el resultado de un voto afirmativo del CSG para avanzar con una recomendación del comité u otra moción</a:t>
            </a:r>
          </a:p>
          <a:p>
            <a:r>
              <a:rPr lang="es-ES" dirty="0"/>
              <a:t>Un puente entre el CSG y la Junta de Fideicomisarios</a:t>
            </a:r>
          </a:p>
          <a:p>
            <a:r>
              <a:rPr lang="es-ES" dirty="0"/>
              <a:t>Expresa, con una unanimidad sustancial, la conciencia informada de A.A. como un todo</a:t>
            </a:r>
          </a:p>
          <a:p>
            <a:r>
              <a:rPr lang="es-ES" dirty="0"/>
              <a:t>Aconseja a la Junta Directiva que tome medidas basadas en la Conciencia Grupal de la CSG</a:t>
            </a:r>
            <a:endParaRPr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7AD0-59A8-4C95-A0E6-120E0F3E1C2C}"/>
              </a:ext>
            </a:extLst>
          </p:cNvPr>
          <p:cNvSpPr>
            <a:spLocks noGrp="1"/>
          </p:cNvSpPr>
          <p:nvPr>
            <p:ph type="title"/>
          </p:nvPr>
        </p:nvSpPr>
        <p:spPr/>
        <p:txBody>
          <a:bodyPr/>
          <a:lstStyle/>
          <a:p>
            <a:r>
              <a:rPr lang="en-US" dirty="0" err="1"/>
              <a:t>Acciones</a:t>
            </a:r>
            <a:r>
              <a:rPr lang="en-US" dirty="0"/>
              <a:t> </a:t>
            </a:r>
            <a:r>
              <a:rPr lang="en-US" dirty="0" err="1"/>
              <a:t>en</a:t>
            </a:r>
            <a:r>
              <a:rPr lang="en-US" dirty="0"/>
              <a:t> el </a:t>
            </a:r>
            <a:r>
              <a:rPr lang="en-US" dirty="0" err="1"/>
              <a:t>Piso</a:t>
            </a:r>
            <a:endParaRPr lang="en-US" dirty="0"/>
          </a:p>
        </p:txBody>
      </p:sp>
      <p:sp>
        <p:nvSpPr>
          <p:cNvPr id="3" name="Text Placeholder 2">
            <a:extLst>
              <a:ext uri="{FF2B5EF4-FFF2-40B4-BE49-F238E27FC236}">
                <a16:creationId xmlns:a16="http://schemas.microsoft.com/office/drawing/2014/main" id="{DEC8D962-7D84-4466-9E21-98864CE1DB72}"/>
              </a:ext>
            </a:extLst>
          </p:cNvPr>
          <p:cNvSpPr>
            <a:spLocks noGrp="1"/>
          </p:cNvSpPr>
          <p:nvPr>
            <p:ph type="body" idx="1"/>
          </p:nvPr>
        </p:nvSpPr>
        <p:spPr/>
        <p:txBody>
          <a:bodyPr/>
          <a:lstStyle/>
          <a:p>
            <a:pPr marL="0" indent="0">
              <a:buNone/>
            </a:pPr>
            <a:r>
              <a:rPr lang="en-US" dirty="0"/>
              <a:t>Se </a:t>
            </a:r>
            <a:r>
              <a:rPr lang="en-US" dirty="0" err="1"/>
              <a:t>recomendó</a:t>
            </a:r>
            <a:r>
              <a:rPr lang="en-US" dirty="0"/>
              <a:t> que: </a:t>
            </a:r>
          </a:p>
          <a:p>
            <a:r>
              <a:rPr lang="es-ES" dirty="0"/>
              <a:t>Los aspectos destacados del servicio de área se publicarán en su totalidad tanto en el informe final de la conferencia impresa como en la versión digital protegida para el anonimato.</a:t>
            </a:r>
          </a:p>
          <a:p>
            <a:r>
              <a:rPr lang="es-ES" b="1" dirty="0"/>
              <a:t>CSG adoptado como acción consultiva</a:t>
            </a:r>
            <a:endParaRPr lang="en-US" b="1" dirty="0"/>
          </a:p>
        </p:txBody>
      </p:sp>
    </p:spTree>
    <p:extLst>
      <p:ext uri="{BB962C8B-B14F-4D97-AF65-F5344CB8AC3E}">
        <p14:creationId xmlns:p14="http://schemas.microsoft.com/office/powerpoint/2010/main" val="163337673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4AD0-2F10-4EAA-A5DA-D50838900456}"/>
              </a:ext>
            </a:extLst>
          </p:cNvPr>
          <p:cNvSpPr>
            <a:spLocks noGrp="1"/>
          </p:cNvSpPr>
          <p:nvPr>
            <p:ph type="title"/>
          </p:nvPr>
        </p:nvSpPr>
        <p:spPr/>
        <p:txBody>
          <a:bodyPr>
            <a:normAutofit fontScale="90000"/>
          </a:bodyPr>
          <a:lstStyle/>
          <a:p>
            <a:r>
              <a:rPr lang="en-US" dirty="0" err="1"/>
              <a:t>Progreso</a:t>
            </a:r>
            <a:r>
              <a:rPr lang="en-US" dirty="0"/>
              <a:t> de la </a:t>
            </a:r>
            <a:r>
              <a:rPr lang="en-US" dirty="0" err="1"/>
              <a:t>Séptimo</a:t>
            </a:r>
            <a:r>
              <a:rPr lang="en-US" dirty="0"/>
              <a:t> </a:t>
            </a:r>
            <a:r>
              <a:rPr lang="en-US" dirty="0" err="1"/>
              <a:t>Tradición</a:t>
            </a:r>
            <a:endParaRPr lang="en-US" dirty="0"/>
          </a:p>
        </p:txBody>
      </p:sp>
      <p:sp>
        <p:nvSpPr>
          <p:cNvPr id="3" name="Content Placeholder 2">
            <a:extLst>
              <a:ext uri="{FF2B5EF4-FFF2-40B4-BE49-F238E27FC236}">
                <a16:creationId xmlns:a16="http://schemas.microsoft.com/office/drawing/2014/main" id="{33061BC0-4D15-4E45-BEA1-FA3F309636C6}"/>
              </a:ext>
            </a:extLst>
          </p:cNvPr>
          <p:cNvSpPr>
            <a:spLocks noGrp="1"/>
          </p:cNvSpPr>
          <p:nvPr>
            <p:ph idx="1"/>
          </p:nvPr>
        </p:nvSpPr>
        <p:spPr/>
        <p:txBody>
          <a:bodyPr>
            <a:normAutofit fontScale="85000" lnSpcReduction="20000"/>
          </a:bodyPr>
          <a:lstStyle/>
          <a:p>
            <a:r>
              <a:rPr lang="es-ES" dirty="0"/>
              <a:t>Las contribuciones de 2017 establecen un récord de $ 8.4 millones</a:t>
            </a:r>
          </a:p>
          <a:p>
            <a:r>
              <a:rPr lang="es-ES" dirty="0"/>
              <a:t>¡Un aumento del 6% en 2016!</a:t>
            </a:r>
          </a:p>
          <a:p>
            <a:r>
              <a:rPr lang="es-ES" dirty="0"/>
              <a:t>El gasto total del servicio fue de $ 10.2 millones</a:t>
            </a:r>
            <a:endParaRPr lang="en-US" dirty="0"/>
          </a:p>
          <a:p>
            <a:pPr lvl="1"/>
            <a:r>
              <a:rPr lang="es-ES" dirty="0"/>
              <a:t>Aumento del 3%</a:t>
            </a:r>
          </a:p>
          <a:p>
            <a:pPr lvl="1"/>
            <a:r>
              <a:rPr lang="es-ES" dirty="0"/>
              <a:t>Un déficit de $ 1.8 millones en comparación con las contribuciones del grupo</a:t>
            </a:r>
            <a:endParaRPr lang="en-US" dirty="0"/>
          </a:p>
          <a:p>
            <a:r>
              <a:rPr lang="es-ES" dirty="0"/>
              <a:t>Las ventas de literatura aumentaron un 6%, cubriendo ese déficit de las contribuciones</a:t>
            </a:r>
          </a:p>
          <a:p>
            <a:r>
              <a:rPr lang="es-ES" dirty="0"/>
              <a:t>Fondo de reserva a 9.5 meses</a:t>
            </a:r>
          </a:p>
          <a:p>
            <a:r>
              <a:rPr lang="es-ES" dirty="0"/>
              <a:t>Servicio de costo por miembro = $ 7.40; por grupo $ 152.90</a:t>
            </a:r>
            <a:endParaRPr lang="en-US" dirty="0"/>
          </a:p>
        </p:txBody>
      </p:sp>
    </p:spTree>
    <p:extLst>
      <p:ext uri="{BB962C8B-B14F-4D97-AF65-F5344CB8AC3E}">
        <p14:creationId xmlns:p14="http://schemas.microsoft.com/office/powerpoint/2010/main" val="1592677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9-B5C4-4E2F-96DC-B21895C75B7E}"/>
              </a:ext>
            </a:extLst>
          </p:cNvPr>
          <p:cNvSpPr>
            <a:spLocks noGrp="1"/>
          </p:cNvSpPr>
          <p:nvPr>
            <p:ph type="title"/>
          </p:nvPr>
        </p:nvSpPr>
        <p:spPr/>
        <p:txBody>
          <a:bodyPr/>
          <a:lstStyle/>
          <a:p>
            <a:r>
              <a:rPr lang="en-US" dirty="0" err="1"/>
              <a:t>Algunos</a:t>
            </a:r>
            <a:r>
              <a:rPr lang="en-US" dirty="0"/>
              <a:t> </a:t>
            </a:r>
            <a:r>
              <a:rPr lang="en-US" dirty="0" err="1"/>
              <a:t>Hechos</a:t>
            </a:r>
            <a:endParaRPr lang="en-US" dirty="0"/>
          </a:p>
        </p:txBody>
      </p:sp>
      <p:sp>
        <p:nvSpPr>
          <p:cNvPr id="3" name="Content Placeholder 2">
            <a:extLst>
              <a:ext uri="{FF2B5EF4-FFF2-40B4-BE49-F238E27FC236}">
                <a16:creationId xmlns:a16="http://schemas.microsoft.com/office/drawing/2014/main" id="{EB0A17FD-C9EC-481B-8AD4-B6CD82F0763A}"/>
              </a:ext>
            </a:extLst>
          </p:cNvPr>
          <p:cNvSpPr>
            <a:spLocks noGrp="1"/>
          </p:cNvSpPr>
          <p:nvPr>
            <p:ph idx="1"/>
          </p:nvPr>
        </p:nvSpPr>
        <p:spPr/>
        <p:txBody>
          <a:bodyPr>
            <a:normAutofit fontScale="92500"/>
          </a:bodyPr>
          <a:lstStyle/>
          <a:p>
            <a:r>
              <a:rPr lang="es-ES" dirty="0"/>
              <a:t>Las suscripciones a </a:t>
            </a:r>
            <a:r>
              <a:rPr lang="es-ES" dirty="0" err="1"/>
              <a:t>Grapevine</a:t>
            </a:r>
            <a:r>
              <a:rPr lang="es-ES" dirty="0"/>
              <a:t> continuaron disminuyendo</a:t>
            </a:r>
          </a:p>
          <a:p>
            <a:r>
              <a:rPr lang="es-ES" dirty="0"/>
              <a:t>GV cerró el año financieramente con un ingreso positivo de $ 126,000</a:t>
            </a:r>
          </a:p>
          <a:p>
            <a:r>
              <a:rPr lang="es-ES" dirty="0"/>
              <a:t>La Viña costó (perdió) $ 126,000 versus $ 152,000 en 2016.</a:t>
            </a:r>
          </a:p>
          <a:p>
            <a:r>
              <a:rPr lang="es-ES" dirty="0"/>
              <a:t>A partir de 2017, el Big Book se ha traducido a 71 idiomas diferentes y hay más en camino.</a:t>
            </a:r>
          </a:p>
          <a:p>
            <a:pPr lvl="1"/>
            <a:r>
              <a:rPr lang="es-ES" dirty="0"/>
              <a:t>1 es Navajo - un idioma hablado y, por lo tanto, solo en audio</a:t>
            </a:r>
            <a:endParaRPr lang="en-US" dirty="0"/>
          </a:p>
        </p:txBody>
      </p:sp>
    </p:spTree>
    <p:extLst>
      <p:ext uri="{BB962C8B-B14F-4D97-AF65-F5344CB8AC3E}">
        <p14:creationId xmlns:p14="http://schemas.microsoft.com/office/powerpoint/2010/main" val="2317949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1E8D-EC44-46A9-9F85-9DFCD1E48863}"/>
              </a:ext>
            </a:extLst>
          </p:cNvPr>
          <p:cNvSpPr>
            <a:spLocks noGrp="1"/>
          </p:cNvSpPr>
          <p:nvPr>
            <p:ph type="title"/>
          </p:nvPr>
        </p:nvSpPr>
        <p:spPr/>
        <p:txBody>
          <a:bodyPr/>
          <a:lstStyle/>
          <a:p>
            <a:r>
              <a:rPr lang="en-US" dirty="0" err="1"/>
              <a:t>Algunos</a:t>
            </a:r>
            <a:r>
              <a:rPr lang="en-US" dirty="0"/>
              <a:t> </a:t>
            </a:r>
            <a:r>
              <a:rPr lang="en-US" dirty="0" err="1"/>
              <a:t>Hechos</a:t>
            </a:r>
            <a:endParaRPr lang="en-US" dirty="0"/>
          </a:p>
        </p:txBody>
      </p:sp>
      <p:sp>
        <p:nvSpPr>
          <p:cNvPr id="3" name="Content Placeholder 2">
            <a:extLst>
              <a:ext uri="{FF2B5EF4-FFF2-40B4-BE49-F238E27FC236}">
                <a16:creationId xmlns:a16="http://schemas.microsoft.com/office/drawing/2014/main" id="{876CB920-1B14-4B6D-8D5D-FEACF8FDE177}"/>
              </a:ext>
            </a:extLst>
          </p:cNvPr>
          <p:cNvSpPr>
            <a:spLocks noGrp="1"/>
          </p:cNvSpPr>
          <p:nvPr>
            <p:ph idx="1"/>
          </p:nvPr>
        </p:nvSpPr>
        <p:spPr/>
        <p:txBody>
          <a:bodyPr>
            <a:normAutofit fontScale="92500" lnSpcReduction="10000"/>
          </a:bodyPr>
          <a:lstStyle/>
          <a:p>
            <a:r>
              <a:rPr lang="es-ES" dirty="0"/>
              <a:t>90 empleados en G.S.O: respondieron a más de 90,000 correos electrónicos en 2017.</a:t>
            </a:r>
          </a:p>
          <a:p>
            <a:r>
              <a:rPr lang="es-ES" dirty="0"/>
              <a:t>Las correcciones respondieron más de 65,000 cartas</a:t>
            </a:r>
          </a:p>
          <a:p>
            <a:r>
              <a:rPr lang="es-ES" dirty="0"/>
              <a:t>Los archivos recibieron más de 1.300 solicitudes</a:t>
            </a:r>
          </a:p>
          <a:p>
            <a:r>
              <a:rPr lang="es-ES" dirty="0"/>
              <a:t>905,000 libros grandes vendidos</a:t>
            </a:r>
          </a:p>
          <a:p>
            <a:r>
              <a:rPr lang="es-ES" dirty="0"/>
              <a:t>Libros electrónicos 54,790 unidades vendidas</a:t>
            </a:r>
          </a:p>
          <a:p>
            <a:r>
              <a:rPr lang="es-ES" dirty="0"/>
              <a:t>aa.org recibió más de 12,000,000 visitas</a:t>
            </a:r>
          </a:p>
          <a:p>
            <a:r>
              <a:rPr lang="es-ES" dirty="0"/>
              <a:t>1,000 visitas por día con respecto a la necesidad de ayuda con un problema con la bebida</a:t>
            </a:r>
            <a:endParaRPr lang="en-US" dirty="0"/>
          </a:p>
        </p:txBody>
      </p:sp>
    </p:spTree>
    <p:extLst>
      <p:ext uri="{BB962C8B-B14F-4D97-AF65-F5344CB8AC3E}">
        <p14:creationId xmlns:p14="http://schemas.microsoft.com/office/powerpoint/2010/main" val="1906826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p:extLst>
              <p:ext uri="{D42A27DB-BD31-4B8C-83A1-F6EECF244321}">
                <p14:modId xmlns:p14="http://schemas.microsoft.com/office/powerpoint/2010/main" val="3968962560"/>
              </p:ext>
            </p:extLst>
          </p:nvPr>
        </p:nvGraphicFramePr>
        <p:xfrm>
          <a:off x="1083734" y="1625600"/>
          <a:ext cx="11054081" cy="7779848"/>
        </p:xfrm>
        <a:graphic>
          <a:graphicData uri="http://schemas.openxmlformats.org/drawingml/2006/table">
            <a:tbl>
              <a:tblPr firstRow="1" bandRow="1">
                <a:tableStyleId>{2D5ABB26-0587-4C30-8999-92F81FD0307C}</a:tableStyleId>
              </a:tblPr>
              <a:tblGrid>
                <a:gridCol w="6099459">
                  <a:extLst>
                    <a:ext uri="{9D8B030D-6E8A-4147-A177-3AD203B41FA5}">
                      <a16:colId xmlns:a16="http://schemas.microsoft.com/office/drawing/2014/main" val="20000"/>
                    </a:ext>
                  </a:extLst>
                </a:gridCol>
                <a:gridCol w="1581262">
                  <a:extLst>
                    <a:ext uri="{9D8B030D-6E8A-4147-A177-3AD203B41FA5}">
                      <a16:colId xmlns:a16="http://schemas.microsoft.com/office/drawing/2014/main" val="20001"/>
                    </a:ext>
                  </a:extLst>
                </a:gridCol>
                <a:gridCol w="1581262">
                  <a:extLst>
                    <a:ext uri="{9D8B030D-6E8A-4147-A177-3AD203B41FA5}">
                      <a16:colId xmlns:a16="http://schemas.microsoft.com/office/drawing/2014/main" val="20002"/>
                    </a:ext>
                  </a:extLst>
                </a:gridCol>
                <a:gridCol w="1792098">
                  <a:extLst>
                    <a:ext uri="{9D8B030D-6E8A-4147-A177-3AD203B41FA5}">
                      <a16:colId xmlns:a16="http://schemas.microsoft.com/office/drawing/2014/main" val="20003"/>
                    </a:ext>
                  </a:extLst>
                </a:gridCol>
              </a:tblGrid>
              <a:tr h="563541">
                <a:tc>
                  <a:txBody>
                    <a:bodyPr/>
                    <a:lstStyle/>
                    <a:p>
                      <a:endParaRPr lang="en-US" sz="260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54059">
                <a:tc>
                  <a:txBody>
                    <a:bodyPr/>
                    <a:lstStyle/>
                    <a:p>
                      <a:r>
                        <a:rPr lang="en-US" sz="2300" dirty="0" err="1">
                          <a:latin typeface="Arial Narrow" panose="020B0606020202030204" pitchFamily="34" charset="0"/>
                          <a:cs typeface="Arial" panose="020B0604020202020204" pitchFamily="34" charset="0"/>
                        </a:rPr>
                        <a:t>Número</a:t>
                      </a:r>
                      <a:r>
                        <a:rPr lang="en-US" sz="2300" dirty="0">
                          <a:latin typeface="Arial Narrow" panose="020B0606020202030204" pitchFamily="34" charset="0"/>
                          <a:cs typeface="Arial" panose="020B0604020202020204" pitchFamily="34" charset="0"/>
                        </a:rPr>
                        <a:t> de </a:t>
                      </a:r>
                      <a:r>
                        <a:rPr lang="en-US" sz="2300" dirty="0" err="1">
                          <a:latin typeface="Arial Narrow" panose="020B0606020202030204" pitchFamily="34" charset="0"/>
                          <a:cs typeface="Arial" panose="020B0604020202020204" pitchFamily="34" charset="0"/>
                        </a:rPr>
                        <a:t>miembros</a:t>
                      </a:r>
                      <a:endParaRPr lang="en-US" sz="230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1,381,954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0" dirty="0">
                          <a:latin typeface="Arial Narrow" panose="020B0606020202030204" pitchFamily="34" charset="0"/>
                          <a:cs typeface="Arial" panose="020B0604020202020204" pitchFamily="34" charset="0"/>
                        </a:rPr>
                        <a:t>1,362,402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0" dirty="0">
                          <a:latin typeface="Arial Narrow" panose="020B0606020202030204" pitchFamily="34" charset="0"/>
                          <a:cs typeface="Arial" panose="020B0604020202020204" pitchFamily="34" charset="0"/>
                        </a:rPr>
                        <a:t>1,348,072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563541">
                <a:tc>
                  <a:txBody>
                    <a:bodyPr/>
                    <a:lstStyle/>
                    <a:p>
                      <a:r>
                        <a:rPr lang="es-ES" sz="2300" b="0" dirty="0">
                          <a:latin typeface="Arial Narrow" panose="020B0606020202030204" pitchFamily="34" charset="0"/>
                          <a:cs typeface="Arial" panose="020B0604020202020204" pitchFamily="34" charset="0"/>
                        </a:rPr>
                        <a:t>Costo de los servicios por miembro</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sz="2400" b="1" dirty="0"/>
                        <a:t>$7.40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$7.27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$7.14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563541">
                <a:tc>
                  <a:txBody>
                    <a:bodyPr/>
                    <a:lstStyle/>
                    <a:p>
                      <a:r>
                        <a:rPr lang="es-ES" sz="2300" b="0" dirty="0">
                          <a:latin typeface="Arial Narrow" panose="020B0606020202030204" pitchFamily="34" charset="0"/>
                          <a:cs typeface="Arial" panose="020B0604020202020204" pitchFamily="34" charset="0"/>
                        </a:rPr>
                        <a:t>Contribuciones de la Séptima Tradición de Autosuficiencia por Miembro</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6.09</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u="sng" dirty="0">
                          <a:latin typeface="Arial Narrow" panose="020B0606020202030204" pitchFamily="34" charset="0"/>
                          <a:cs typeface="Arial" panose="020B0604020202020204" pitchFamily="34" charset="0"/>
                        </a:rPr>
                        <a:t>5.82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u="sng" dirty="0">
                          <a:latin typeface="Arial Narrow" panose="020B0606020202030204" pitchFamily="34" charset="0"/>
                          <a:cs typeface="Arial" panose="020B0604020202020204" pitchFamily="34" charset="0"/>
                        </a:rPr>
                        <a:t>5.24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563541">
                <a:tc>
                  <a:txBody>
                    <a:bodyPr/>
                    <a:lstStyle/>
                    <a:p>
                      <a:r>
                        <a:rPr lang="es-ES" sz="2300" b="0" dirty="0">
                          <a:latin typeface="Arial Narrow" panose="020B0606020202030204" pitchFamily="34" charset="0"/>
                          <a:cs typeface="Arial" panose="020B0604020202020204" pitchFamily="34" charset="0"/>
                        </a:rPr>
                        <a:t>Costo de los servicios </a:t>
                      </a:r>
                      <a:r>
                        <a:rPr lang="es-ES" sz="2300" b="1" u="sng" dirty="0">
                          <a:latin typeface="Arial Narrow" panose="020B0606020202030204" pitchFamily="34" charset="0"/>
                          <a:cs typeface="Arial" panose="020B0604020202020204" pitchFamily="34" charset="0"/>
                        </a:rPr>
                        <a:t>NO</a:t>
                      </a:r>
                      <a:r>
                        <a:rPr lang="es-ES" sz="2300" b="0" dirty="0">
                          <a:latin typeface="Arial Narrow" panose="020B0606020202030204" pitchFamily="34" charset="0"/>
                          <a:cs typeface="Arial" panose="020B0604020202020204" pitchFamily="34" charset="0"/>
                        </a:rPr>
                        <a:t> cubierto por autosuficiencia</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r>
                        <a:rPr lang="en-US" sz="2400" b="1" dirty="0"/>
                        <a:t>1.31</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1" dirty="0">
                          <a:latin typeface="Arial Narrow" panose="020B0606020202030204" pitchFamily="34" charset="0"/>
                          <a:cs typeface="Arial" panose="020B0604020202020204" pitchFamily="34" charset="0"/>
                        </a:rPr>
                        <a:t>1.45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latin typeface="Arial Narrow" panose="020B0606020202030204" pitchFamily="34" charset="0"/>
                          <a:cs typeface="Arial" panose="020B0604020202020204" pitchFamily="34" charset="0"/>
                        </a:rPr>
                        <a:t>1.90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52019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err="1">
                          <a:latin typeface="Arial Narrow" panose="020B0606020202030204" pitchFamily="34" charset="0"/>
                          <a:cs typeface="Arial" panose="020B0604020202020204" pitchFamily="34" charset="0"/>
                        </a:rPr>
                        <a:t>Cantidad</a:t>
                      </a:r>
                      <a:r>
                        <a:rPr lang="en-US" sz="2300" b="0" dirty="0">
                          <a:latin typeface="Arial Narrow" panose="020B0606020202030204" pitchFamily="34" charset="0"/>
                          <a:cs typeface="Arial" panose="020B0604020202020204" pitchFamily="34" charset="0"/>
                        </a:rPr>
                        <a:t> de </a:t>
                      </a:r>
                      <a:r>
                        <a:rPr lang="en-US" sz="2300" b="0" dirty="0" err="1">
                          <a:latin typeface="Arial Narrow" panose="020B0606020202030204" pitchFamily="34" charset="0"/>
                          <a:cs typeface="Arial" panose="020B0604020202020204" pitchFamily="34" charset="0"/>
                        </a:rPr>
                        <a:t>grupos</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66,860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66,336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65,741</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300" b="0" dirty="0">
                          <a:latin typeface="Arial Narrow" panose="020B0606020202030204" pitchFamily="34" charset="0"/>
                          <a:cs typeface="Arial" panose="020B0604020202020204" pitchFamily="34" charset="0"/>
                        </a:rPr>
                        <a:t>Costo de los servicios por grupo</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$152.90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$149.34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$146.48</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560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300" b="0" dirty="0">
                          <a:latin typeface="Arial Narrow" panose="020B0606020202030204" pitchFamily="34" charset="0"/>
                          <a:cs typeface="Arial" panose="020B0604020202020204" pitchFamily="34" charset="0"/>
                        </a:rPr>
                        <a:t>Contribuciones de autoayuda de la 7ma tradición por grupo</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125.78</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u="sng" dirty="0">
                          <a:latin typeface="Arial Narrow" panose="020B0606020202030204" pitchFamily="34" charset="0"/>
                          <a:cs typeface="Arial" panose="020B0604020202020204" pitchFamily="34" charset="0"/>
                        </a:rPr>
                        <a:t>119.62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u="sng" dirty="0">
                          <a:latin typeface="Arial Narrow" panose="020B0606020202030204" pitchFamily="34" charset="0"/>
                          <a:cs typeface="Arial" panose="020B0604020202020204" pitchFamily="34" charset="0"/>
                        </a:rPr>
                        <a:t>108.82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300" b="0" dirty="0">
                          <a:latin typeface="Arial Narrow" panose="020B0606020202030204" pitchFamily="34" charset="0"/>
                          <a:cs typeface="Arial" panose="020B0604020202020204" pitchFamily="34" charset="0"/>
                        </a:rPr>
                        <a:t>Costo de los servicios </a:t>
                      </a:r>
                      <a:r>
                        <a:rPr lang="es-ES" sz="2300" b="1" u="sng" dirty="0">
                          <a:latin typeface="Arial Narrow" panose="020B0606020202030204" pitchFamily="34" charset="0"/>
                          <a:cs typeface="Arial" panose="020B0604020202020204" pitchFamily="34" charset="0"/>
                        </a:rPr>
                        <a:t>NO</a:t>
                      </a:r>
                      <a:r>
                        <a:rPr lang="es-ES" sz="2300" b="0" dirty="0">
                          <a:latin typeface="Arial Narrow" panose="020B0606020202030204" pitchFamily="34" charset="0"/>
                          <a:cs typeface="Arial" panose="020B0604020202020204" pitchFamily="34" charset="0"/>
                        </a:rPr>
                        <a:t> cubierto por autosuficiencia</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$27.12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1" dirty="0">
                          <a:latin typeface="Arial Narrow" panose="020B0606020202030204" pitchFamily="34" charset="0"/>
                          <a:cs typeface="Arial" panose="020B0604020202020204" pitchFamily="34" charset="0"/>
                        </a:rPr>
                        <a:t>29.72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latin typeface="Arial Narrow" panose="020B0606020202030204" pitchFamily="34" charset="0"/>
                          <a:cs typeface="Arial" panose="020B0604020202020204" pitchFamily="34" charset="0"/>
                        </a:rPr>
                        <a:t>37.66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52019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300" b="0" dirty="0">
                          <a:latin typeface="Arial Narrow" panose="020B0606020202030204" pitchFamily="34" charset="0"/>
                          <a:cs typeface="Arial" panose="020B0604020202020204" pitchFamily="34" charset="0"/>
                        </a:rPr>
                        <a:t>Porcentaje de grupos que contribuyen</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dirty="0"/>
                        <a:t>43.7%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41.5%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40.3%</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err="1">
                          <a:latin typeface="Arial Narrow" panose="020B0606020202030204" pitchFamily="34" charset="0"/>
                          <a:cs typeface="Arial" panose="020B0604020202020204" pitchFamily="34" charset="0"/>
                        </a:rPr>
                        <a:t>Número</a:t>
                      </a:r>
                      <a:r>
                        <a:rPr lang="en-US" sz="2300" b="0" dirty="0">
                          <a:latin typeface="Arial Narrow" panose="020B0606020202030204" pitchFamily="34" charset="0"/>
                          <a:cs typeface="Arial" panose="020B0604020202020204" pitchFamily="34" charset="0"/>
                        </a:rPr>
                        <a:t> de </a:t>
                      </a:r>
                      <a:r>
                        <a:rPr lang="en-US" sz="2300" b="0" dirty="0" err="1">
                          <a:latin typeface="Arial Narrow" panose="020B0606020202030204" pitchFamily="34" charset="0"/>
                          <a:cs typeface="Arial" panose="020B0604020202020204" pitchFamily="34" charset="0"/>
                        </a:rPr>
                        <a:t>grupos</a:t>
                      </a:r>
                      <a:r>
                        <a:rPr lang="en-US" sz="2300" b="0" dirty="0">
                          <a:latin typeface="Arial Narrow" panose="020B0606020202030204" pitchFamily="34" charset="0"/>
                          <a:cs typeface="Arial" panose="020B0604020202020204" pitchFamily="34" charset="0"/>
                        </a:rPr>
                        <a:t> que </a:t>
                      </a:r>
                      <a:r>
                        <a:rPr lang="en-US" sz="2300" b="0" dirty="0" err="1">
                          <a:latin typeface="Arial Narrow" panose="020B0606020202030204" pitchFamily="34" charset="0"/>
                          <a:cs typeface="Arial" panose="020B0604020202020204" pitchFamily="34" charset="0"/>
                        </a:rPr>
                        <a:t>contribuyeron</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dirty="0"/>
                        <a:t>29,219</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27,542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26,500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Title 1"/>
          <p:cNvSpPr>
            <a:spLocks noGrp="1"/>
          </p:cNvSpPr>
          <p:nvPr>
            <p:ph type="title" idx="4294967295"/>
          </p:nvPr>
        </p:nvSpPr>
        <p:spPr>
          <a:xfrm>
            <a:off x="0" y="0"/>
            <a:ext cx="13004800" cy="1625600"/>
          </a:xfrm>
        </p:spPr>
        <p:txBody>
          <a:bodyPr>
            <a:normAutofit fontScale="90000"/>
          </a:bodyPr>
          <a:lstStyle/>
          <a:p>
            <a:br>
              <a:rPr lang="en-US" sz="3982" b="1" dirty="0">
                <a:solidFill>
                  <a:srgbClr val="002060"/>
                </a:solidFill>
                <a:cs typeface="Arial" panose="020B0604020202020204" pitchFamily="34" charset="0"/>
              </a:rPr>
            </a:br>
            <a:br>
              <a:rPr lang="en-US" sz="3982" b="1" dirty="0">
                <a:solidFill>
                  <a:srgbClr val="002060"/>
                </a:solidFill>
                <a:cs typeface="Arial" panose="020B0604020202020204" pitchFamily="34" charset="0"/>
              </a:rPr>
            </a:br>
            <a:r>
              <a:rPr lang="es-ES" sz="3982" b="1" dirty="0">
                <a:solidFill>
                  <a:srgbClr val="002060"/>
                </a:solidFill>
                <a:cs typeface="Arial" panose="020B0604020202020204" pitchFamily="34" charset="0"/>
              </a:rPr>
              <a:t>SERVICIOS PARA MIEMBROS Y ESTADÍSTICAS - HISTORIA DE 3 AÑOS</a:t>
            </a:r>
            <a:endParaRPr lang="en-US" sz="3982" b="1" dirty="0">
              <a:solidFill>
                <a:srgbClr val="002060"/>
              </a:solidFill>
            </a:endParaRPr>
          </a:p>
        </p:txBody>
      </p:sp>
      <p:sp>
        <p:nvSpPr>
          <p:cNvPr id="3" name="TextBox 2"/>
          <p:cNvSpPr txBox="1"/>
          <p:nvPr/>
        </p:nvSpPr>
        <p:spPr>
          <a:xfrm>
            <a:off x="12586512" y="9203363"/>
            <a:ext cx="476412" cy="442557"/>
          </a:xfrm>
          <a:prstGeom prst="rect">
            <a:avLst/>
          </a:prstGeom>
          <a:noFill/>
        </p:spPr>
        <p:txBody>
          <a:bodyPr wrap="none" rtlCol="0">
            <a:spAutoFit/>
          </a:bodyPr>
          <a:lstStyle/>
          <a:p>
            <a:r>
              <a:rPr lang="en-US" sz="2276" b="1" dirty="0"/>
              <a:t>21</a:t>
            </a:r>
          </a:p>
        </p:txBody>
      </p:sp>
    </p:spTree>
    <p:extLst>
      <p:ext uri="{BB962C8B-B14F-4D97-AF65-F5344CB8AC3E}">
        <p14:creationId xmlns:p14="http://schemas.microsoft.com/office/powerpoint/2010/main" val="3469473495"/>
      </p:ext>
    </p:extLst>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551" b="1" dirty="0">
                <a:solidFill>
                  <a:srgbClr val="002060"/>
                </a:solidFill>
              </a:rPr>
              <a:t>CORREO VERSUS EN LÍNEA –  82,600 CONTRIBUCIONES RECIBIDAS Y PROCESADAS EN 2016</a:t>
            </a:r>
            <a:endParaRPr lang="en-US" sz="4551"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0250653"/>
              </p:ext>
            </p:extLst>
          </p:nvPr>
        </p:nvGraphicFramePr>
        <p:xfrm>
          <a:off x="894080" y="2596444"/>
          <a:ext cx="11216640" cy="61885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696212" y="13167360"/>
            <a:ext cx="1085232" cy="452816"/>
          </a:xfrm>
        </p:spPr>
        <p:txBody>
          <a:bodyPr/>
          <a:lstStyle/>
          <a:p>
            <a:r>
              <a:rPr lang="en-US" sz="2276" b="1" dirty="0"/>
              <a:t>10 – S 3</a:t>
            </a:r>
          </a:p>
        </p:txBody>
      </p:sp>
    </p:spTree>
    <p:extLst>
      <p:ext uri="{BB962C8B-B14F-4D97-AF65-F5344CB8AC3E}">
        <p14:creationId xmlns:p14="http://schemas.microsoft.com/office/powerpoint/2010/main" val="74787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8853" y="2801087"/>
            <a:ext cx="10403840" cy="5980225"/>
          </a:xfrm>
        </p:spPr>
        <p:txBody>
          <a:bodyPr>
            <a:normAutofit/>
          </a:bodyPr>
          <a:lstStyle/>
          <a:p>
            <a:pPr marL="666035" indent="-666035">
              <a:buNone/>
            </a:pPr>
            <a:endParaRPr lang="en-US" sz="5547" b="1" dirty="0"/>
          </a:p>
          <a:p>
            <a:pPr marL="0" indent="0">
              <a:buNone/>
            </a:pPr>
            <a:endParaRPr lang="en-US" dirty="0"/>
          </a:p>
          <a:p>
            <a:pPr marL="0" indent="0">
              <a:buNone/>
            </a:pPr>
            <a:endParaRPr lang="en-US" dirty="0"/>
          </a:p>
        </p:txBody>
      </p:sp>
      <p:sp>
        <p:nvSpPr>
          <p:cNvPr id="4" name="Title 3"/>
          <p:cNvSpPr>
            <a:spLocks noGrp="1"/>
          </p:cNvSpPr>
          <p:nvPr>
            <p:ph type="title"/>
          </p:nvPr>
        </p:nvSpPr>
        <p:spPr>
          <a:xfrm>
            <a:off x="1408853" y="1517227"/>
            <a:ext cx="9990747" cy="1625600"/>
          </a:xfrm>
        </p:spPr>
        <p:txBody>
          <a:bodyPr>
            <a:normAutofit fontScale="90000"/>
          </a:bodyPr>
          <a:lstStyle/>
          <a:p>
            <a:r>
              <a:rPr lang="es-ES" b="1" dirty="0">
                <a:solidFill>
                  <a:srgbClr val="002060"/>
                </a:solidFill>
              </a:rPr>
              <a:t>Los $ 7,40 de este año en el desafío del 04 de julio</a:t>
            </a:r>
            <a:endParaRPr lang="en-US" b="1" dirty="0">
              <a:solidFill>
                <a:srgbClr val="002060"/>
              </a:solidFill>
            </a:endParaRPr>
          </a:p>
        </p:txBody>
      </p:sp>
      <p:grpSp>
        <p:nvGrpSpPr>
          <p:cNvPr id="5" name="Group 2"/>
          <p:cNvGrpSpPr>
            <a:grpSpLocks/>
          </p:cNvGrpSpPr>
          <p:nvPr/>
        </p:nvGrpSpPr>
        <p:grpSpPr bwMode="auto">
          <a:xfrm>
            <a:off x="3752428" y="3684692"/>
            <a:ext cx="6944924" cy="4213013"/>
            <a:chOff x="9233" y="2273"/>
            <a:chExt cx="5654" cy="4574"/>
          </a:xfrm>
        </p:grpSpPr>
        <p:sp>
          <p:nvSpPr>
            <p:cNvPr id="6" name="Freeform 3"/>
            <p:cNvSpPr>
              <a:spLocks/>
            </p:cNvSpPr>
            <p:nvPr/>
          </p:nvSpPr>
          <p:spPr bwMode="auto">
            <a:xfrm>
              <a:off x="9240" y="2280"/>
              <a:ext cx="5640" cy="4560"/>
            </a:xfrm>
            <a:custGeom>
              <a:avLst/>
              <a:gdLst>
                <a:gd name="T0" fmla="+- 0 10495 9240"/>
                <a:gd name="T1" fmla="*/ T0 w 5640"/>
                <a:gd name="T2" fmla="+- 0 6130 2280"/>
                <a:gd name="T3" fmla="*/ 6130 h 4560"/>
                <a:gd name="T4" fmla="+- 0 10524 9240"/>
                <a:gd name="T5" fmla="*/ T4 w 5640"/>
                <a:gd name="T6" fmla="+- 0 6840 2280"/>
                <a:gd name="T7" fmla="*/ 6840 h 4560"/>
                <a:gd name="T8" fmla="+- 0 11206 9240"/>
                <a:gd name="T9" fmla="*/ T8 w 5640"/>
                <a:gd name="T10" fmla="+- 0 6106 2280"/>
                <a:gd name="T11" fmla="*/ 6106 h 4560"/>
                <a:gd name="T12" fmla="+- 0 11510 9240"/>
                <a:gd name="T13" fmla="*/ T12 w 5640"/>
                <a:gd name="T14" fmla="+- 0 6442 2280"/>
                <a:gd name="T15" fmla="*/ 6442 h 4560"/>
                <a:gd name="T16" fmla="+- 0 11818 9240"/>
                <a:gd name="T17" fmla="*/ T16 w 5640"/>
                <a:gd name="T18" fmla="+- 0 5947 2280"/>
                <a:gd name="T19" fmla="*/ 5947 h 4560"/>
                <a:gd name="T20" fmla="+- 0 12271 9240"/>
                <a:gd name="T21" fmla="*/ T20 w 5640"/>
                <a:gd name="T22" fmla="+- 0 6257 2280"/>
                <a:gd name="T23" fmla="*/ 6257 h 4560"/>
                <a:gd name="T24" fmla="+- 0 12420 9240"/>
                <a:gd name="T25" fmla="*/ T24 w 5640"/>
                <a:gd name="T26" fmla="+- 0 5645 2280"/>
                <a:gd name="T27" fmla="*/ 5645 h 4560"/>
                <a:gd name="T28" fmla="+- 0 13142 9240"/>
                <a:gd name="T29" fmla="*/ T28 w 5640"/>
                <a:gd name="T30" fmla="+- 0 5947 2280"/>
                <a:gd name="T31" fmla="*/ 5947 h 4560"/>
                <a:gd name="T32" fmla="+- 0 13063 9240"/>
                <a:gd name="T33" fmla="*/ T32 w 5640"/>
                <a:gd name="T34" fmla="+- 0 5309 2280"/>
                <a:gd name="T35" fmla="*/ 5309 h 4560"/>
                <a:gd name="T36" fmla="+- 0 14170 9240"/>
                <a:gd name="T37" fmla="*/ T36 w 5640"/>
                <a:gd name="T38" fmla="+- 0 5580 2280"/>
                <a:gd name="T39" fmla="*/ 5580 h 4560"/>
                <a:gd name="T40" fmla="+- 0 13517 9240"/>
                <a:gd name="T41" fmla="*/ T40 w 5640"/>
                <a:gd name="T42" fmla="+- 0 4879 2280"/>
                <a:gd name="T43" fmla="*/ 4879 h 4560"/>
                <a:gd name="T44" fmla="+- 0 14011 9240"/>
                <a:gd name="T45" fmla="*/ T44 w 5640"/>
                <a:gd name="T46" fmla="+- 0 4663 2280"/>
                <a:gd name="T47" fmla="*/ 4663 h 4560"/>
                <a:gd name="T48" fmla="+- 0 13675 9240"/>
                <a:gd name="T49" fmla="*/ T48 w 5640"/>
                <a:gd name="T50" fmla="+- 0 4265 2280"/>
                <a:gd name="T51" fmla="*/ 4265 h 4560"/>
                <a:gd name="T52" fmla="+- 0 14880 9240"/>
                <a:gd name="T53" fmla="*/ T52 w 5640"/>
                <a:gd name="T54" fmla="+- 0 3682 2280"/>
                <a:gd name="T55" fmla="*/ 3682 h 4560"/>
                <a:gd name="T56" fmla="+- 0 13517 9240"/>
                <a:gd name="T57" fmla="*/ T56 w 5640"/>
                <a:gd name="T58" fmla="+- 0 3660 2280"/>
                <a:gd name="T59" fmla="*/ 3660 h 4560"/>
                <a:gd name="T60" fmla="+- 0 13942 9240"/>
                <a:gd name="T61" fmla="*/ T60 w 5640"/>
                <a:gd name="T62" fmla="+- 0 2950 2280"/>
                <a:gd name="T63" fmla="*/ 2950 h 4560"/>
                <a:gd name="T64" fmla="+- 0 13032 9240"/>
                <a:gd name="T65" fmla="*/ T64 w 5640"/>
                <a:gd name="T66" fmla="+- 0 3499 2280"/>
                <a:gd name="T67" fmla="*/ 3499 h 4560"/>
                <a:gd name="T68" fmla="+- 0 13102 9240"/>
                <a:gd name="T69" fmla="*/ T68 w 5640"/>
                <a:gd name="T70" fmla="+- 0 2280 2280"/>
                <a:gd name="T71" fmla="*/ 2280 h 4560"/>
                <a:gd name="T72" fmla="+- 0 12233 9240"/>
                <a:gd name="T73" fmla="*/ T72 w 5640"/>
                <a:gd name="T74" fmla="+- 0 3197 2280"/>
                <a:gd name="T75" fmla="*/ 3197 h 4560"/>
                <a:gd name="T76" fmla="+- 0 11779 9240"/>
                <a:gd name="T77" fmla="*/ T76 w 5640"/>
                <a:gd name="T78" fmla="+- 0 2678 2280"/>
                <a:gd name="T79" fmla="*/ 2678 h 4560"/>
                <a:gd name="T80" fmla="+- 0 11472 9240"/>
                <a:gd name="T81" fmla="*/ T80 w 5640"/>
                <a:gd name="T82" fmla="+- 0 3626 2280"/>
                <a:gd name="T83" fmla="*/ 3626 h 4560"/>
                <a:gd name="T84" fmla="+- 0 10416 9240"/>
                <a:gd name="T85" fmla="*/ T84 w 5640"/>
                <a:gd name="T86" fmla="+- 0 3046 2280"/>
                <a:gd name="T87" fmla="*/ 3046 h 4560"/>
                <a:gd name="T88" fmla="+- 0 10642 9240"/>
                <a:gd name="T89" fmla="*/ T88 w 5640"/>
                <a:gd name="T90" fmla="+- 0 3931 2280"/>
                <a:gd name="T91" fmla="*/ 3931 h 4560"/>
                <a:gd name="T92" fmla="+- 0 9545 9240"/>
                <a:gd name="T93" fmla="*/ T92 w 5640"/>
                <a:gd name="T94" fmla="+- 0 4025 2280"/>
                <a:gd name="T95" fmla="*/ 4025 h 4560"/>
                <a:gd name="T96" fmla="+- 0 10267 9240"/>
                <a:gd name="T97" fmla="*/ T96 w 5640"/>
                <a:gd name="T98" fmla="+- 0 4728 2280"/>
                <a:gd name="T99" fmla="*/ 4728 h 4560"/>
                <a:gd name="T100" fmla="+- 0 9240 9240"/>
                <a:gd name="T101" fmla="*/ T100 w 5640"/>
                <a:gd name="T102" fmla="+- 0 4999 2280"/>
                <a:gd name="T103" fmla="*/ 4999 h 4560"/>
                <a:gd name="T104" fmla="+- 0 10109 9240"/>
                <a:gd name="T105" fmla="*/ T104 w 5640"/>
                <a:gd name="T106" fmla="+- 0 5525 2280"/>
                <a:gd name="T107" fmla="*/ 5525 h 4560"/>
                <a:gd name="T108" fmla="+- 0 9576 9240"/>
                <a:gd name="T109" fmla="*/ T108 w 5640"/>
                <a:gd name="T110" fmla="+- 0 6043 2280"/>
                <a:gd name="T111" fmla="*/ 6043 h 4560"/>
                <a:gd name="T112" fmla="+- 0 10495 9240"/>
                <a:gd name="T113" fmla="*/ T112 w 5640"/>
                <a:gd name="T114" fmla="+- 0 6130 2280"/>
                <a:gd name="T115" fmla="*/ 6130 h 45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640" h="4560">
                  <a:moveTo>
                    <a:pt x="1255" y="3850"/>
                  </a:moveTo>
                  <a:lnTo>
                    <a:pt x="1284" y="4560"/>
                  </a:lnTo>
                  <a:lnTo>
                    <a:pt x="1966" y="3826"/>
                  </a:lnTo>
                  <a:lnTo>
                    <a:pt x="2270" y="4162"/>
                  </a:lnTo>
                  <a:lnTo>
                    <a:pt x="2578" y="3667"/>
                  </a:lnTo>
                  <a:lnTo>
                    <a:pt x="3031" y="3977"/>
                  </a:lnTo>
                  <a:lnTo>
                    <a:pt x="3180" y="3365"/>
                  </a:lnTo>
                  <a:lnTo>
                    <a:pt x="3902" y="3667"/>
                  </a:lnTo>
                  <a:lnTo>
                    <a:pt x="3823" y="3029"/>
                  </a:lnTo>
                  <a:lnTo>
                    <a:pt x="4930" y="3300"/>
                  </a:lnTo>
                  <a:lnTo>
                    <a:pt x="4277" y="2599"/>
                  </a:lnTo>
                  <a:lnTo>
                    <a:pt x="4771" y="2383"/>
                  </a:lnTo>
                  <a:lnTo>
                    <a:pt x="4435" y="1985"/>
                  </a:lnTo>
                  <a:lnTo>
                    <a:pt x="5640" y="1402"/>
                  </a:lnTo>
                  <a:lnTo>
                    <a:pt x="4277" y="1380"/>
                  </a:lnTo>
                  <a:lnTo>
                    <a:pt x="4702" y="670"/>
                  </a:lnTo>
                  <a:lnTo>
                    <a:pt x="3792" y="1219"/>
                  </a:lnTo>
                  <a:lnTo>
                    <a:pt x="3862" y="0"/>
                  </a:lnTo>
                  <a:lnTo>
                    <a:pt x="2993" y="917"/>
                  </a:lnTo>
                  <a:lnTo>
                    <a:pt x="2539" y="398"/>
                  </a:lnTo>
                  <a:lnTo>
                    <a:pt x="2232" y="1346"/>
                  </a:lnTo>
                  <a:lnTo>
                    <a:pt x="1176" y="766"/>
                  </a:lnTo>
                  <a:lnTo>
                    <a:pt x="1402" y="1651"/>
                  </a:lnTo>
                  <a:lnTo>
                    <a:pt x="305" y="1745"/>
                  </a:lnTo>
                  <a:lnTo>
                    <a:pt x="1027" y="2448"/>
                  </a:lnTo>
                  <a:lnTo>
                    <a:pt x="0" y="2719"/>
                  </a:lnTo>
                  <a:lnTo>
                    <a:pt x="869" y="3245"/>
                  </a:lnTo>
                  <a:lnTo>
                    <a:pt x="336" y="3763"/>
                  </a:lnTo>
                  <a:lnTo>
                    <a:pt x="1255" y="38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US" sz="3413" dirty="0"/>
            </a:p>
          </p:txBody>
        </p:sp>
        <p:sp>
          <p:nvSpPr>
            <p:cNvPr id="7" name="Freeform 4"/>
            <p:cNvSpPr>
              <a:spLocks/>
            </p:cNvSpPr>
            <p:nvPr/>
          </p:nvSpPr>
          <p:spPr bwMode="auto">
            <a:xfrm>
              <a:off x="9240" y="2280"/>
              <a:ext cx="5640" cy="4560"/>
            </a:xfrm>
            <a:custGeom>
              <a:avLst/>
              <a:gdLst>
                <a:gd name="T0" fmla="+- 0 12233 9240"/>
                <a:gd name="T1" fmla="*/ T0 w 5640"/>
                <a:gd name="T2" fmla="+- 0 3197 2280"/>
                <a:gd name="T3" fmla="*/ 3197 h 4560"/>
                <a:gd name="T4" fmla="+- 0 11779 9240"/>
                <a:gd name="T5" fmla="*/ T4 w 5640"/>
                <a:gd name="T6" fmla="+- 0 2678 2280"/>
                <a:gd name="T7" fmla="*/ 2678 h 4560"/>
                <a:gd name="T8" fmla="+- 0 11472 9240"/>
                <a:gd name="T9" fmla="*/ T8 w 5640"/>
                <a:gd name="T10" fmla="+- 0 3626 2280"/>
                <a:gd name="T11" fmla="*/ 3626 h 4560"/>
                <a:gd name="T12" fmla="+- 0 10416 9240"/>
                <a:gd name="T13" fmla="*/ T12 w 5640"/>
                <a:gd name="T14" fmla="+- 0 3046 2280"/>
                <a:gd name="T15" fmla="*/ 3046 h 4560"/>
                <a:gd name="T16" fmla="+- 0 10642 9240"/>
                <a:gd name="T17" fmla="*/ T16 w 5640"/>
                <a:gd name="T18" fmla="+- 0 3931 2280"/>
                <a:gd name="T19" fmla="*/ 3931 h 4560"/>
                <a:gd name="T20" fmla="+- 0 9545 9240"/>
                <a:gd name="T21" fmla="*/ T20 w 5640"/>
                <a:gd name="T22" fmla="+- 0 4025 2280"/>
                <a:gd name="T23" fmla="*/ 4025 h 4560"/>
                <a:gd name="T24" fmla="+- 0 10267 9240"/>
                <a:gd name="T25" fmla="*/ T24 w 5640"/>
                <a:gd name="T26" fmla="+- 0 4728 2280"/>
                <a:gd name="T27" fmla="*/ 4728 h 4560"/>
                <a:gd name="T28" fmla="+- 0 9240 9240"/>
                <a:gd name="T29" fmla="*/ T28 w 5640"/>
                <a:gd name="T30" fmla="+- 0 4999 2280"/>
                <a:gd name="T31" fmla="*/ 4999 h 4560"/>
                <a:gd name="T32" fmla="+- 0 10109 9240"/>
                <a:gd name="T33" fmla="*/ T32 w 5640"/>
                <a:gd name="T34" fmla="+- 0 5525 2280"/>
                <a:gd name="T35" fmla="*/ 5525 h 4560"/>
                <a:gd name="T36" fmla="+- 0 9576 9240"/>
                <a:gd name="T37" fmla="*/ T36 w 5640"/>
                <a:gd name="T38" fmla="+- 0 6043 2280"/>
                <a:gd name="T39" fmla="*/ 6043 h 4560"/>
                <a:gd name="T40" fmla="+- 0 10495 9240"/>
                <a:gd name="T41" fmla="*/ T40 w 5640"/>
                <a:gd name="T42" fmla="+- 0 6130 2280"/>
                <a:gd name="T43" fmla="*/ 6130 h 4560"/>
                <a:gd name="T44" fmla="+- 0 10524 9240"/>
                <a:gd name="T45" fmla="*/ T44 w 5640"/>
                <a:gd name="T46" fmla="+- 0 6840 2280"/>
                <a:gd name="T47" fmla="*/ 6840 h 4560"/>
                <a:gd name="T48" fmla="+- 0 11206 9240"/>
                <a:gd name="T49" fmla="*/ T48 w 5640"/>
                <a:gd name="T50" fmla="+- 0 6106 2280"/>
                <a:gd name="T51" fmla="*/ 6106 h 4560"/>
                <a:gd name="T52" fmla="+- 0 11510 9240"/>
                <a:gd name="T53" fmla="*/ T52 w 5640"/>
                <a:gd name="T54" fmla="+- 0 6442 2280"/>
                <a:gd name="T55" fmla="*/ 6442 h 4560"/>
                <a:gd name="T56" fmla="+- 0 11818 9240"/>
                <a:gd name="T57" fmla="*/ T56 w 5640"/>
                <a:gd name="T58" fmla="+- 0 5947 2280"/>
                <a:gd name="T59" fmla="*/ 5947 h 4560"/>
                <a:gd name="T60" fmla="+- 0 12271 9240"/>
                <a:gd name="T61" fmla="*/ T60 w 5640"/>
                <a:gd name="T62" fmla="+- 0 6257 2280"/>
                <a:gd name="T63" fmla="*/ 6257 h 4560"/>
                <a:gd name="T64" fmla="+- 0 12420 9240"/>
                <a:gd name="T65" fmla="*/ T64 w 5640"/>
                <a:gd name="T66" fmla="+- 0 5645 2280"/>
                <a:gd name="T67" fmla="*/ 5645 h 4560"/>
                <a:gd name="T68" fmla="+- 0 13142 9240"/>
                <a:gd name="T69" fmla="*/ T68 w 5640"/>
                <a:gd name="T70" fmla="+- 0 5947 2280"/>
                <a:gd name="T71" fmla="*/ 5947 h 4560"/>
                <a:gd name="T72" fmla="+- 0 13063 9240"/>
                <a:gd name="T73" fmla="*/ T72 w 5640"/>
                <a:gd name="T74" fmla="+- 0 5309 2280"/>
                <a:gd name="T75" fmla="*/ 5309 h 4560"/>
                <a:gd name="T76" fmla="+- 0 14170 9240"/>
                <a:gd name="T77" fmla="*/ T76 w 5640"/>
                <a:gd name="T78" fmla="+- 0 5580 2280"/>
                <a:gd name="T79" fmla="*/ 5580 h 4560"/>
                <a:gd name="T80" fmla="+- 0 13517 9240"/>
                <a:gd name="T81" fmla="*/ T80 w 5640"/>
                <a:gd name="T82" fmla="+- 0 4879 2280"/>
                <a:gd name="T83" fmla="*/ 4879 h 4560"/>
                <a:gd name="T84" fmla="+- 0 14011 9240"/>
                <a:gd name="T85" fmla="*/ T84 w 5640"/>
                <a:gd name="T86" fmla="+- 0 4663 2280"/>
                <a:gd name="T87" fmla="*/ 4663 h 4560"/>
                <a:gd name="T88" fmla="+- 0 13675 9240"/>
                <a:gd name="T89" fmla="*/ T88 w 5640"/>
                <a:gd name="T90" fmla="+- 0 4265 2280"/>
                <a:gd name="T91" fmla="*/ 4265 h 4560"/>
                <a:gd name="T92" fmla="+- 0 14880 9240"/>
                <a:gd name="T93" fmla="*/ T92 w 5640"/>
                <a:gd name="T94" fmla="+- 0 3682 2280"/>
                <a:gd name="T95" fmla="*/ 3682 h 4560"/>
                <a:gd name="T96" fmla="+- 0 13517 9240"/>
                <a:gd name="T97" fmla="*/ T96 w 5640"/>
                <a:gd name="T98" fmla="+- 0 3660 2280"/>
                <a:gd name="T99" fmla="*/ 3660 h 4560"/>
                <a:gd name="T100" fmla="+- 0 13942 9240"/>
                <a:gd name="T101" fmla="*/ T100 w 5640"/>
                <a:gd name="T102" fmla="+- 0 2950 2280"/>
                <a:gd name="T103" fmla="*/ 2950 h 4560"/>
                <a:gd name="T104" fmla="+- 0 13032 9240"/>
                <a:gd name="T105" fmla="*/ T104 w 5640"/>
                <a:gd name="T106" fmla="+- 0 3499 2280"/>
                <a:gd name="T107" fmla="*/ 3499 h 4560"/>
                <a:gd name="T108" fmla="+- 0 13102 9240"/>
                <a:gd name="T109" fmla="*/ T108 w 5640"/>
                <a:gd name="T110" fmla="+- 0 2280 2280"/>
                <a:gd name="T111" fmla="*/ 2280 h 4560"/>
                <a:gd name="T112" fmla="+- 0 12233 9240"/>
                <a:gd name="T113" fmla="*/ T112 w 5640"/>
                <a:gd name="T114" fmla="+- 0 3197 2280"/>
                <a:gd name="T115" fmla="*/ 3197 h 45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640" h="4560">
                  <a:moveTo>
                    <a:pt x="2993" y="917"/>
                  </a:moveTo>
                  <a:lnTo>
                    <a:pt x="2539" y="398"/>
                  </a:lnTo>
                  <a:lnTo>
                    <a:pt x="2232" y="1346"/>
                  </a:lnTo>
                  <a:lnTo>
                    <a:pt x="1176" y="766"/>
                  </a:lnTo>
                  <a:lnTo>
                    <a:pt x="1402" y="1651"/>
                  </a:lnTo>
                  <a:lnTo>
                    <a:pt x="305" y="1745"/>
                  </a:lnTo>
                  <a:lnTo>
                    <a:pt x="1027" y="2448"/>
                  </a:lnTo>
                  <a:lnTo>
                    <a:pt x="0" y="2719"/>
                  </a:lnTo>
                  <a:lnTo>
                    <a:pt x="869" y="3245"/>
                  </a:lnTo>
                  <a:lnTo>
                    <a:pt x="336" y="3763"/>
                  </a:lnTo>
                  <a:lnTo>
                    <a:pt x="1255" y="3850"/>
                  </a:lnTo>
                  <a:lnTo>
                    <a:pt x="1284" y="4560"/>
                  </a:lnTo>
                  <a:lnTo>
                    <a:pt x="1966" y="3826"/>
                  </a:lnTo>
                  <a:lnTo>
                    <a:pt x="2270" y="4162"/>
                  </a:lnTo>
                  <a:lnTo>
                    <a:pt x="2578" y="3667"/>
                  </a:lnTo>
                  <a:lnTo>
                    <a:pt x="3031" y="3977"/>
                  </a:lnTo>
                  <a:lnTo>
                    <a:pt x="3180" y="3365"/>
                  </a:lnTo>
                  <a:lnTo>
                    <a:pt x="3902" y="3667"/>
                  </a:lnTo>
                  <a:lnTo>
                    <a:pt x="3823" y="3029"/>
                  </a:lnTo>
                  <a:lnTo>
                    <a:pt x="4930" y="3300"/>
                  </a:lnTo>
                  <a:lnTo>
                    <a:pt x="4277" y="2599"/>
                  </a:lnTo>
                  <a:lnTo>
                    <a:pt x="4771" y="2383"/>
                  </a:lnTo>
                  <a:lnTo>
                    <a:pt x="4435" y="1985"/>
                  </a:lnTo>
                  <a:lnTo>
                    <a:pt x="5640" y="1402"/>
                  </a:lnTo>
                  <a:lnTo>
                    <a:pt x="4277" y="1380"/>
                  </a:lnTo>
                  <a:lnTo>
                    <a:pt x="4702" y="670"/>
                  </a:lnTo>
                  <a:lnTo>
                    <a:pt x="3792" y="1219"/>
                  </a:lnTo>
                  <a:lnTo>
                    <a:pt x="3862" y="0"/>
                  </a:lnTo>
                  <a:lnTo>
                    <a:pt x="2993" y="917"/>
                  </a:lnTo>
                  <a:close/>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30048" tIns="65024" rIns="130048" bIns="65024" numCol="1" anchor="t" anchorCtr="0" compatLnSpc="1">
              <a:prstTxWarp prst="textNoShape">
                <a:avLst/>
              </a:prstTxWarp>
            </a:bodyPr>
            <a:lstStyle/>
            <a:p>
              <a:endParaRPr lang="en-US" sz="3413" dirty="0"/>
            </a:p>
          </p:txBody>
        </p:sp>
      </p:grpSp>
      <p:sp>
        <p:nvSpPr>
          <p:cNvPr id="8" name="Text Box 5"/>
          <p:cNvSpPr txBox="1">
            <a:spLocks noChangeArrowheads="1"/>
          </p:cNvSpPr>
          <p:nvPr/>
        </p:nvSpPr>
        <p:spPr bwMode="auto">
          <a:xfrm>
            <a:off x="5542550" y="5203456"/>
            <a:ext cx="3061547" cy="151722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0048" tIns="65024" rIns="130048" bIns="65024" numCol="1" anchor="t" anchorCtr="0" compatLnSpc="1">
            <a:prstTxWarp prst="textNoShape">
              <a:avLst/>
            </a:prstTxWarp>
          </a:bodyPr>
          <a:lstStyle/>
          <a:p>
            <a:pPr algn="l" defTabSz="1300460" fontAlgn="base" hangingPunct="1">
              <a:spcBef>
                <a:spcPct val="0"/>
              </a:spcBef>
              <a:spcAft>
                <a:spcPts val="1422"/>
              </a:spcAft>
            </a:pPr>
            <a:r>
              <a:rPr lang="en-US" altLang="en-US" sz="5973" b="1" dirty="0">
                <a:solidFill>
                  <a:schemeClr val="tx1"/>
                </a:solidFill>
                <a:latin typeface="Franklin Gothic Medium" pitchFamily="34" charset="0"/>
                <a:cs typeface="Arial" pitchFamily="34" charset="0"/>
              </a:rPr>
              <a:t>$7.40</a:t>
            </a:r>
            <a:r>
              <a:rPr lang="en-US" altLang="en-US" sz="2844" b="1" dirty="0">
                <a:solidFill>
                  <a:schemeClr val="tx1"/>
                </a:solidFill>
                <a:latin typeface="Franklin Gothic Medium" pitchFamily="34" charset="0"/>
                <a:cs typeface="Arial" pitchFamily="34" charset="0"/>
              </a:rPr>
              <a:t> por </a:t>
            </a:r>
            <a:r>
              <a:rPr lang="en-US" altLang="en-US" sz="2844" b="1" dirty="0" err="1">
                <a:solidFill>
                  <a:schemeClr val="tx1"/>
                </a:solidFill>
                <a:latin typeface="Franklin Gothic Medium" pitchFamily="34" charset="0"/>
                <a:cs typeface="Arial" pitchFamily="34" charset="0"/>
              </a:rPr>
              <a:t>miembro</a:t>
            </a:r>
            <a:r>
              <a:rPr lang="en-US" altLang="en-US" sz="2844" b="1" dirty="0">
                <a:solidFill>
                  <a:schemeClr val="tx1"/>
                </a:solidFill>
                <a:latin typeface="Franklin Gothic Medium" pitchFamily="34" charset="0"/>
                <a:cs typeface="Arial" pitchFamily="34" charset="0"/>
              </a:rPr>
              <a:t> por </a:t>
            </a:r>
            <a:r>
              <a:rPr lang="en-US" altLang="en-US" sz="2844" b="1" dirty="0" err="1">
                <a:solidFill>
                  <a:schemeClr val="tx1"/>
                </a:solidFill>
                <a:latin typeface="Franklin Gothic Medium" pitchFamily="34" charset="0"/>
                <a:cs typeface="Arial" pitchFamily="34" charset="0"/>
              </a:rPr>
              <a:t>año</a:t>
            </a:r>
            <a:endParaRPr lang="en-US" altLang="en-US" sz="256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80275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hat happens?"/>
          <p:cNvSpPr>
            <a:spLocks noGrp="1"/>
          </p:cNvSpPr>
          <p:nvPr>
            <p:ph type="title"/>
          </p:nvPr>
        </p:nvSpPr>
        <p:spPr>
          <a:prstGeom prst="rect">
            <a:avLst/>
          </a:prstGeom>
        </p:spPr>
        <p:txBody>
          <a:bodyPr>
            <a:noAutofit/>
          </a:bodyPr>
          <a:lstStyle/>
          <a:p>
            <a:r>
              <a:rPr lang="es-ES" sz="8800" dirty="0"/>
              <a:t>¡Gracias por la oportunidad de servir como su delegado en la 68 ° Conferencia de Servicios Generales!</a:t>
            </a:r>
            <a:endParaRPr sz="88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prstGeom prst="rect">
            <a:avLst/>
          </a:prstGeom>
        </p:spPr>
        <p:txBody>
          <a:bodyPr/>
          <a:lstStyle/>
          <a:p>
            <a:r>
              <a:rPr lang="en-US" dirty="0"/>
              <a:t>C.S.G. </a:t>
            </a:r>
            <a:r>
              <a:rPr lang="en-US" dirty="0" err="1"/>
              <a:t>Comité</a:t>
            </a:r>
            <a:r>
              <a:rPr lang="en-US" dirty="0"/>
              <a:t> del Grapevine</a:t>
            </a:r>
            <a:endParaRPr dirty="0"/>
          </a:p>
        </p:txBody>
      </p:sp>
      <p:sp>
        <p:nvSpPr>
          <p:cNvPr id="146" name="Recommendation…"/>
          <p:cNvSpPr>
            <a:spLocks noGrp="1"/>
          </p:cNvSpPr>
          <p:nvPr>
            <p:ph type="body" idx="1"/>
          </p:nvPr>
        </p:nvSpPr>
        <p:spPr>
          <a:prstGeom prst="rect">
            <a:avLst/>
          </a:prstGeom>
        </p:spPr>
        <p:txBody>
          <a:bodyPr>
            <a:normAutofit/>
          </a:bodyPr>
          <a:lstStyle/>
          <a:p>
            <a:r>
              <a:rPr lang="es-ES" dirty="0"/>
              <a:t>Cada delegado asignado a un comité - </a:t>
            </a:r>
            <a:r>
              <a:rPr lang="es-ES" dirty="0" err="1"/>
              <a:t>Grapevine</a:t>
            </a:r>
            <a:endParaRPr lang="es-ES" dirty="0"/>
          </a:p>
          <a:p>
            <a:r>
              <a:rPr lang="es-ES" dirty="0"/>
              <a:t>El trabajo de CSG se basa en el "sistema de comité"</a:t>
            </a:r>
            <a:endParaRPr dirty="0"/>
          </a:p>
        </p:txBody>
      </p:sp>
    </p:spTree>
    <p:extLst>
      <p:ext uri="{BB962C8B-B14F-4D97-AF65-F5344CB8AC3E}">
        <p14:creationId xmlns:p14="http://schemas.microsoft.com/office/powerpoint/2010/main" val="41040784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xfrm>
            <a:off x="0" y="800100"/>
            <a:ext cx="13004800" cy="1219200"/>
          </a:xfrm>
          <a:prstGeom prst="rect">
            <a:avLst/>
          </a:prstGeom>
        </p:spPr>
        <p:txBody>
          <a:bodyPr>
            <a:normAutofit/>
          </a:bodyPr>
          <a:lstStyle/>
          <a:p>
            <a:r>
              <a:rPr lang="es-ES" sz="6000" dirty="0"/>
              <a:t>Informe de la Conferencia del Delegado</a:t>
            </a:r>
            <a:endParaRPr sz="6000" dirty="0"/>
          </a:p>
        </p:txBody>
      </p:sp>
      <p:sp>
        <p:nvSpPr>
          <p:cNvPr id="146" name="Recommendation…"/>
          <p:cNvSpPr>
            <a:spLocks noGrp="1"/>
          </p:cNvSpPr>
          <p:nvPr>
            <p:ph type="body" idx="1"/>
          </p:nvPr>
        </p:nvSpPr>
        <p:spPr>
          <a:prstGeom prst="rect">
            <a:avLst/>
          </a:prstGeom>
        </p:spPr>
        <p:txBody>
          <a:bodyPr>
            <a:normAutofit/>
          </a:bodyPr>
          <a:lstStyle/>
          <a:p>
            <a:r>
              <a:rPr lang="es-ES" dirty="0"/>
              <a:t>Objetivo para hoy: Presente los elementos seleccionados de la agenda por comité - sin pedido especial</a:t>
            </a:r>
            <a:endParaRPr lang="en-US" dirty="0"/>
          </a:p>
          <a:p>
            <a:pPr lvl="1"/>
            <a:r>
              <a:rPr lang="es-ES" dirty="0"/>
              <a:t>Descripción general - por el Comité CSG</a:t>
            </a:r>
          </a:p>
          <a:p>
            <a:pPr lvl="1"/>
            <a:r>
              <a:rPr lang="es-ES" dirty="0"/>
              <a:t>Recomendaciones (tomando nota de los artículos del Sesión de intercambio previa a la conferencia del Área 59 - SCPC)</a:t>
            </a:r>
          </a:p>
          <a:p>
            <a:pPr lvl="1"/>
            <a:r>
              <a:rPr lang="es-ES" dirty="0"/>
              <a:t>Mi perspectiva</a:t>
            </a:r>
          </a:p>
          <a:p>
            <a:pPr lvl="1"/>
            <a:r>
              <a:rPr lang="es-ES" dirty="0"/>
              <a:t>Resultado de la conferencia</a:t>
            </a:r>
            <a:endParaRPr dirty="0"/>
          </a:p>
        </p:txBody>
      </p:sp>
    </p:spTree>
    <p:extLst>
      <p:ext uri="{BB962C8B-B14F-4D97-AF65-F5344CB8AC3E}">
        <p14:creationId xmlns:p14="http://schemas.microsoft.com/office/powerpoint/2010/main" val="41934338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3467-5CF7-4053-95EA-AB4E09F17B10}"/>
              </a:ext>
            </a:extLst>
          </p:cNvPr>
          <p:cNvSpPr>
            <a:spLocks noGrp="1"/>
          </p:cNvSpPr>
          <p:nvPr>
            <p:ph type="title"/>
          </p:nvPr>
        </p:nvSpPr>
        <p:spPr/>
        <p:txBody>
          <a:bodyPr/>
          <a:lstStyle/>
          <a:p>
            <a:r>
              <a:rPr lang="en-US" dirty="0"/>
              <a:t>Grapevine</a:t>
            </a:r>
          </a:p>
        </p:txBody>
      </p:sp>
      <p:sp>
        <p:nvSpPr>
          <p:cNvPr id="3" name="Text Placeholder 2">
            <a:extLst>
              <a:ext uri="{FF2B5EF4-FFF2-40B4-BE49-F238E27FC236}">
                <a16:creationId xmlns:a16="http://schemas.microsoft.com/office/drawing/2014/main" id="{62D1FCA7-9901-4FC6-841C-37084ACC32D5}"/>
              </a:ext>
            </a:extLst>
          </p:cNvPr>
          <p:cNvSpPr>
            <a:spLocks noGrp="1"/>
          </p:cNvSpPr>
          <p:nvPr>
            <p:ph type="body" idx="1"/>
          </p:nvPr>
        </p:nvSpPr>
        <p:spPr/>
        <p:txBody>
          <a:bodyPr>
            <a:normAutofit fontScale="92500" lnSpcReduction="10000"/>
          </a:bodyPr>
          <a:lstStyle/>
          <a:p>
            <a:r>
              <a:rPr lang="es-ES" dirty="0"/>
              <a:t>Área 59: revise el informe de redes sociales sobre Instagram, Facebook y Google sin fines de lucro.</a:t>
            </a:r>
          </a:p>
          <a:p>
            <a:r>
              <a:rPr lang="es-ES" dirty="0"/>
              <a:t>Área 59 (SCPC): no realizó ninguna acción</a:t>
            </a:r>
          </a:p>
          <a:p>
            <a:r>
              <a:rPr lang="es-ES" b="1" dirty="0"/>
              <a:t>Resultado de CSG</a:t>
            </a:r>
            <a:r>
              <a:rPr lang="es-ES" dirty="0"/>
              <a:t>: Consideración adicional: el comité revisó el informe de 2018 </a:t>
            </a:r>
            <a:r>
              <a:rPr lang="es-ES" dirty="0" err="1"/>
              <a:t>Grapevine</a:t>
            </a:r>
            <a:r>
              <a:rPr lang="es-ES" dirty="0"/>
              <a:t> en redes sociales sobre Instagram, Facebook y Google para organizaciones sin fines de lucro, y sugiere que A.A. </a:t>
            </a:r>
            <a:r>
              <a:rPr lang="es-ES" dirty="0" err="1"/>
              <a:t>Grapevine</a:t>
            </a:r>
            <a:r>
              <a:rPr lang="es-ES" dirty="0"/>
              <a:t>, Inc. continúa explorando una estrategia de medios sociales en su próximo plan estratégico, teniendo en cuenta cuestiones relacionadas con el anonimato, la seguridad, la afiliación, las contribuciones externas, la privacidad y la promoción.</a:t>
            </a:r>
            <a:r>
              <a:rPr lang="en-US" dirty="0"/>
              <a:t>.  </a:t>
            </a:r>
          </a:p>
        </p:txBody>
      </p:sp>
    </p:spTree>
    <p:extLst>
      <p:ext uri="{BB962C8B-B14F-4D97-AF65-F5344CB8AC3E}">
        <p14:creationId xmlns:p14="http://schemas.microsoft.com/office/powerpoint/2010/main" val="30799602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9B97-2495-491C-B8DB-8598FAB9B579}"/>
              </a:ext>
            </a:extLst>
          </p:cNvPr>
          <p:cNvSpPr>
            <a:spLocks noGrp="1"/>
          </p:cNvSpPr>
          <p:nvPr>
            <p:ph type="title"/>
          </p:nvPr>
        </p:nvSpPr>
        <p:spPr/>
        <p:txBody>
          <a:bodyPr/>
          <a:lstStyle/>
          <a:p>
            <a:r>
              <a:rPr lang="en-US" dirty="0" err="1"/>
              <a:t>Comité</a:t>
            </a:r>
            <a:r>
              <a:rPr lang="en-US" dirty="0"/>
              <a:t> del Grapevine</a:t>
            </a:r>
          </a:p>
        </p:txBody>
      </p:sp>
      <p:sp>
        <p:nvSpPr>
          <p:cNvPr id="3" name="Text Placeholder 2">
            <a:extLst>
              <a:ext uri="{FF2B5EF4-FFF2-40B4-BE49-F238E27FC236}">
                <a16:creationId xmlns:a16="http://schemas.microsoft.com/office/drawing/2014/main" id="{C2065FFD-4E4A-4DEA-94D6-D16B299ECD28}"/>
              </a:ext>
            </a:extLst>
          </p:cNvPr>
          <p:cNvSpPr>
            <a:spLocks noGrp="1"/>
          </p:cNvSpPr>
          <p:nvPr>
            <p:ph type="body" idx="1"/>
          </p:nvPr>
        </p:nvSpPr>
        <p:spPr/>
        <p:txBody>
          <a:bodyPr>
            <a:normAutofit lnSpcReduction="10000"/>
          </a:bodyPr>
          <a:lstStyle/>
          <a:p>
            <a:endParaRPr lang="en-US" dirty="0"/>
          </a:p>
          <a:p>
            <a:r>
              <a:rPr lang="es-ES" dirty="0"/>
              <a:t>Punto de la agenda: reconsidere la acción de asesoramiento 2010 con respecto a La Viña.</a:t>
            </a:r>
          </a:p>
          <a:p>
            <a:r>
              <a:rPr lang="es-ES" dirty="0"/>
              <a:t>El comité recomendó que La Viña se publique a su frecuencia actual de seis veces al año como un servicio a la Comunidad, con encuadernación perfecta, en 68 páginas, y en color.</a:t>
            </a:r>
          </a:p>
          <a:p>
            <a:r>
              <a:rPr lang="es-ES" b="1" dirty="0"/>
              <a:t>Adoptado como una Acción Asesora</a:t>
            </a:r>
          </a:p>
          <a:p>
            <a:r>
              <a:rPr lang="es-ES" dirty="0"/>
              <a:t>Resultado: cuesta $ 4,300 más por año, color, etc.</a:t>
            </a:r>
            <a:r>
              <a:rPr lang="en-US" dirty="0"/>
              <a:t>. </a:t>
            </a:r>
          </a:p>
        </p:txBody>
      </p:sp>
    </p:spTree>
    <p:extLst>
      <p:ext uri="{BB962C8B-B14F-4D97-AF65-F5344CB8AC3E}">
        <p14:creationId xmlns:p14="http://schemas.microsoft.com/office/powerpoint/2010/main" val="412007110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2391</TotalTime>
  <Words>5841</Words>
  <Application>Microsoft Office PowerPoint</Application>
  <PresentationFormat>Custom</PresentationFormat>
  <Paragraphs>362</Paragraphs>
  <Slides>57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 Narrow</vt:lpstr>
      <vt:lpstr>Bodoni SvtyTwo ITC TT-Book</vt:lpstr>
      <vt:lpstr>Franklin Gothic Medium</vt:lpstr>
      <vt:lpstr>Helvetica</vt:lpstr>
      <vt:lpstr>Helvetica Neue</vt:lpstr>
      <vt:lpstr>Palatino</vt:lpstr>
      <vt:lpstr>Wingdings</vt:lpstr>
      <vt:lpstr>Zapf Dingbats</vt:lpstr>
      <vt:lpstr>New_Template4</vt:lpstr>
      <vt:lpstr>Informe del Delegado</vt:lpstr>
      <vt:lpstr>22-28 de abril de 2018</vt:lpstr>
      <vt:lpstr>PowerPoint Presentation</vt:lpstr>
      <vt:lpstr>Puntos del orden del día: en los comités</vt:lpstr>
      <vt:lpstr>¿Qué es una "Acción Consultiva"?</vt:lpstr>
      <vt:lpstr>C.S.G. Comité del Grapevine</vt:lpstr>
      <vt:lpstr>Informe de la Conferencia del Delegado</vt:lpstr>
      <vt:lpstr>Grapevine</vt:lpstr>
      <vt:lpstr>Comité del Grapevine</vt:lpstr>
      <vt:lpstr>Grapevine</vt:lpstr>
      <vt:lpstr>Revisión del tema de la agenda Artículos del Área 59 Sesión de intercambio previa a la conferencia</vt:lpstr>
      <vt:lpstr>CCP</vt:lpstr>
      <vt:lpstr>CCP </vt:lpstr>
      <vt:lpstr>Correcciones</vt:lpstr>
      <vt:lpstr>Financiar</vt:lpstr>
      <vt:lpstr>Financiar</vt:lpstr>
      <vt:lpstr>Literatura</vt:lpstr>
      <vt:lpstr>Literatura</vt:lpstr>
      <vt:lpstr>Literatura</vt:lpstr>
      <vt:lpstr>Literatura</vt:lpstr>
      <vt:lpstr>Literatura</vt:lpstr>
      <vt:lpstr>Literatura</vt:lpstr>
      <vt:lpstr>Literatura</vt:lpstr>
      <vt:lpstr>Literatura</vt:lpstr>
      <vt:lpstr>Literatura</vt:lpstr>
      <vt:lpstr>Literatura</vt:lpstr>
      <vt:lpstr>Literatura</vt:lpstr>
      <vt:lpstr>Política y Admisiones</vt:lpstr>
      <vt:lpstr>Política y Admisiones</vt:lpstr>
      <vt:lpstr>Política y Admisiones</vt:lpstr>
      <vt:lpstr>Información Pública</vt:lpstr>
      <vt:lpstr>Información Pública</vt:lpstr>
      <vt:lpstr>Información Pública</vt:lpstr>
      <vt:lpstr>Información Pública</vt:lpstr>
      <vt:lpstr>Información Pública</vt:lpstr>
      <vt:lpstr>Información Pública</vt:lpstr>
      <vt:lpstr>Información Pública</vt:lpstr>
      <vt:lpstr>Informe y Carta</vt:lpstr>
      <vt:lpstr>Tratamiento y Accesibilidades</vt:lpstr>
      <vt:lpstr>Tratamiento y accesibilidades</vt:lpstr>
      <vt:lpstr>Fideicomisarios</vt:lpstr>
      <vt:lpstr>Fideicomisarios</vt:lpstr>
      <vt:lpstr>Fideicomisarios</vt:lpstr>
      <vt:lpstr>Archivo</vt:lpstr>
      <vt:lpstr>Agenda</vt:lpstr>
      <vt:lpstr>Agenda</vt:lpstr>
      <vt:lpstr>Agenda</vt:lpstr>
      <vt:lpstr>Acciones en el Piso</vt:lpstr>
      <vt:lpstr>Acciones en el Piso</vt:lpstr>
      <vt:lpstr>Acciones en el Piso</vt:lpstr>
      <vt:lpstr>Progreso de la Séptimo Tradición</vt:lpstr>
      <vt:lpstr>Algunos Hechos</vt:lpstr>
      <vt:lpstr>Algunos Hechos</vt:lpstr>
      <vt:lpstr>  SERVICIOS PARA MIEMBROS Y ESTADÍSTICAS - HISTORIA DE 3 AÑOS</vt:lpstr>
      <vt:lpstr>CORREO VERSUS EN LÍNEA –  82,600 CONTRIBUCIONES RECIBIDAS Y PROCESADAS EN 2016</vt:lpstr>
      <vt:lpstr>Los $ 7,40 de este año en el desafío del 04 de julio</vt:lpstr>
      <vt:lpstr>¡Gracias por la oportunidad de servir como su delegado en la 68 ° Conferencia de Servicios Generales!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Delegate's Report</dc:title>
  <dc:creator>EPGSA</dc:creator>
  <cp:lastModifiedBy>Steve Schmidt</cp:lastModifiedBy>
  <cp:revision>148</cp:revision>
  <cp:lastPrinted>2018-06-07T14:47:04Z</cp:lastPrinted>
  <dcterms:modified xsi:type="dcterms:W3CDTF">2018-06-26T22:08:47Z</dcterms:modified>
</cp:coreProperties>
</file>