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ink/ink1.xml" ContentType="application/inkml+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21.xml" ContentType="application/vnd.openxmlformats-officedocument.presentationml.notesSlide+xml"/>
  <Override PartName="/ppt/charts/chart2.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3.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9"/>
  </p:notesMasterIdLst>
  <p:handoutMasterIdLst>
    <p:handoutMasterId r:id="rId70"/>
  </p:handoutMasterIdLst>
  <p:sldIdLst>
    <p:sldId id="256" r:id="rId2"/>
    <p:sldId id="331" r:id="rId3"/>
    <p:sldId id="464" r:id="rId4"/>
    <p:sldId id="257" r:id="rId5"/>
    <p:sldId id="357" r:id="rId6"/>
    <p:sldId id="360" r:id="rId7"/>
    <p:sldId id="361" r:id="rId8"/>
    <p:sldId id="370" r:id="rId9"/>
    <p:sldId id="398" r:id="rId10"/>
    <p:sldId id="414" r:id="rId11"/>
    <p:sldId id="415" r:id="rId12"/>
    <p:sldId id="366" r:id="rId13"/>
    <p:sldId id="365" r:id="rId14"/>
    <p:sldId id="399" r:id="rId15"/>
    <p:sldId id="401" r:id="rId16"/>
    <p:sldId id="404" r:id="rId17"/>
    <p:sldId id="405" r:id="rId18"/>
    <p:sldId id="406" r:id="rId19"/>
    <p:sldId id="303" r:id="rId20"/>
    <p:sldId id="369" r:id="rId21"/>
    <p:sldId id="368" r:id="rId22"/>
    <p:sldId id="359" r:id="rId23"/>
    <p:sldId id="259" r:id="rId24"/>
    <p:sldId id="264" r:id="rId25"/>
    <p:sldId id="280" r:id="rId26"/>
    <p:sldId id="372" r:id="rId27"/>
    <p:sldId id="373" r:id="rId28"/>
    <p:sldId id="374" r:id="rId29"/>
    <p:sldId id="333" r:id="rId30"/>
    <p:sldId id="375" r:id="rId31"/>
    <p:sldId id="376" r:id="rId32"/>
    <p:sldId id="377" r:id="rId33"/>
    <p:sldId id="378" r:id="rId34"/>
    <p:sldId id="379" r:id="rId35"/>
    <p:sldId id="282" r:id="rId36"/>
    <p:sldId id="381" r:id="rId37"/>
    <p:sldId id="459" r:id="rId38"/>
    <p:sldId id="287" r:id="rId39"/>
    <p:sldId id="460" r:id="rId40"/>
    <p:sldId id="332" r:id="rId41"/>
    <p:sldId id="382" r:id="rId42"/>
    <p:sldId id="461" r:id="rId43"/>
    <p:sldId id="462" r:id="rId44"/>
    <p:sldId id="383" r:id="rId45"/>
    <p:sldId id="363" r:id="rId46"/>
    <p:sldId id="384" r:id="rId47"/>
    <p:sldId id="380" r:id="rId48"/>
    <p:sldId id="463" r:id="rId49"/>
    <p:sldId id="291" r:id="rId50"/>
    <p:sldId id="385" r:id="rId51"/>
    <p:sldId id="386" r:id="rId52"/>
    <p:sldId id="387" r:id="rId53"/>
    <p:sldId id="388" r:id="rId54"/>
    <p:sldId id="389" r:id="rId55"/>
    <p:sldId id="396" r:id="rId56"/>
    <p:sldId id="457" r:id="rId57"/>
    <p:sldId id="304" r:id="rId58"/>
    <p:sldId id="397" r:id="rId59"/>
    <p:sldId id="391" r:id="rId60"/>
    <p:sldId id="393" r:id="rId61"/>
    <p:sldId id="458" r:id="rId62"/>
    <p:sldId id="408" r:id="rId63"/>
    <p:sldId id="466" r:id="rId64"/>
    <p:sldId id="356" r:id="rId65"/>
    <p:sldId id="371" r:id="rId66"/>
    <p:sldId id="275" r:id="rId67"/>
    <p:sldId id="402" r:id="rId68"/>
  </p:sldIdLst>
  <p:sldSz cx="13004800" cy="9753600"/>
  <p:notesSz cx="7102475" cy="9388475"/>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1pPr>
    <a:lvl2pPr marL="0" marR="0" indent="228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2pPr>
    <a:lvl3pPr marL="0" marR="0" indent="457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3pPr>
    <a:lvl4pPr marL="0" marR="0" indent="685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4pPr>
    <a:lvl5pPr marL="0" marR="0" indent="9144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5pPr>
    <a:lvl6pPr marL="0" marR="0" indent="11430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6pPr>
    <a:lvl7pPr marL="0" marR="0" indent="13716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7pPr>
    <a:lvl8pPr marL="0" marR="0" indent="16002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8pPr>
    <a:lvl9pPr marL="0" marR="0" indent="182880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lvl9pPr>
  </p:defaultTextStyle>
  <p:extLst>
    <p:ext uri="{EFAFB233-063F-42B5-8137-9DF3F51BA10A}">
      <p15:sldGuideLst xmlns:p15="http://schemas.microsoft.com/office/powerpoint/2012/main">
        <p15:guide id="1" orient="horz" pos="3072">
          <p15:clr>
            <a:srgbClr val="A4A3A4"/>
          </p15:clr>
        </p15:guide>
        <p15:guide id="2" pos="409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3D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89847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5">
              <a:hueOff val="-375889"/>
              <a:satOff val="-9195"/>
              <a:lumOff val="-14901"/>
            </a:schemeClr>
          </a:solidFill>
        </a:fill>
      </a:tcStyle>
    </a:firstRow>
  </a:tblStyle>
  <a:tblStyle styleId="{C7B018BB-80A7-4F77-B60F-C8B233D01FF8}" styleName="">
    <a:tblBg/>
    <a:wholeTbl>
      <a:tcTxStyle b="off" i="off">
        <a:font>
          <a:latin typeface="Palatino"/>
          <a:ea typeface="Palatino"/>
          <a:cs typeface="Palatino"/>
        </a:font>
        <a:srgbClr val="414141"/>
      </a:tcTxStyle>
      <a:tcStyle>
        <a:tcBdr>
          <a:left>
            <a:ln w="25400" cap="rnd">
              <a:solidFill>
                <a:srgbClr val="C9C3BA"/>
              </a:solidFill>
              <a:custDash>
                <a:ds d="100000" sp="200000"/>
              </a:custDash>
              <a:miter lim="400000"/>
            </a:ln>
          </a:left>
          <a:right>
            <a:ln w="25400" cap="rnd">
              <a:solidFill>
                <a:srgbClr val="C9C3BA"/>
              </a:solidFill>
              <a:custDash>
                <a:ds d="100000" sp="200000"/>
              </a:custDash>
              <a:miter lim="400000"/>
            </a:ln>
          </a:right>
          <a:top>
            <a:ln w="25400" cap="rnd">
              <a:solidFill>
                <a:srgbClr val="C9C3BA"/>
              </a:solidFill>
              <a:custDash>
                <a:ds d="100000" sp="200000"/>
              </a:custDash>
              <a:miter lim="400000"/>
            </a:ln>
          </a:top>
          <a:bottom>
            <a:ln w="25400" cap="rnd">
              <a:solidFill>
                <a:srgbClr val="C9C3BA"/>
              </a:solidFill>
              <a:custDash>
                <a:ds d="100000" sp="200000"/>
              </a:custDash>
              <a:miter lim="400000"/>
            </a:ln>
          </a:bottom>
          <a:insideH>
            <a:ln w="25400" cap="rnd">
              <a:solidFill>
                <a:srgbClr val="C9C3BA"/>
              </a:solidFill>
              <a:custDash>
                <a:ds d="100000" sp="200000"/>
              </a:custDash>
              <a:miter lim="400000"/>
            </a:ln>
          </a:insideH>
          <a:insideV>
            <a:ln w="25400" cap="rnd">
              <a:solidFill>
                <a:srgbClr val="C9C3BA"/>
              </a:solidFill>
              <a:custDash>
                <a:ds d="100000" sp="200000"/>
              </a:custDash>
              <a:miter lim="400000"/>
            </a:ln>
          </a:insideV>
        </a:tcBdr>
        <a:fill>
          <a:noFill/>
        </a:fill>
      </a:tcStyle>
    </a:wholeTbl>
    <a:band2H>
      <a:tcTxStyle/>
      <a:tcStyle>
        <a:tcBdr/>
        <a:fill>
          <a:solidFill>
            <a:srgbClr val="C9C3BA">
              <a:alpha val="75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rgbClr val="FFFFFF">
                  <a:alpha val="50000"/>
                </a:srgbClr>
              </a:solidFill>
              <a:prstDash val="solid"/>
              <a:miter lim="400000"/>
            </a:ln>
          </a:insideV>
        </a:tcBdr>
        <a:fill>
          <a:no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FFFFFF">
                  <a:alpha val="50000"/>
                </a:srgbClr>
              </a:solidFill>
              <a:prstDash val="solid"/>
              <a:miter lim="400000"/>
            </a:ln>
          </a:insideH>
          <a:insideV>
            <a:ln w="12700" cap="flat">
              <a:noFill/>
              <a:miter lim="400000"/>
            </a:ln>
          </a:insideV>
        </a:tcBdr>
        <a:fill>
          <a:noFill/>
        </a:fill>
      </a:tcStyle>
    </a:firstRow>
  </a:tblStyle>
  <a:tblStyle styleId="{EEE7283C-3CF3-47DC-8721-378D4A62B228}"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noFill/>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939D60"/>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525252"/>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chemeClr val="accent3">
              <a:hueOff val="708446"/>
              <a:satOff val="-4821"/>
              <a:lumOff val="-14251"/>
            </a:schemeClr>
          </a:solidFill>
        </a:fill>
      </a:tcStyle>
    </a:firstRow>
  </a:tblStyle>
  <a:tblStyle styleId="{CF821DB8-F4EB-4A41-A1BA-3FCAFE7338EE}" styleName="">
    <a:tblBg/>
    <a:wholeTbl>
      <a:tcTxStyle b="off" i="off">
        <a:font>
          <a:latin typeface="Palatino"/>
          <a:ea typeface="Palatino"/>
          <a:cs typeface="Palatino"/>
        </a:font>
        <a:srgbClr val="414141"/>
      </a:tcTxStyle>
      <a:tcStyle>
        <a:tcBdr>
          <a:left>
            <a:ln w="12700" cap="flat">
              <a:solidFill>
                <a:schemeClr val="accent1">
                  <a:hueOff val="-113918"/>
                  <a:satOff val="19024"/>
                  <a:lumOff val="19749"/>
                </a:schemeClr>
              </a:solidFill>
              <a:prstDash val="solid"/>
              <a:miter lim="400000"/>
            </a:ln>
          </a:left>
          <a:right>
            <a:ln w="12700" cap="flat">
              <a:solidFill>
                <a:schemeClr val="accent1">
                  <a:hueOff val="-113918"/>
                  <a:satOff val="19024"/>
                  <a:lumOff val="19749"/>
                </a:schemeClr>
              </a:solidFill>
              <a:prstDash val="solid"/>
              <a:miter lim="400000"/>
            </a:ln>
          </a:right>
          <a:top>
            <a:ln w="12700" cap="flat">
              <a:solidFill>
                <a:schemeClr val="accent1">
                  <a:hueOff val="-113918"/>
                  <a:satOff val="19024"/>
                  <a:lumOff val="19749"/>
                </a:schemeClr>
              </a:solidFill>
              <a:prstDash val="solid"/>
              <a:miter lim="400000"/>
            </a:ln>
          </a:top>
          <a:bottom>
            <a:ln w="12700" cap="flat">
              <a:solidFill>
                <a:schemeClr val="accent1">
                  <a:hueOff val="-113918"/>
                  <a:satOff val="19024"/>
                  <a:lumOff val="19749"/>
                </a:schemeClr>
              </a:solidFill>
              <a:prstDash val="solid"/>
              <a:miter lim="400000"/>
            </a:ln>
          </a:bottom>
          <a:insideH>
            <a:ln w="12700" cap="flat">
              <a:solidFill>
                <a:schemeClr val="accent1">
                  <a:hueOff val="-113918"/>
                  <a:satOff val="19024"/>
                  <a:lumOff val="19749"/>
                </a:schemeClr>
              </a:solidFill>
              <a:prstDash val="solid"/>
              <a:miter lim="400000"/>
            </a:ln>
          </a:insideH>
          <a:insideV>
            <a:ln w="12700" cap="flat">
              <a:solidFill>
                <a:schemeClr val="accent1">
                  <a:hueOff val="-113918"/>
                  <a:satOff val="19024"/>
                  <a:lumOff val="19749"/>
                </a:schemeClr>
              </a:solidFill>
              <a:prstDash val="solid"/>
              <a:miter lim="400000"/>
            </a:ln>
          </a:insideV>
        </a:tcBdr>
        <a:fill>
          <a:noFill/>
        </a:fill>
      </a:tcStyle>
    </a:wholeTbl>
    <a:band2H>
      <a:tcTxStyle/>
      <a:tcStyle>
        <a:tcBdr/>
        <a:fill>
          <a:solidFill>
            <a:schemeClr val="accent1">
              <a:hueOff val="-113918"/>
              <a:satOff val="19024"/>
              <a:lumOff val="19749"/>
              <a:alpha val="35000"/>
            </a:scheme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738AAF"/>
          </a:solidFill>
        </a:fill>
      </a:tcStyle>
    </a:firstCol>
    <a:la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6"/>
              <a:satOff val="13972"/>
              <a:lumOff val="-24493"/>
            </a:schemeClr>
          </a:solid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chemeClr val="accent1">
                  <a:hueOff val="-113918"/>
                  <a:satOff val="19024"/>
                  <a:lumOff val="19749"/>
                </a:schemeClr>
              </a:solidFill>
              <a:prstDash val="solid"/>
              <a:miter lim="400000"/>
            </a:ln>
          </a:insideH>
          <a:insideV>
            <a:ln w="12700" cap="flat">
              <a:noFill/>
              <a:miter lim="400000"/>
            </a:ln>
          </a:insideV>
        </a:tcBdr>
        <a:fill>
          <a:solidFill>
            <a:schemeClr val="accent1">
              <a:hueOff val="369194"/>
              <a:satOff val="6343"/>
              <a:lumOff val="-13963"/>
            </a:schemeClr>
          </a:solidFill>
        </a:fill>
      </a:tcStyle>
    </a:firstRow>
  </a:tblStyle>
  <a:tblStyle styleId="{33BA23B1-9221-436E-865A-0063620EA4FD}" styleName="">
    <a:tblBg/>
    <a:wholeTbl>
      <a:tcTxStyle b="off" i="off">
        <a:font>
          <a:latin typeface="Palatino"/>
          <a:ea typeface="Palatino"/>
          <a:cs typeface="Palatino"/>
        </a:font>
        <a:srgbClr val="414141"/>
      </a:tcTxStyle>
      <a:tcStyle>
        <a:tcBdr>
          <a:left>
            <a:ln w="12700" cap="flat">
              <a:solidFill>
                <a:srgbClr val="C9C3BA"/>
              </a:solidFill>
              <a:prstDash val="solid"/>
              <a:miter lim="400000"/>
            </a:ln>
          </a:left>
          <a:right>
            <a:ln w="12700" cap="flat">
              <a:solidFill>
                <a:srgbClr val="C9C3BA"/>
              </a:solidFill>
              <a:prstDash val="solid"/>
              <a:miter lim="400000"/>
            </a:ln>
          </a:right>
          <a:top>
            <a:ln w="12700" cap="flat">
              <a:solidFill>
                <a:srgbClr val="C9C3BA"/>
              </a:solidFill>
              <a:prstDash val="solid"/>
              <a:miter lim="400000"/>
            </a:ln>
          </a:top>
          <a:bottom>
            <a:ln w="12700" cap="flat">
              <a:solidFill>
                <a:srgbClr val="C9C3BA"/>
              </a:solidFill>
              <a:prstDash val="solid"/>
              <a:miter lim="400000"/>
            </a:ln>
          </a:bottom>
          <a:insideH>
            <a:ln w="12700" cap="flat">
              <a:solidFill>
                <a:srgbClr val="C9C3BA"/>
              </a:solidFill>
              <a:prstDash val="solid"/>
              <a:miter lim="400000"/>
            </a:ln>
          </a:insideH>
          <a:insideV>
            <a:ln w="12700" cap="flat">
              <a:solidFill>
                <a:srgbClr val="C9C3BA"/>
              </a:solidFill>
              <a:prstDash val="solid"/>
              <a:miter lim="400000"/>
            </a:ln>
          </a:insideV>
        </a:tcBdr>
        <a:fill>
          <a:noFill/>
        </a:fill>
      </a:tcStyle>
    </a:wholeTbl>
    <a:band2H>
      <a:tcTxStyle/>
      <a:tcStyle>
        <a:tcBdr/>
        <a:fill>
          <a:solidFill>
            <a:srgbClr val="C9C3BA">
              <a:alpha val="50000"/>
            </a:srgbClr>
          </a:solidFill>
        </a:fill>
      </a:tcStyle>
    </a:band2H>
    <a:firstCol>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66635F"/>
          </a:solid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000000"/>
              </a:solidFill>
              <a:prstDash val="solid"/>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C9C3BA"/>
              </a:solidFill>
              <a:prstDash val="solid"/>
              <a:miter lim="400000"/>
            </a:ln>
          </a:insideH>
          <a:insideV>
            <a:ln w="12700" cap="flat">
              <a:noFill/>
              <a:miter lim="400000"/>
            </a:ln>
          </a:insideV>
        </a:tcBdr>
        <a:fill>
          <a:solidFill>
            <a:srgbClr val="89847F"/>
          </a:solidFill>
        </a:fill>
      </a:tcStyle>
    </a:firstRow>
  </a:tblStyle>
  <a:tblStyle styleId="{2708684C-4D16-4618-839F-0558EEFCDFE6}" styleName="">
    <a:tblBg/>
    <a:wholeTbl>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wholeTbl>
    <a:band2H>
      <a:tcTxStyle/>
      <a:tcStyle>
        <a:tcBdr/>
        <a:fill>
          <a:solidFill>
            <a:srgbClr val="C9C3BA">
              <a:alpha val="35000"/>
            </a:srgbClr>
          </a:solidFill>
        </a:fill>
      </a:tcStyle>
    </a:band2H>
    <a:firstCol>
      <a:tcTxStyle b="off" i="off">
        <a:font>
          <a:latin typeface="Palatino"/>
          <a:ea typeface="Palatino"/>
          <a:cs typeface="Palatino"/>
        </a:font>
        <a:srgbClr val="414141"/>
      </a:tcTxStyle>
      <a:tcStyle>
        <a:tcBdr>
          <a:left>
            <a:ln w="12700" cap="flat">
              <a:noFill/>
              <a:miter lim="400000"/>
            </a:ln>
          </a:left>
          <a:right>
            <a:ln w="25400" cap="flat">
              <a:solidFill>
                <a:srgbClr val="000000"/>
              </a:solidFill>
              <a:prstDash val="solid"/>
              <a:miter lim="400000"/>
            </a:ln>
          </a:right>
          <a:top>
            <a:ln w="12700" cap="flat">
              <a:solidFill>
                <a:srgbClr val="89847F"/>
              </a:solidFill>
              <a:custDash>
                <a:ds d="200000" sp="200000"/>
              </a:custDash>
              <a:miter lim="400000"/>
            </a:ln>
          </a:top>
          <a:bottom>
            <a:ln w="12700" cap="flat">
              <a:solidFill>
                <a:srgbClr val="89847F"/>
              </a:solidFill>
              <a:custDash>
                <a:ds d="200000" sp="200000"/>
              </a:custDash>
              <a:miter lim="400000"/>
            </a:ln>
          </a:bottom>
          <a:insideH>
            <a:ln w="12700" cap="flat">
              <a:solidFill>
                <a:srgbClr val="89847F"/>
              </a:solidFill>
              <a:custDash>
                <a:ds d="200000" sp="200000"/>
              </a:custDash>
              <a:miter lim="400000"/>
            </a:ln>
          </a:insideH>
          <a:insideV>
            <a:ln w="12700" cap="flat">
              <a:noFill/>
              <a:miter lim="400000"/>
            </a:ln>
          </a:insideV>
        </a:tcBdr>
        <a:fill>
          <a:noFill/>
        </a:fill>
      </a:tcStyle>
    </a:firstCol>
    <a:la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25400" cap="flat">
              <a:solidFill>
                <a:srgbClr val="000000"/>
              </a:solidFill>
              <a:prstDash val="solid"/>
              <a:miter lim="400000"/>
            </a:ln>
          </a:top>
          <a:bottom>
            <a:ln w="12700" cap="flat">
              <a:noFill/>
              <a:miter lim="400000"/>
            </a:ln>
          </a:bottom>
          <a:insideH>
            <a:ln w="12700" cap="flat">
              <a:solidFill>
                <a:srgbClr val="89847F"/>
              </a:solidFill>
              <a:prstDash val="solid"/>
              <a:miter lim="400000"/>
            </a:ln>
          </a:insideH>
          <a:insideV>
            <a:ln w="12700" cap="flat">
              <a:noFill/>
              <a:miter lim="400000"/>
            </a:ln>
          </a:insideV>
        </a:tcBdr>
        <a:fill>
          <a:noFill/>
        </a:fill>
      </a:tcStyle>
    </a:lastRow>
    <a:firstRow>
      <a:tcTxStyle b="off" i="off">
        <a:font>
          <a:latin typeface="Palatino"/>
          <a:ea typeface="Palatino"/>
          <a:cs typeface="Palatino"/>
        </a:font>
        <a:srgbClr val="414141"/>
      </a:tcTxStyle>
      <a:tcStyle>
        <a:tcBdr>
          <a:left>
            <a:ln w="12700" cap="flat">
              <a:noFill/>
              <a:miter lim="400000"/>
            </a:ln>
          </a:left>
          <a:right>
            <a:ln w="12700" cap="flat">
              <a:noFill/>
              <a:miter lim="400000"/>
            </a:ln>
          </a:right>
          <a:top>
            <a:ln w="12700" cap="flat">
              <a:noFill/>
              <a:miter lim="400000"/>
            </a:ln>
          </a:top>
          <a:bottom>
            <a:ln w="25400" cap="flat">
              <a:solidFill>
                <a:srgbClr val="000000"/>
              </a:solidFill>
              <a:prstDash val="solid"/>
              <a:miter lim="400000"/>
            </a:ln>
          </a:bottom>
          <a:insideH>
            <a:ln w="12700" cap="flat">
              <a:solidFill>
                <a:srgbClr val="89847F"/>
              </a:solidFill>
              <a:prstDash val="solid"/>
              <a:miter lim="400000"/>
            </a:ln>
          </a:insideH>
          <a:insideV>
            <a:ln w="12700" cap="flat">
              <a:noFill/>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06" autoAdjust="0"/>
    <p:restoredTop sz="86432"/>
  </p:normalViewPr>
  <p:slideViewPr>
    <p:cSldViewPr snapToGrid="0" snapToObjects="1">
      <p:cViewPr varScale="1">
        <p:scale>
          <a:sx n="44" d="100"/>
          <a:sy n="44" d="100"/>
        </p:scale>
        <p:origin x="774" y="54"/>
      </p:cViewPr>
      <p:guideLst>
        <p:guide orient="horz" pos="3072"/>
        <p:guide pos="4096"/>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2050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70349674032694E-2"/>
          <c:y val="2.7932276594117299E-2"/>
          <c:w val="0.89005847953216399"/>
          <c:h val="0.79859894921190899"/>
        </c:manualLayout>
      </c:layout>
      <c:barChart>
        <c:barDir val="col"/>
        <c:grouping val="stacked"/>
        <c:varyColors val="0"/>
        <c:ser>
          <c:idx val="0"/>
          <c:order val="0"/>
          <c:tx>
            <c:strRef>
              <c:f>Sheet1!$A$2</c:f>
              <c:strCache>
                <c:ptCount val="1"/>
                <c:pt idx="0">
                  <c:v>Percentage of Services Supported by Contributions</c:v>
                </c:pt>
              </c:strCache>
            </c:strRef>
          </c:tx>
          <c:spPr>
            <a:solidFill>
              <a:srgbClr val="3366FF"/>
            </a:solidFill>
            <a:ln w="13104">
              <a:noFill/>
              <a:prstDash val="solid"/>
            </a:ln>
          </c:spPr>
          <c:invertIfNegative val="0"/>
          <c:dPt>
            <c:idx val="14"/>
            <c:invertIfNegative val="0"/>
            <c:bubble3D val="0"/>
            <c:spPr>
              <a:solidFill>
                <a:srgbClr val="FF0000"/>
              </a:solidFill>
              <a:ln w="13104">
                <a:noFill/>
                <a:prstDash val="solid"/>
              </a:ln>
            </c:spPr>
            <c:extLst>
              <c:ext xmlns:c16="http://schemas.microsoft.com/office/drawing/2014/chart" uri="{C3380CC4-5D6E-409C-BE32-E72D297353CC}">
                <c16:uniqueId val="{00000000-3048-4B7F-AEA9-2EA3B3D5F0D6}"/>
              </c:ext>
            </c:extLst>
          </c:dPt>
          <c:dLbls>
            <c:dLbl>
              <c:idx val="0"/>
              <c:layout>
                <c:manualLayout>
                  <c:x val="-1.0752688172043E-3"/>
                  <c:y val="-0.380413280445854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1D0-4519-A849-E860F9256DAF}"/>
                </c:ext>
              </c:extLst>
            </c:dLbl>
            <c:dLbl>
              <c:idx val="1"/>
              <c:layout>
                <c:manualLayout>
                  <c:x val="-2.1505376344086199E-3"/>
                  <c:y val="-0.344183444212917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1D0-4519-A849-E860F9256DAF}"/>
                </c:ext>
              </c:extLst>
            </c:dLbl>
            <c:dLbl>
              <c:idx val="2"/>
              <c:layout>
                <c:manualLayout>
                  <c:x val="1.0752688172042601E-3"/>
                  <c:y val="-0.364562727093944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1D0-4519-A849-E860F9256DAF}"/>
                </c:ext>
              </c:extLst>
            </c:dLbl>
            <c:dLbl>
              <c:idx val="3"/>
              <c:layout>
                <c:manualLayout>
                  <c:x val="-1.07526881720438E-3"/>
                  <c:y val="-0.364562727093944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1D0-4519-A849-E860F9256DAF}"/>
                </c:ext>
              </c:extLst>
            </c:dLbl>
            <c:dLbl>
              <c:idx val="4"/>
              <c:layout>
                <c:manualLayout>
                  <c:x val="7.5268817204300698E-3"/>
                  <c:y val="-0.37362018615217901"/>
                </c:manualLayout>
              </c:layout>
              <c:dLblPos val="ctr"/>
              <c:showLegendKey val="0"/>
              <c:showVal val="1"/>
              <c:showCatName val="0"/>
              <c:showSerName val="0"/>
              <c:showPercent val="0"/>
              <c:showBubbleSize val="0"/>
              <c:extLst>
                <c:ext xmlns:c15="http://schemas.microsoft.com/office/drawing/2012/chart" uri="{CE6537A1-D6FC-4f65-9D91-7224C49458BB}">
                  <c15:layout>
                    <c:manualLayout>
                      <c:w val="5.3435526204385742E-2"/>
                      <c:h val="4.324936700307043E-2"/>
                    </c:manualLayout>
                  </c15:layout>
                </c:ext>
                <c:ext xmlns:c16="http://schemas.microsoft.com/office/drawing/2014/chart" uri="{C3380CC4-5D6E-409C-BE32-E72D297353CC}">
                  <c16:uniqueId val="{00000006-11D0-4519-A849-E860F9256DAF}"/>
                </c:ext>
              </c:extLst>
            </c:dLbl>
            <c:dLbl>
              <c:idx val="5"/>
              <c:layout>
                <c:manualLayout>
                  <c:x val="-1.0752688172043E-3"/>
                  <c:y val="-0.330597255625565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1D0-4519-A849-E860F9256DAF}"/>
                </c:ext>
              </c:extLst>
            </c:dLbl>
            <c:dLbl>
              <c:idx val="6"/>
              <c:layout>
                <c:manualLayout>
                  <c:x val="-2.1505376344086E-3"/>
                  <c:y val="-0.341919079448357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1D0-4519-A849-E860F9256DAF}"/>
                </c:ext>
              </c:extLst>
            </c:dLbl>
            <c:dLbl>
              <c:idx val="7"/>
              <c:layout>
                <c:manualLayout>
                  <c:x val="-6.4516129032258099E-3"/>
                  <c:y val="-0.33625816753696097"/>
                </c:manualLayout>
              </c:layout>
              <c:spPr>
                <a:noFill/>
                <a:ln>
                  <a:noFill/>
                </a:ln>
                <a:effectLst/>
              </c:spPr>
              <c:txPr>
                <a:bodyPr wrap="square" lIns="38100" tIns="19050" rIns="38100" bIns="19050" anchor="ctr">
                  <a:noAutofit/>
                </a:bodyPr>
                <a:lstStyle/>
                <a:p>
                  <a:pPr>
                    <a:defRPr sz="1200">
                      <a:latin typeface="Arial Black" panose="020B0A040201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7.4591397849462351E-2"/>
                      <c:h val="3.7135582138762037E-2"/>
                    </c:manualLayout>
                  </c15:layout>
                </c:ext>
                <c:ext xmlns:c16="http://schemas.microsoft.com/office/drawing/2014/chart" uri="{C3380CC4-5D6E-409C-BE32-E72D297353CC}">
                  <c16:uniqueId val="{0000000F-11D0-4519-A849-E860F9256DAF}"/>
                </c:ext>
              </c:extLst>
            </c:dLbl>
            <c:dLbl>
              <c:idx val="8"/>
              <c:layout>
                <c:manualLayout>
                  <c:x val="-4.3010752688172798E-3"/>
                  <c:y val="-0.35550526803570998"/>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1D0-4519-A849-E860F9256DAF}"/>
                </c:ext>
              </c:extLst>
            </c:dLbl>
            <c:dLbl>
              <c:idx val="9"/>
              <c:layout>
                <c:manualLayout>
                  <c:x val="-1.1827956989247299E-2"/>
                  <c:y val="-0.344183444212917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1D0-4519-A849-E860F9256DAF}"/>
                </c:ext>
              </c:extLst>
            </c:dLbl>
            <c:dLbl>
              <c:idx val="10"/>
              <c:layout>
                <c:manualLayout>
                  <c:x val="-7.5268817204301904E-3"/>
                  <c:y val="-0.36456272709394499"/>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1D0-4519-A849-E860F9256DAF}"/>
                </c:ext>
              </c:extLst>
            </c:dLbl>
            <c:dLbl>
              <c:idx val="11"/>
              <c:layout>
                <c:manualLayout>
                  <c:x val="3.2258064516127501E-3"/>
                  <c:y val="-0.357769632800269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1D0-4519-A849-E860F9256DAF}"/>
                </c:ext>
              </c:extLst>
            </c:dLbl>
            <c:dLbl>
              <c:idx val="12"/>
              <c:layout>
                <c:manualLayout>
                  <c:x val="-2.1505376344086E-3"/>
                  <c:y val="-0.38380991674091203"/>
                </c:manualLayout>
              </c:layout>
              <c:spPr>
                <a:noFill/>
                <a:ln>
                  <a:noFill/>
                </a:ln>
                <a:effectLst/>
              </c:spPr>
              <c:txPr>
                <a:bodyPr wrap="square" lIns="38100" tIns="19050" rIns="38100" bIns="19050" anchor="ctr">
                  <a:noAutofit/>
                </a:bodyPr>
                <a:lstStyle/>
                <a:p>
                  <a:pPr>
                    <a:defRPr sz="1200">
                      <a:latin typeface="Arial Black" panose="020B0A040201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4.9473118279569891E-2"/>
                      <c:h val="2.472686322898059E-2"/>
                    </c:manualLayout>
                  </c15:layout>
                </c:ext>
                <c:ext xmlns:c16="http://schemas.microsoft.com/office/drawing/2014/chart" uri="{C3380CC4-5D6E-409C-BE32-E72D297353CC}">
                  <c16:uniqueId val="{0000000C-11D0-4519-A849-E860F9256DAF}"/>
                </c:ext>
              </c:extLst>
            </c:dLbl>
            <c:dLbl>
              <c:idx val="13"/>
              <c:layout>
                <c:manualLayout>
                  <c:x val="1.0752688172043E-3"/>
                  <c:y val="-0.38494200997497302"/>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1D0-4519-A849-E860F9256DAF}"/>
                </c:ext>
              </c:extLst>
            </c:dLbl>
            <c:dLbl>
              <c:idx val="14"/>
              <c:layout>
                <c:manualLayout>
                  <c:x val="-4.3010752688173604E-3"/>
                  <c:y val="-0.40758565762055898"/>
                </c:manualLayout>
              </c:layout>
              <c:spPr>
                <a:noFill/>
                <a:ln>
                  <a:noFill/>
                </a:ln>
                <a:effectLst/>
              </c:spPr>
              <c:txPr>
                <a:bodyPr wrap="square" lIns="38100" tIns="19050" rIns="38100" bIns="19050" anchor="ctr">
                  <a:spAutoFit/>
                </a:bodyPr>
                <a:lstStyle/>
                <a:p>
                  <a:pPr>
                    <a:defRPr sz="1600">
                      <a:highlight>
                        <a:srgbClr val="FFFF00"/>
                      </a:highlight>
                      <a:latin typeface="Arial Black" panose="020B0A040201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048-4B7F-AEA9-2EA3B3D5F0D6}"/>
                </c:ext>
              </c:extLst>
            </c:dLbl>
            <c:spPr>
              <a:noFill/>
              <a:ln>
                <a:noFill/>
              </a:ln>
              <a:effectLst/>
            </c:spPr>
            <c:txPr>
              <a:bodyPr wrap="square" lIns="38100" tIns="19050" rIns="38100" bIns="19050" anchor="ctr">
                <a:spAutoFit/>
              </a:bodyPr>
              <a:lstStyle/>
              <a:p>
                <a:pPr>
                  <a:defRPr sz="1200">
                    <a:latin typeface="Arial Black" panose="020B0A040201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numRef>
              <c:f>Sheet1!$B$1:$Q$1</c:f>
              <c:numCache>
                <c:formatCode>General</c:formatCode>
                <c:ptCount val="15"/>
                <c:pt idx="0">
                  <c:v>2004</c:v>
                </c:pt>
                <c:pt idx="1">
                  <c:v>2005</c:v>
                </c:pt>
                <c:pt idx="2">
                  <c:v>2006</c:v>
                </c:pt>
                <c:pt idx="3">
                  <c:v>2007</c:v>
                </c:pt>
                <c:pt idx="4">
                  <c:v>2008</c:v>
                </c:pt>
                <c:pt idx="5">
                  <c:v>2009</c:v>
                </c:pt>
                <c:pt idx="6">
                  <c:v>2010</c:v>
                </c:pt>
                <c:pt idx="7">
                  <c:v>2011</c:v>
                </c:pt>
                <c:pt idx="8">
                  <c:v>2012</c:v>
                </c:pt>
                <c:pt idx="9">
                  <c:v>2013</c:v>
                </c:pt>
                <c:pt idx="10">
                  <c:v>2014</c:v>
                </c:pt>
                <c:pt idx="11">
                  <c:v>2015</c:v>
                </c:pt>
                <c:pt idx="12">
                  <c:v>2016</c:v>
                </c:pt>
                <c:pt idx="13">
                  <c:v>2017</c:v>
                </c:pt>
                <c:pt idx="14">
                  <c:v>2018</c:v>
                </c:pt>
              </c:numCache>
            </c:numRef>
          </c:cat>
          <c:val>
            <c:numRef>
              <c:f>Sheet1!$B$2:$Q$2</c:f>
              <c:numCache>
                <c:formatCode>0.0%</c:formatCode>
                <c:ptCount val="15"/>
                <c:pt idx="0">
                  <c:v>0.68100000000000005</c:v>
                </c:pt>
                <c:pt idx="1">
                  <c:v>0.72799999999999998</c:v>
                </c:pt>
                <c:pt idx="2">
                  <c:v>0.73599999999999999</c:v>
                </c:pt>
                <c:pt idx="3">
                  <c:v>0.76700000000000002</c:v>
                </c:pt>
                <c:pt idx="4">
                  <c:v>0.68400000000000005</c:v>
                </c:pt>
                <c:pt idx="5">
                  <c:v>0.71699999999999997</c:v>
                </c:pt>
                <c:pt idx="6">
                  <c:v>0.74199999999999999</c:v>
                </c:pt>
                <c:pt idx="7">
                  <c:v>0.71599999999999997</c:v>
                </c:pt>
                <c:pt idx="8">
                  <c:v>0.70899999999999996</c:v>
                </c:pt>
                <c:pt idx="9">
                  <c:v>0.72599999999999998</c:v>
                </c:pt>
                <c:pt idx="10">
                  <c:v>0.70899999999999996</c:v>
                </c:pt>
                <c:pt idx="11">
                  <c:v>0.74299999999999999</c:v>
                </c:pt>
                <c:pt idx="12">
                  <c:v>0.80100000000000005</c:v>
                </c:pt>
                <c:pt idx="13">
                  <c:v>0.82299999999999995</c:v>
                </c:pt>
                <c:pt idx="14">
                  <c:v>0.73399999999999999</c:v>
                </c:pt>
              </c:numCache>
            </c:numRef>
          </c:val>
          <c:extLst>
            <c:ext xmlns:c16="http://schemas.microsoft.com/office/drawing/2014/chart" uri="{C3380CC4-5D6E-409C-BE32-E72D297353CC}">
              <c16:uniqueId val="{00000000-65DB-4F87-A495-49BFD7A33C23}"/>
            </c:ext>
          </c:extLst>
        </c:ser>
        <c:dLbls>
          <c:dLblPos val="ctr"/>
          <c:showLegendKey val="0"/>
          <c:showVal val="1"/>
          <c:showCatName val="0"/>
          <c:showSerName val="0"/>
          <c:showPercent val="0"/>
          <c:showBubbleSize val="0"/>
        </c:dLbls>
        <c:gapWidth val="150"/>
        <c:overlap val="100"/>
        <c:axId val="-2021631160"/>
        <c:axId val="-2078804440"/>
      </c:barChart>
      <c:catAx>
        <c:axId val="-2021631160"/>
        <c:scaling>
          <c:orientation val="minMax"/>
        </c:scaling>
        <c:delete val="0"/>
        <c:axPos val="b"/>
        <c:numFmt formatCode="General" sourceLinked="1"/>
        <c:majorTickMark val="out"/>
        <c:minorTickMark val="none"/>
        <c:tickLblPos val="low"/>
        <c:spPr>
          <a:ln w="3276">
            <a:solidFill>
              <a:schemeClr val="tx1"/>
            </a:solidFill>
            <a:prstDash val="solid"/>
          </a:ln>
        </c:spPr>
        <c:txPr>
          <a:bodyPr rot="0" vert="horz"/>
          <a:lstStyle/>
          <a:p>
            <a:pPr>
              <a:defRPr/>
            </a:pPr>
            <a:endParaRPr lang="en-US"/>
          </a:p>
        </c:txPr>
        <c:crossAx val="-2078804440"/>
        <c:crosses val="autoZero"/>
        <c:auto val="1"/>
        <c:lblAlgn val="ctr"/>
        <c:lblOffset val="100"/>
        <c:noMultiLvlLbl val="0"/>
      </c:catAx>
      <c:valAx>
        <c:axId val="-2078804440"/>
        <c:scaling>
          <c:orientation val="minMax"/>
        </c:scaling>
        <c:delete val="0"/>
        <c:axPos val="l"/>
        <c:majorGridlines>
          <c:spPr>
            <a:ln w="3276">
              <a:noFill/>
              <a:prstDash val="solid"/>
            </a:ln>
          </c:spPr>
        </c:majorGridlines>
        <c:numFmt formatCode="0.0%" sourceLinked="1"/>
        <c:majorTickMark val="out"/>
        <c:minorTickMark val="none"/>
        <c:tickLblPos val="nextTo"/>
        <c:spPr>
          <a:ln w="3276">
            <a:noFill/>
            <a:prstDash val="solid"/>
          </a:ln>
        </c:spPr>
        <c:txPr>
          <a:bodyPr rot="0" vert="horz"/>
          <a:lstStyle/>
          <a:p>
            <a:pPr>
              <a:defRPr/>
            </a:pPr>
            <a:endParaRPr lang="en-US"/>
          </a:p>
        </c:txPr>
        <c:crossAx val="-2021631160"/>
        <c:crosses val="autoZero"/>
        <c:crossBetween val="between"/>
      </c:valAx>
      <c:spPr>
        <a:noFill/>
        <a:ln w="12700">
          <a:noFill/>
          <a:prstDash val="solid"/>
        </a:ln>
      </c:spPr>
    </c:plotArea>
    <c:plotVisOnly val="1"/>
    <c:dispBlanksAs val="gap"/>
    <c:showDLblsOverMax val="0"/>
  </c:chart>
  <c:spPr>
    <a:noFill/>
    <a:ln>
      <a:noFill/>
    </a:ln>
  </c:spPr>
  <c:txPr>
    <a:bodyPr/>
    <a:lstStyle/>
    <a:p>
      <a:pPr>
        <a:defRPr sz="1806" b="1" i="0" u="none" strike="noStrike" baseline="0">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1"/>
          </a:solidFill>
          <a:latin typeface="Arial"/>
          <a:ea typeface="Arial"/>
          <a:cs typeface="Arial"/>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CONSISTENT CONTRIBUTIONS</c:v>
                </c:pt>
              </c:strCache>
            </c:strRef>
          </c:tx>
          <c:spPr>
            <a:solidFill>
              <a:schemeClr val="accent1"/>
            </a:solidFill>
            <a:ln>
              <a:noFill/>
            </a:ln>
            <a:effectLst/>
          </c:spPr>
          <c:invertIfNegative val="0"/>
          <c:dLbls>
            <c:dLbl>
              <c:idx val="5"/>
              <c:spPr>
                <a:solidFill>
                  <a:srgbClr val="FFFF00"/>
                </a:solidFill>
                <a:ln>
                  <a:noFill/>
                </a:ln>
                <a:effectLst/>
              </c:spPr>
              <c:txPr>
                <a:bodyPr rot="0" spcFirstLastPara="1" vertOverflow="ellipsis" vert="horz" wrap="square" lIns="38100" tIns="19050" rIns="38100" bIns="19050" anchor="ctr" anchorCtr="1">
                  <a:spAutoFit/>
                </a:bodyPr>
                <a:lstStyle/>
                <a:p>
                  <a:pPr>
                    <a:defRPr sz="1400" b="0" i="0" u="sng"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0-B845-094D-A7D9-D7D3B72A3229}"/>
                </c:ext>
              </c:extLst>
            </c:dLbl>
            <c:spPr>
              <a:noFill/>
              <a:ln>
                <a:noFill/>
              </a:ln>
              <a:effectLst/>
            </c:spPr>
            <c:txPr>
              <a:bodyPr rot="0" spcFirstLastPara="1" vertOverflow="ellipsis" vert="horz" wrap="square" lIns="38100" tIns="19050" rIns="38100" bIns="19050" anchor="ctr" anchorCtr="1">
                <a:spAutoFit/>
              </a:bodyPr>
              <a:lstStyle/>
              <a:p>
                <a:pPr>
                  <a:defRPr sz="1200" b="0" i="0" u="sng"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2013 - 27,481</c:v>
                </c:pt>
                <c:pt idx="1">
                  <c:v>2014 - 27,103</c:v>
                </c:pt>
                <c:pt idx="2">
                  <c:v>2015 - 26,500</c:v>
                </c:pt>
                <c:pt idx="3">
                  <c:v>2016 - 27,542</c:v>
                </c:pt>
                <c:pt idx="4">
                  <c:v>2017 - 29,219</c:v>
                </c:pt>
                <c:pt idx="5">
                  <c:v>2018 - 28,314</c:v>
                </c:pt>
              </c:strCache>
            </c:strRef>
          </c:cat>
          <c:val>
            <c:numRef>
              <c:f>Sheet1!$B$2:$B$7</c:f>
              <c:numCache>
                <c:formatCode>General</c:formatCode>
                <c:ptCount val="6"/>
                <c:pt idx="0">
                  <c:v>60.1</c:v>
                </c:pt>
                <c:pt idx="1">
                  <c:v>63.4</c:v>
                </c:pt>
                <c:pt idx="2">
                  <c:v>63.9</c:v>
                </c:pt>
                <c:pt idx="3">
                  <c:v>62.2</c:v>
                </c:pt>
                <c:pt idx="4">
                  <c:v>61.8</c:v>
                </c:pt>
                <c:pt idx="5">
                  <c:v>60.9</c:v>
                </c:pt>
              </c:numCache>
            </c:numRef>
          </c:val>
          <c:extLst>
            <c:ext xmlns:c16="http://schemas.microsoft.com/office/drawing/2014/chart" uri="{C3380CC4-5D6E-409C-BE32-E72D297353CC}">
              <c16:uniqueId val="{00000000-DE85-4D28-B822-B2AA7763FADB}"/>
            </c:ext>
          </c:extLst>
        </c:ser>
        <c:ser>
          <c:idx val="1"/>
          <c:order val="1"/>
          <c:tx>
            <c:strRef>
              <c:f>Sheet1!$C$1</c:f>
              <c:strCache>
                <c:ptCount val="1"/>
                <c:pt idx="0">
                  <c:v>LESS FREQUENT CONTIBUTIONS</c:v>
                </c:pt>
              </c:strCache>
            </c:strRef>
          </c:tx>
          <c:spPr>
            <a:solidFill>
              <a:schemeClr val="accent2"/>
            </a:solidFill>
            <a:ln>
              <a:noFill/>
            </a:ln>
            <a:effectLst/>
          </c:spPr>
          <c:invertIfNegative val="0"/>
          <c:dLbls>
            <c:dLbl>
              <c:idx val="5"/>
              <c:spPr>
                <a:solidFill>
                  <a:srgbClr val="FFFF00"/>
                </a:solidFill>
                <a:ln>
                  <a:noFill/>
                </a:ln>
                <a:effectLst/>
              </c:spPr>
              <c:txPr>
                <a:bodyPr rot="0" spcFirstLastPara="1" vertOverflow="ellipsis" vert="horz" wrap="square" lIns="38100" tIns="19050" rIns="38100" bIns="19050" anchor="ctr" anchorCtr="1">
                  <a:spAutoFit/>
                </a:bodyPr>
                <a:lstStyle/>
                <a:p>
                  <a:pPr>
                    <a:defRPr sz="1400" b="0" i="0" u="sng"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1-B845-094D-A7D9-D7D3B72A3229}"/>
                </c:ext>
              </c:extLst>
            </c:dLbl>
            <c:spPr>
              <a:noFill/>
              <a:ln>
                <a:noFill/>
              </a:ln>
              <a:effectLst/>
            </c:spPr>
            <c:txPr>
              <a:bodyPr rot="0" spcFirstLastPara="1" vertOverflow="ellipsis" vert="horz" wrap="square" lIns="38100" tIns="19050" rIns="38100" bIns="19050" anchor="ctr" anchorCtr="1">
                <a:spAutoFit/>
              </a:bodyPr>
              <a:lstStyle/>
              <a:p>
                <a:pPr>
                  <a:defRPr sz="1200" b="0" i="0" u="sng" strike="noStrike" kern="1200" baseline="0">
                    <a:solidFill>
                      <a:schemeClr val="tx1">
                        <a:lumMod val="75000"/>
                        <a:lumOff val="25000"/>
                      </a:schemeClr>
                    </a:solidFill>
                    <a:latin typeface="Arial Black" panose="020B0A04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2013 - 27,481</c:v>
                </c:pt>
                <c:pt idx="1">
                  <c:v>2014 - 27,103</c:v>
                </c:pt>
                <c:pt idx="2">
                  <c:v>2015 - 26,500</c:v>
                </c:pt>
                <c:pt idx="3">
                  <c:v>2016 - 27,542</c:v>
                </c:pt>
                <c:pt idx="4">
                  <c:v>2017 - 29,219</c:v>
                </c:pt>
                <c:pt idx="5">
                  <c:v>2018 - 28,314</c:v>
                </c:pt>
              </c:strCache>
            </c:strRef>
          </c:cat>
          <c:val>
            <c:numRef>
              <c:f>Sheet1!$C$2:$C$7</c:f>
              <c:numCache>
                <c:formatCode>General</c:formatCode>
                <c:ptCount val="6"/>
                <c:pt idx="0">
                  <c:v>39.9</c:v>
                </c:pt>
                <c:pt idx="1">
                  <c:v>36.6</c:v>
                </c:pt>
                <c:pt idx="2">
                  <c:v>36.1</c:v>
                </c:pt>
                <c:pt idx="3">
                  <c:v>37.799999999999997</c:v>
                </c:pt>
                <c:pt idx="4">
                  <c:v>38.200000000000003</c:v>
                </c:pt>
                <c:pt idx="5">
                  <c:v>39.1</c:v>
                </c:pt>
              </c:numCache>
            </c:numRef>
          </c:val>
          <c:extLst>
            <c:ext xmlns:c16="http://schemas.microsoft.com/office/drawing/2014/chart" uri="{C3380CC4-5D6E-409C-BE32-E72D297353CC}">
              <c16:uniqueId val="{00000001-DE85-4D28-B822-B2AA7763FADB}"/>
            </c:ext>
          </c:extLst>
        </c:ser>
        <c:dLbls>
          <c:dLblPos val="outEnd"/>
          <c:showLegendKey val="0"/>
          <c:showVal val="1"/>
          <c:showCatName val="0"/>
          <c:showSerName val="0"/>
          <c:showPercent val="0"/>
          <c:showBubbleSize val="0"/>
        </c:dLbls>
        <c:gapWidth val="219"/>
        <c:overlap val="-27"/>
        <c:axId val="-2082755288"/>
        <c:axId val="-2082762488"/>
      </c:barChart>
      <c:catAx>
        <c:axId val="-2082755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Black" panose="020B0A04020102020204" pitchFamily="34" charset="0"/>
                <a:ea typeface="+mn-ea"/>
                <a:cs typeface="+mn-cs"/>
              </a:defRPr>
            </a:pPr>
            <a:endParaRPr lang="en-US"/>
          </a:p>
        </c:txPr>
        <c:crossAx val="-2082762488"/>
        <c:crosses val="autoZero"/>
        <c:auto val="1"/>
        <c:lblAlgn val="ctr"/>
        <c:lblOffset val="100"/>
        <c:noMultiLvlLbl val="0"/>
      </c:catAx>
      <c:valAx>
        <c:axId val="-208276248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sng" strike="noStrike" kern="1200" baseline="0">
                    <a:solidFill>
                      <a:schemeClr val="tx1">
                        <a:lumMod val="65000"/>
                        <a:lumOff val="35000"/>
                      </a:schemeClr>
                    </a:solidFill>
                    <a:latin typeface="Arial Black" panose="020B0A04020102020204" pitchFamily="34" charset="0"/>
                    <a:ea typeface="+mn-ea"/>
                    <a:cs typeface="+mn-cs"/>
                  </a:defRPr>
                </a:pPr>
                <a:r>
                  <a:rPr lang="en-US" sz="1200">
                    <a:latin typeface="Arial Black" panose="020B0A04020102020204" pitchFamily="34" charset="0"/>
                  </a:rPr>
                  <a:t>PERCENTAGE</a:t>
                </a:r>
              </a:p>
            </c:rich>
          </c:tx>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sng" strike="noStrike" kern="1200" baseline="0">
                <a:solidFill>
                  <a:schemeClr val="tx1">
                    <a:lumMod val="65000"/>
                    <a:lumOff val="35000"/>
                  </a:schemeClr>
                </a:solidFill>
                <a:latin typeface="+mn-lt"/>
                <a:ea typeface="+mn-ea"/>
                <a:cs typeface="+mn-cs"/>
              </a:defRPr>
            </a:pPr>
            <a:endParaRPr lang="en-US"/>
          </a:p>
        </c:txPr>
        <c:crossAx val="-20827552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sng" strike="noStrike" kern="1200" baseline="0">
              <a:solidFill>
                <a:schemeClr val="tx1">
                  <a:lumMod val="65000"/>
                  <a:lumOff val="35000"/>
                </a:schemeClr>
              </a:solidFill>
              <a:latin typeface="Arial Black" panose="020B0A04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u="sng"/>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PRINT</c:v>
                </c:pt>
              </c:strCache>
            </c:strRef>
          </c:tx>
          <c:spPr>
            <a:solidFill>
              <a:srgbClr val="3366FF"/>
            </a:solidFill>
            <a:ln>
              <a:noFill/>
            </a:ln>
            <a:effectLst/>
          </c:spPr>
          <c:invertIfNegative val="0"/>
          <c:cat>
            <c:numRef>
              <c:f>Sheet1!$A$2:$A$6</c:f>
              <c:numCache>
                <c:formatCode>General</c:formatCode>
                <c:ptCount val="5"/>
                <c:pt idx="0">
                  <c:v>2018</c:v>
                </c:pt>
                <c:pt idx="1">
                  <c:v>2017</c:v>
                </c:pt>
                <c:pt idx="2">
                  <c:v>2016</c:v>
                </c:pt>
                <c:pt idx="3">
                  <c:v>2015</c:v>
                </c:pt>
                <c:pt idx="4">
                  <c:v>2014</c:v>
                </c:pt>
              </c:numCache>
            </c:numRef>
          </c:cat>
          <c:val>
            <c:numRef>
              <c:f>Sheet1!$B$2:$B$6</c:f>
              <c:numCache>
                <c:formatCode>#,##0</c:formatCode>
                <c:ptCount val="5"/>
                <c:pt idx="0">
                  <c:v>66857</c:v>
                </c:pt>
                <c:pt idx="1">
                  <c:v>69249</c:v>
                </c:pt>
                <c:pt idx="2">
                  <c:v>71811</c:v>
                </c:pt>
                <c:pt idx="3">
                  <c:v>71966</c:v>
                </c:pt>
                <c:pt idx="4">
                  <c:v>74000</c:v>
                </c:pt>
              </c:numCache>
            </c:numRef>
          </c:val>
          <c:extLst>
            <c:ext xmlns:c16="http://schemas.microsoft.com/office/drawing/2014/chart" uri="{C3380CC4-5D6E-409C-BE32-E72D297353CC}">
              <c16:uniqueId val="{00000000-0BB5-4B96-A7A6-442DE5F3E207}"/>
            </c:ext>
          </c:extLst>
        </c:ser>
        <c:ser>
          <c:idx val="1"/>
          <c:order val="1"/>
          <c:tx>
            <c:strRef>
              <c:f>Sheet1!$C$1</c:f>
              <c:strCache>
                <c:ptCount val="1"/>
                <c:pt idx="0">
                  <c:v>ON-LINE</c:v>
                </c:pt>
              </c:strCache>
            </c:strRef>
          </c:tx>
          <c:spPr>
            <a:solidFill>
              <a:schemeClr val="accent2"/>
            </a:solidFill>
            <a:ln>
              <a:noFill/>
            </a:ln>
            <a:effectLst/>
          </c:spPr>
          <c:invertIfNegative val="0"/>
          <c:cat>
            <c:numRef>
              <c:f>Sheet1!$A$2:$A$6</c:f>
              <c:numCache>
                <c:formatCode>General</c:formatCode>
                <c:ptCount val="5"/>
                <c:pt idx="0">
                  <c:v>2018</c:v>
                </c:pt>
                <c:pt idx="1">
                  <c:v>2017</c:v>
                </c:pt>
                <c:pt idx="2">
                  <c:v>2016</c:v>
                </c:pt>
                <c:pt idx="3">
                  <c:v>2015</c:v>
                </c:pt>
                <c:pt idx="4">
                  <c:v>2014</c:v>
                </c:pt>
              </c:numCache>
            </c:numRef>
          </c:cat>
          <c:val>
            <c:numRef>
              <c:f>Sheet1!$C$2:$C$6</c:f>
              <c:numCache>
                <c:formatCode>#,##0</c:formatCode>
                <c:ptCount val="5"/>
                <c:pt idx="0">
                  <c:v>3390</c:v>
                </c:pt>
                <c:pt idx="1">
                  <c:v>4077</c:v>
                </c:pt>
                <c:pt idx="2">
                  <c:v>5030</c:v>
                </c:pt>
                <c:pt idx="3">
                  <c:v>5233</c:v>
                </c:pt>
                <c:pt idx="4">
                  <c:v>5262</c:v>
                </c:pt>
              </c:numCache>
            </c:numRef>
          </c:val>
          <c:extLst>
            <c:ext xmlns:c16="http://schemas.microsoft.com/office/drawing/2014/chart" uri="{C3380CC4-5D6E-409C-BE32-E72D297353CC}">
              <c16:uniqueId val="{00000001-0BB5-4B96-A7A6-442DE5F3E207}"/>
            </c:ext>
          </c:extLst>
        </c:ser>
        <c:ser>
          <c:idx val="2"/>
          <c:order val="2"/>
          <c:tx>
            <c:strRef>
              <c:f>Sheet1!$D$1</c:f>
              <c:strCache>
                <c:ptCount val="1"/>
                <c:pt idx="0">
                  <c:v>APP</c:v>
                </c:pt>
              </c:strCache>
            </c:strRef>
          </c:tx>
          <c:spPr>
            <a:solidFill>
              <a:srgbClr val="00B050"/>
            </a:solidFill>
            <a:ln>
              <a:noFill/>
            </a:ln>
            <a:effectLst/>
          </c:spPr>
          <c:invertIfNegative val="0"/>
          <c:cat>
            <c:numRef>
              <c:f>Sheet1!$A$2:$A$6</c:f>
              <c:numCache>
                <c:formatCode>General</c:formatCode>
                <c:ptCount val="5"/>
                <c:pt idx="0">
                  <c:v>2018</c:v>
                </c:pt>
                <c:pt idx="1">
                  <c:v>2017</c:v>
                </c:pt>
                <c:pt idx="2">
                  <c:v>2016</c:v>
                </c:pt>
                <c:pt idx="3">
                  <c:v>2015</c:v>
                </c:pt>
                <c:pt idx="4">
                  <c:v>2014</c:v>
                </c:pt>
              </c:numCache>
            </c:numRef>
          </c:cat>
          <c:val>
            <c:numRef>
              <c:f>Sheet1!$D$2:$D$6</c:f>
              <c:numCache>
                <c:formatCode>#,##0</c:formatCode>
                <c:ptCount val="5"/>
                <c:pt idx="0">
                  <c:v>2053</c:v>
                </c:pt>
                <c:pt idx="1">
                  <c:v>2003</c:v>
                </c:pt>
                <c:pt idx="2" formatCode="General">
                  <c:v>588</c:v>
                </c:pt>
              </c:numCache>
            </c:numRef>
          </c:val>
          <c:extLst>
            <c:ext xmlns:c16="http://schemas.microsoft.com/office/drawing/2014/chart" uri="{C3380CC4-5D6E-409C-BE32-E72D297353CC}">
              <c16:uniqueId val="{00000002-0BB5-4B96-A7A6-442DE5F3E207}"/>
            </c:ext>
          </c:extLst>
        </c:ser>
        <c:dLbls>
          <c:showLegendKey val="0"/>
          <c:showVal val="0"/>
          <c:showCatName val="0"/>
          <c:showSerName val="0"/>
          <c:showPercent val="0"/>
          <c:showBubbleSize val="0"/>
        </c:dLbls>
        <c:gapWidth val="95"/>
        <c:overlap val="100"/>
        <c:axId val="-2007024248"/>
        <c:axId val="-2089520424"/>
      </c:barChart>
      <c:catAx>
        <c:axId val="-2007024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89520424"/>
        <c:crosses val="autoZero"/>
        <c:auto val="1"/>
        <c:lblAlgn val="ctr"/>
        <c:lblOffset val="100"/>
        <c:noMultiLvlLbl val="0"/>
      </c:catAx>
      <c:valAx>
        <c:axId val="-208952042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2007024248"/>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1"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0.92258</cdr:x>
      <cdr:y>0.83697</cdr:y>
    </cdr:from>
    <cdr:to>
      <cdr:x>1</cdr:x>
      <cdr:y>1</cdr:y>
    </cdr:to>
    <cdr:sp macro="" textlink="">
      <cdr:nvSpPr>
        <cdr:cNvPr id="2" name="TextBox 1"/>
        <cdr:cNvSpPr txBox="1"/>
      </cdr:nvSpPr>
      <cdr:spPr>
        <a:xfrm xmlns:a="http://schemas.openxmlformats.org/drawingml/2006/main">
          <a:off x="10972800" y="5365566"/>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US" sz="110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517EDB50-A604-D343-8C02-4D6F2F6DBC36}"/>
              </a:ext>
            </a:extLst>
          </p:cNvPr>
          <p:cNvSpPr>
            <a:spLocks noGrp="1"/>
          </p:cNvSpPr>
          <p:nvPr>
            <p:ph type="hdr" sz="quarter"/>
          </p:nvPr>
        </p:nvSpPr>
        <p:spPr>
          <a:xfrm>
            <a:off x="0" y="0"/>
            <a:ext cx="3078163" cy="469900"/>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5FBD002-8619-544F-A15C-2EDE887C978C}"/>
              </a:ext>
            </a:extLst>
          </p:cNvPr>
          <p:cNvSpPr>
            <a:spLocks noGrp="1"/>
          </p:cNvSpPr>
          <p:nvPr>
            <p:ph type="dt" sz="quarter" idx="1"/>
          </p:nvPr>
        </p:nvSpPr>
        <p:spPr>
          <a:xfrm>
            <a:off x="4022725" y="0"/>
            <a:ext cx="3078163" cy="469900"/>
          </a:xfrm>
          <a:prstGeom prst="rect">
            <a:avLst/>
          </a:prstGeom>
        </p:spPr>
        <p:txBody>
          <a:bodyPr vert="horz" lIns="91440" tIns="45720" rIns="91440" bIns="45720" rtlCol="0"/>
          <a:lstStyle>
            <a:lvl1pPr algn="r">
              <a:defRPr sz="1200"/>
            </a:lvl1pPr>
          </a:lstStyle>
          <a:p>
            <a:fld id="{51C8FE89-B8F5-E649-B8D8-6D1E37720948}" type="datetimeFigureOut">
              <a:rPr lang="en-US" smtClean="0"/>
              <a:t>7/1/2019</a:t>
            </a:fld>
            <a:endParaRPr lang="en-US"/>
          </a:p>
        </p:txBody>
      </p:sp>
      <p:sp>
        <p:nvSpPr>
          <p:cNvPr id="4" name="Footer Placeholder 3">
            <a:extLst>
              <a:ext uri="{FF2B5EF4-FFF2-40B4-BE49-F238E27FC236}">
                <a16:creationId xmlns:a16="http://schemas.microsoft.com/office/drawing/2014/main" id="{33D616A0-4E3F-0B42-B708-C15DF12CA55F}"/>
              </a:ext>
            </a:extLst>
          </p:cNvPr>
          <p:cNvSpPr>
            <a:spLocks noGrp="1"/>
          </p:cNvSpPr>
          <p:nvPr>
            <p:ph type="ftr" sz="quarter" idx="2"/>
          </p:nvPr>
        </p:nvSpPr>
        <p:spPr>
          <a:xfrm>
            <a:off x="0" y="8918575"/>
            <a:ext cx="3078163" cy="4699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02CC971-6A05-264C-AB65-4CBCEFC1D91A}"/>
              </a:ext>
            </a:extLst>
          </p:cNvPr>
          <p:cNvSpPr>
            <a:spLocks noGrp="1"/>
          </p:cNvSpPr>
          <p:nvPr>
            <p:ph type="sldNum" sz="quarter" idx="3"/>
          </p:nvPr>
        </p:nvSpPr>
        <p:spPr>
          <a:xfrm>
            <a:off x="4022725" y="8918575"/>
            <a:ext cx="3078163" cy="469900"/>
          </a:xfrm>
          <a:prstGeom prst="rect">
            <a:avLst/>
          </a:prstGeom>
        </p:spPr>
        <p:txBody>
          <a:bodyPr vert="horz" lIns="91440" tIns="45720" rIns="91440" bIns="45720" rtlCol="0" anchor="b"/>
          <a:lstStyle>
            <a:lvl1pPr algn="r">
              <a:defRPr sz="1200"/>
            </a:lvl1pPr>
          </a:lstStyle>
          <a:p>
            <a:fld id="{28F3A5E7-7DE4-9840-A9D3-173EC45BA236}" type="slidenum">
              <a:rPr lang="en-US" smtClean="0"/>
              <a:t>‹#›</a:t>
            </a:fld>
            <a:endParaRPr lang="en-US"/>
          </a:p>
        </p:txBody>
      </p:sp>
    </p:spTree>
    <p:extLst>
      <p:ext uri="{BB962C8B-B14F-4D97-AF65-F5344CB8AC3E}">
        <p14:creationId xmlns:p14="http://schemas.microsoft.com/office/powerpoint/2010/main" val="165220134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6-03-18T18:31:36.672"/>
    </inkml:context>
    <inkml:brush xml:id="br0">
      <inkml:brushProperty name="width" value="0.03533" units="cm"/>
      <inkml:brushProperty name="height" value="0.03533" units="cm"/>
    </inkml:brush>
  </inkml:definitions>
  <inkml:trace contextRef="#ctx0" brushRef="#br0">83 3701 1408,'0'0'640,"0"-35"-640,0 25 640,-6 6-640,6-12 0,-6 6-256,6-10 128,-7-1-128,7 11 128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0" name="Shape 130"/>
          <p:cNvSpPr>
            <a:spLocks noGrp="1" noRot="1" noChangeAspect="1"/>
          </p:cNvSpPr>
          <p:nvPr>
            <p:ph type="sldImg"/>
          </p:nvPr>
        </p:nvSpPr>
        <p:spPr>
          <a:xfrm>
            <a:off x="1204913" y="704850"/>
            <a:ext cx="4692650" cy="3519488"/>
          </a:xfrm>
          <a:prstGeom prst="rect">
            <a:avLst/>
          </a:prstGeom>
        </p:spPr>
        <p:txBody>
          <a:bodyPr lIns="94229" tIns="47114" rIns="94229" bIns="47114"/>
          <a:lstStyle/>
          <a:p>
            <a:endParaRPr/>
          </a:p>
        </p:txBody>
      </p:sp>
      <p:sp>
        <p:nvSpPr>
          <p:cNvPr id="131" name="Shape 131"/>
          <p:cNvSpPr>
            <a:spLocks noGrp="1"/>
          </p:cNvSpPr>
          <p:nvPr>
            <p:ph type="body" sz="quarter" idx="1"/>
          </p:nvPr>
        </p:nvSpPr>
        <p:spPr>
          <a:xfrm>
            <a:off x="946997" y="4459526"/>
            <a:ext cx="5208482" cy="4224814"/>
          </a:xfrm>
          <a:prstGeom prst="rect">
            <a:avLst/>
          </a:prstGeom>
        </p:spPr>
        <p:txBody>
          <a:bodyPr lIns="94229" tIns="47114" rIns="94229" bIns="47114"/>
          <a:lstStyle/>
          <a:p>
            <a:endParaRPr/>
          </a:p>
        </p:txBody>
      </p:sp>
    </p:spTree>
    <p:extLst>
      <p:ext uri="{BB962C8B-B14F-4D97-AF65-F5344CB8AC3E}">
        <p14:creationId xmlns:p14="http://schemas.microsoft.com/office/powerpoint/2010/main" val="1680113281"/>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Ken Dennison, Member, Midday Miracles, Kennett Square</a:t>
            </a:r>
          </a:p>
          <a:p>
            <a:r>
              <a:rPr lang="en-US" dirty="0"/>
              <a:t>Current service commitment is delegate</a:t>
            </a:r>
          </a:p>
          <a:p>
            <a:endParaRPr lang="en-US" dirty="0"/>
          </a:p>
          <a:p>
            <a:r>
              <a:rPr lang="en-US" dirty="0"/>
              <a:t>Thank you for participating today and to District 59 for their hospitality</a:t>
            </a:r>
          </a:p>
        </p:txBody>
      </p:sp>
    </p:spTree>
    <p:extLst>
      <p:ext uri="{BB962C8B-B14F-4D97-AF65-F5344CB8AC3E}">
        <p14:creationId xmlns:p14="http://schemas.microsoft.com/office/powerpoint/2010/main" val="221775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1002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AAWS staff</a:t>
            </a:r>
          </a:p>
          <a:p>
            <a:r>
              <a:rPr lang="en-US"/>
              <a:t>Need to update digital content and graphics, audio and videos</a:t>
            </a:r>
          </a:p>
          <a:p>
            <a:r>
              <a:rPr lang="en-US"/>
              <a:t> &amp; Directors  against due to timing </a:t>
            </a:r>
          </a:p>
          <a:p>
            <a:r>
              <a:rPr lang="en-US"/>
              <a:t>and recent focus to update pamphlets and PSA </a:t>
            </a:r>
          </a:p>
          <a:p>
            <a:r>
              <a:rPr lang="en-US"/>
              <a:t>This does not mean it will not happen…</a:t>
            </a:r>
          </a:p>
        </p:txBody>
      </p:sp>
    </p:spTree>
    <p:extLst>
      <p:ext uri="{BB962C8B-B14F-4D97-AF65-F5344CB8AC3E}">
        <p14:creationId xmlns:p14="http://schemas.microsoft.com/office/powerpoint/2010/main" val="3535168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Area 59 passed</a:t>
            </a:r>
          </a:p>
        </p:txBody>
      </p:sp>
    </p:spTree>
    <p:extLst>
      <p:ext uri="{BB962C8B-B14F-4D97-AF65-F5344CB8AC3E}">
        <p14:creationId xmlns:p14="http://schemas.microsoft.com/office/powerpoint/2010/main" val="3418446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considered at Area 59 PCSS but received much discussion for &amp; against at Conference</a:t>
            </a:r>
          </a:p>
        </p:txBody>
      </p:sp>
    </p:spTree>
    <p:extLst>
      <p:ext uri="{BB962C8B-B14F-4D97-AF65-F5344CB8AC3E}">
        <p14:creationId xmlns:p14="http://schemas.microsoft.com/office/powerpoint/2010/main" val="15671794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 59 Literature recommended the adoption of the new editing policy</a:t>
            </a:r>
          </a:p>
          <a:p>
            <a:r>
              <a:rPr lang="en-US" dirty="0"/>
              <a:t>It failed on the flo0r at PCSS</a:t>
            </a:r>
          </a:p>
          <a:p>
            <a:r>
              <a:rPr lang="en-US" dirty="0"/>
              <a:t>GSC Literature was going to take no action; but a floor action was presented and accepted</a:t>
            </a:r>
          </a:p>
          <a:p>
            <a:r>
              <a:rPr lang="en-US" dirty="0"/>
              <a:t>The floor action passed for commit to Trustees Literature – so it lives on…</a:t>
            </a:r>
          </a:p>
        </p:txBody>
      </p:sp>
    </p:spTree>
    <p:extLst>
      <p:ext uri="{BB962C8B-B14F-4D97-AF65-F5344CB8AC3E}">
        <p14:creationId xmlns:p14="http://schemas.microsoft.com/office/powerpoint/2010/main" val="12706087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otes Placeholder 3"/>
          <p:cNvSpPr>
            <a:spLocks noGrp="1"/>
          </p:cNvSpPr>
          <p:nvPr>
            <p:ph type="body" idx="1"/>
          </p:nvPr>
        </p:nvSpPr>
        <p:spPr>
          <a:xfrm>
            <a:off x="274637" y="3154364"/>
            <a:ext cx="6477000" cy="1158873"/>
          </a:xfrm>
        </p:spPr>
        <p:txBody>
          <a:bodyPr/>
          <a:lstStyle/>
          <a:p>
            <a:pPr algn="just" defTabSz="924543">
              <a:spcAft>
                <a:spcPts val="602"/>
              </a:spcAft>
              <a:defRPr/>
            </a:pPr>
            <a:r>
              <a:rPr lang="en-US" sz="800" b="1" dirty="0"/>
              <a:t>Slide 0 – </a:t>
            </a:r>
            <a:r>
              <a:rPr lang="en-US" sz="800" dirty="0"/>
              <a:t>Good afternoon. My name is David Morris and I am a Class A trustee and treasurer of the General Service Board.</a:t>
            </a:r>
            <a:r>
              <a:rPr lang="en-US" sz="800" b="1" dirty="0"/>
              <a:t>  </a:t>
            </a:r>
            <a:r>
              <a:rPr lang="en-US" sz="800" dirty="0"/>
              <a:t>It is again my privilege to deliver this year’s Treasurer's report to the 69</a:t>
            </a:r>
            <a:r>
              <a:rPr lang="en-US" sz="800" baseline="30000" dirty="0"/>
              <a:t>th</a:t>
            </a:r>
            <a:r>
              <a:rPr lang="en-US" sz="800" dirty="0"/>
              <a:t> General Service Conference of Alcoholics Anonymous or, as it is more commonly referred to, “Finance around the Picnic Table,” the phrase coined at the 59</a:t>
            </a:r>
            <a:r>
              <a:rPr lang="en-US" sz="800" baseline="30000" dirty="0"/>
              <a:t>th</a:t>
            </a:r>
            <a:r>
              <a:rPr lang="en-US" sz="800" dirty="0"/>
              <a:t> Conference.  This phrase means that much of the finance discussion during Conference is "preaching to the choir."  As always, what we need is better communications about what finance really means when members talk about the “numbers” around the euphemistic picnic table before and after meetings.  Clear communication is the key.</a:t>
            </a:r>
            <a:r>
              <a:rPr lang="en-US" sz="800" b="1" dirty="0"/>
              <a:t>  </a:t>
            </a:r>
            <a:r>
              <a:rPr lang="en-US" sz="800" dirty="0"/>
              <a:t>Although our finances continue to grow ever more complex,</a:t>
            </a:r>
            <a:r>
              <a:rPr lang="en-US" sz="800" b="1" dirty="0"/>
              <a:t> </a:t>
            </a:r>
            <a:r>
              <a:rPr lang="en-US" sz="800" dirty="0"/>
              <a:t>remember that Corporate Poverty is more a state of mind, rather than the size of our bank account.   “Too much – and we argue over perilous wealth and lose sight of our primary purpose of carrying the message. Too little – and we risk losing the ability to carry the message at all.” </a:t>
            </a:r>
          </a:p>
        </p:txBody>
      </p:sp>
      <p:sp>
        <p:nvSpPr>
          <p:cNvPr id="2" name="Slide Image Placeholder 1"/>
          <p:cNvSpPr>
            <a:spLocks noGrp="1" noRot="1" noChangeAspect="1"/>
          </p:cNvSpPr>
          <p:nvPr>
            <p:ph type="sldImg"/>
          </p:nvPr>
        </p:nvSpPr>
        <p:spPr>
          <a:xfrm>
            <a:off x="1758950" y="466725"/>
            <a:ext cx="3584575" cy="2687638"/>
          </a:xfrm>
        </p:spPr>
      </p:sp>
      <p:sp>
        <p:nvSpPr>
          <p:cNvPr id="3" name="Header Placeholder 2">
            <a:extLst>
              <a:ext uri="{FF2B5EF4-FFF2-40B4-BE49-F238E27FC236}">
                <a16:creationId xmlns:a16="http://schemas.microsoft.com/office/drawing/2014/main" id="{6623D172-6D92-4152-89DB-8D67E70DA340}"/>
              </a:ext>
            </a:extLst>
          </p:cNvPr>
          <p:cNvSpPr>
            <a:spLocks noGrp="1"/>
          </p:cNvSpPr>
          <p:nvPr>
            <p:ph type="hdr" sz="quarter"/>
          </p:nvPr>
        </p:nvSpPr>
        <p:spPr>
          <a:xfrm>
            <a:off x="0" y="0"/>
            <a:ext cx="3077739" cy="469424"/>
          </a:xfrm>
          <a:prstGeom prst="rect">
            <a:avLst/>
          </a:prstGeom>
        </p:spPr>
        <p:txBody>
          <a:bodyPr lIns="94229" tIns="47114" rIns="94229" bIns="47114"/>
          <a:lstStyle/>
          <a:p>
            <a:endParaRPr lang="en-US" dirty="0"/>
          </a:p>
          <a:p>
            <a:r>
              <a:rPr lang="en-US" dirty="0"/>
              <a:t>  69</a:t>
            </a:r>
            <a:r>
              <a:rPr lang="en-US" baseline="30000" dirty="0"/>
              <a:t>th</a:t>
            </a:r>
            <a:r>
              <a:rPr lang="en-US" dirty="0"/>
              <a:t> General Service Conference</a:t>
            </a:r>
          </a:p>
        </p:txBody>
      </p:sp>
    </p:spTree>
    <p:extLst>
      <p:ext uri="{BB962C8B-B14F-4D97-AF65-F5344CB8AC3E}">
        <p14:creationId xmlns:p14="http://schemas.microsoft.com/office/powerpoint/2010/main" val="1966244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55688" y="677863"/>
            <a:ext cx="4697412" cy="3522662"/>
          </a:xfrm>
        </p:spPr>
      </p:sp>
      <p:sp>
        <p:nvSpPr>
          <p:cNvPr id="3" name="Notes Placeholder 2"/>
          <p:cNvSpPr>
            <a:spLocks noGrp="1"/>
          </p:cNvSpPr>
          <p:nvPr>
            <p:ph type="body" idx="1"/>
          </p:nvPr>
        </p:nvSpPr>
        <p:spPr>
          <a:xfrm>
            <a:off x="198438" y="4200527"/>
            <a:ext cx="6705600" cy="1179511"/>
          </a:xfrm>
        </p:spPr>
        <p:txBody>
          <a:bodyPr/>
          <a:lstStyle/>
          <a:p>
            <a:r>
              <a:rPr lang="en-US" sz="800" b="1"/>
              <a:t>Slide 1</a:t>
            </a:r>
            <a:r>
              <a:rPr lang="en-US" sz="800"/>
              <a:t> –  lists the key financial highlights from our 2018 operating results:   </a:t>
            </a:r>
          </a:p>
          <a:p>
            <a:pPr marL="173352" indent="-173352">
              <a:buFont typeface="Arial" panose="020B0604020202020204" pitchFamily="34" charset="0"/>
              <a:buChar char="•"/>
            </a:pPr>
            <a:r>
              <a:rPr lang="en-US" sz="800"/>
              <a:t>7</a:t>
            </a:r>
            <a:r>
              <a:rPr lang="en-US" sz="800" baseline="30000"/>
              <a:t>th</a:t>
            </a:r>
            <a:r>
              <a:rPr lang="en-US" sz="800"/>
              <a:t> Tradition of self-support contributions were $8,385,009, down 0.3% from 2017</a:t>
            </a:r>
          </a:p>
          <a:p>
            <a:pPr marL="173352" indent="-173352">
              <a:buFont typeface="Arial" panose="020B0604020202020204" pitchFamily="34" charset="0"/>
              <a:buChar char="•"/>
            </a:pPr>
            <a:r>
              <a:rPr lang="en-US" sz="800"/>
              <a:t>Cost of services provided to the Fellowship were $11,426,835, up $1,204,185, or 11.8%, from 2017</a:t>
            </a:r>
          </a:p>
          <a:p>
            <a:pPr marL="173352" indent="-173352">
              <a:buFont typeface="Arial" panose="020B0604020202020204" pitchFamily="34" charset="0"/>
              <a:buChar char="•"/>
            </a:pPr>
            <a:r>
              <a:rPr lang="en-US" sz="800"/>
              <a:t>Shortfall between our 7</a:t>
            </a:r>
            <a:r>
              <a:rPr lang="en-US" sz="800" baseline="30000"/>
              <a:t>th</a:t>
            </a:r>
            <a:r>
              <a:rPr lang="en-US" sz="800"/>
              <a:t> Tradition and cost of services provided was $3,041,826, or 73.4%, compared to $1,813,178, or 82.3%, in 2017</a:t>
            </a:r>
          </a:p>
          <a:p>
            <a:pPr marL="173352" indent="-173352">
              <a:buFont typeface="Arial" panose="020B0604020202020204" pitchFamily="34" charset="0"/>
              <a:buChar char="•"/>
            </a:pPr>
            <a:r>
              <a:rPr lang="en-US" sz="800"/>
              <a:t>AAWS publishing profit of $3,436,507 covered shortfall between our 7</a:t>
            </a:r>
            <a:r>
              <a:rPr lang="en-US" sz="800" baseline="30000"/>
              <a:t>th</a:t>
            </a:r>
            <a:r>
              <a:rPr lang="en-US" sz="800"/>
              <a:t> Tradition and cost of services, resulting in a profit of $394,681</a:t>
            </a:r>
          </a:p>
          <a:p>
            <a:pPr marL="173352" indent="-173352">
              <a:buFont typeface="Arial" panose="020B0604020202020204" pitchFamily="34" charset="0"/>
              <a:buChar char="•"/>
            </a:pPr>
            <a:r>
              <a:rPr lang="en-US" sz="800"/>
              <a:t>Grapevine subscription levels declined in 2018.  GV had a loss of $149,167, primarily due to severance payments.</a:t>
            </a:r>
          </a:p>
          <a:p>
            <a:pPr marL="173352" indent="-173352">
              <a:buFont typeface="Arial" panose="020B0604020202020204" pitchFamily="34" charset="0"/>
              <a:buChar char="•"/>
            </a:pPr>
            <a:r>
              <a:rPr lang="en-US" sz="800"/>
              <a:t>General Fund support of La Viña service activity was $148,467, compared to $126,440 in 2017</a:t>
            </a:r>
          </a:p>
          <a:p>
            <a:pPr marL="173352" indent="-173352">
              <a:buFont typeface="Arial" panose="020B0604020202020204" pitchFamily="34" charset="0"/>
              <a:buChar char="•"/>
            </a:pPr>
            <a:r>
              <a:rPr lang="en-US" sz="800"/>
              <a:t>Reserve Fund was $15,935,331, resulting in a ratio of 9.7 months, compared to 9.5 months in 2017.</a:t>
            </a:r>
          </a:p>
          <a:p>
            <a:pPr>
              <a:lnSpc>
                <a:spcPct val="150000"/>
              </a:lnSpc>
            </a:pPr>
            <a:endParaRPr lang="en-US" sz="800"/>
          </a:p>
        </p:txBody>
      </p:sp>
      <p:sp>
        <p:nvSpPr>
          <p:cNvPr id="4" name="Header Placeholder 3">
            <a:extLst>
              <a:ext uri="{FF2B5EF4-FFF2-40B4-BE49-F238E27FC236}">
                <a16:creationId xmlns:a16="http://schemas.microsoft.com/office/drawing/2014/main" id="{84B41400-DBB7-424F-ABEE-A558AACE5AFC}"/>
              </a:ext>
            </a:extLst>
          </p:cNvPr>
          <p:cNvSpPr>
            <a:spLocks noGrp="1"/>
          </p:cNvSpPr>
          <p:nvPr>
            <p:ph type="hdr" sz="quarter"/>
          </p:nvPr>
        </p:nvSpPr>
        <p:spPr>
          <a:xfrm>
            <a:off x="0" y="0"/>
            <a:ext cx="3077739" cy="469424"/>
          </a:xfrm>
          <a:prstGeom prst="rect">
            <a:avLst/>
          </a:prstGeom>
        </p:spPr>
        <p:txBody>
          <a:bodyPr lIns="94229" tIns="47114" rIns="94229" bIns="47114"/>
          <a:lstStyle/>
          <a:p>
            <a:endParaRPr lang="en-US"/>
          </a:p>
          <a:p>
            <a:r>
              <a:rPr lang="en-US"/>
              <a:t>  69</a:t>
            </a:r>
            <a:r>
              <a:rPr lang="en-US" baseline="30000"/>
              <a:t>th </a:t>
            </a:r>
            <a:r>
              <a:rPr lang="en-US"/>
              <a:t>General Service Conference</a:t>
            </a:r>
          </a:p>
        </p:txBody>
      </p:sp>
    </p:spTree>
    <p:extLst>
      <p:ext uri="{BB962C8B-B14F-4D97-AF65-F5344CB8AC3E}">
        <p14:creationId xmlns:p14="http://schemas.microsoft.com/office/powerpoint/2010/main" val="18060869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7"/>
          <p:cNvSpPr txBox="1">
            <a:spLocks noGrp="1" noChangeArrowheads="1"/>
          </p:cNvSpPr>
          <p:nvPr/>
        </p:nvSpPr>
        <p:spPr bwMode="auto">
          <a:xfrm>
            <a:off x="4024737" y="8920117"/>
            <a:ext cx="3076096" cy="466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4169" tIns="47085" rIns="94169" bIns="47085" anchor="b"/>
          <a:lstStyle>
            <a:lvl1pPr defTabSz="909638">
              <a:spcBef>
                <a:spcPct val="30000"/>
              </a:spcBef>
              <a:defRPr sz="1200">
                <a:solidFill>
                  <a:schemeClr val="tx1"/>
                </a:solidFill>
                <a:latin typeface="Arial" panose="020B0604020202020204" pitchFamily="34" charset="0"/>
                <a:cs typeface="Arial" panose="020B0604020202020204" pitchFamily="34" charset="0"/>
              </a:defRPr>
            </a:lvl1pPr>
            <a:lvl2pPr marL="742950" indent="-285750" defTabSz="909638">
              <a:spcBef>
                <a:spcPct val="30000"/>
              </a:spcBef>
              <a:defRPr sz="1200">
                <a:solidFill>
                  <a:schemeClr val="tx1"/>
                </a:solidFill>
                <a:latin typeface="Arial" panose="020B0604020202020204" pitchFamily="34" charset="0"/>
                <a:cs typeface="Arial" panose="020B0604020202020204" pitchFamily="34" charset="0"/>
              </a:defRPr>
            </a:lvl2pPr>
            <a:lvl3pPr marL="1143000" indent="-228600" defTabSz="909638">
              <a:spcBef>
                <a:spcPct val="30000"/>
              </a:spcBef>
              <a:defRPr sz="1200">
                <a:solidFill>
                  <a:schemeClr val="tx1"/>
                </a:solidFill>
                <a:latin typeface="Arial" panose="020B0604020202020204" pitchFamily="34" charset="0"/>
                <a:cs typeface="Arial" panose="020B0604020202020204" pitchFamily="34" charset="0"/>
              </a:defRPr>
            </a:lvl3pPr>
            <a:lvl4pPr marL="1600200" indent="-228600" defTabSz="909638">
              <a:spcBef>
                <a:spcPct val="30000"/>
              </a:spcBef>
              <a:defRPr sz="1200">
                <a:solidFill>
                  <a:schemeClr val="tx1"/>
                </a:solidFill>
                <a:latin typeface="Arial" panose="020B0604020202020204" pitchFamily="34" charset="0"/>
                <a:cs typeface="Arial" panose="020B0604020202020204" pitchFamily="34" charset="0"/>
              </a:defRPr>
            </a:lvl4pPr>
            <a:lvl5pPr marL="2057400" indent="-228600" defTabSz="909638">
              <a:spcBef>
                <a:spcPct val="30000"/>
              </a:spcBef>
              <a:defRPr sz="1200">
                <a:solidFill>
                  <a:schemeClr val="tx1"/>
                </a:solidFill>
                <a:latin typeface="Arial" panose="020B0604020202020204" pitchFamily="34" charset="0"/>
                <a:cs typeface="Arial" panose="020B0604020202020204" pitchFamily="34" charset="0"/>
              </a:defRPr>
            </a:lvl5pPr>
            <a:lvl6pPr marL="25146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defTabSz="909638"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lgn="r" eaLnBrk="1" hangingPunct="1">
              <a:spcBef>
                <a:spcPct val="0"/>
              </a:spcBef>
            </a:pPr>
            <a:endParaRPr lang="en-US" altLang="en-US" sz="1000"/>
          </a:p>
        </p:txBody>
      </p:sp>
      <p:sp>
        <p:nvSpPr>
          <p:cNvPr id="23556" name="Rectangle 2"/>
          <p:cNvSpPr>
            <a:spLocks noGrp="1" noRot="1" noChangeAspect="1" noChangeArrowheads="1" noTextEdit="1"/>
          </p:cNvSpPr>
          <p:nvPr>
            <p:ph type="sldImg"/>
          </p:nvPr>
        </p:nvSpPr>
        <p:spPr>
          <a:xfrm>
            <a:off x="1693863" y="615950"/>
            <a:ext cx="3589337" cy="2692400"/>
          </a:xfrm>
          <a:ln/>
        </p:spPr>
      </p:sp>
      <p:sp>
        <p:nvSpPr>
          <p:cNvPr id="6" name="Notes Placeholder 5"/>
          <p:cNvSpPr>
            <a:spLocks noGrp="1"/>
          </p:cNvSpPr>
          <p:nvPr>
            <p:ph type="body" idx="1"/>
          </p:nvPr>
        </p:nvSpPr>
        <p:spPr>
          <a:xfrm>
            <a:off x="427038" y="3322637"/>
            <a:ext cx="6219948" cy="685800"/>
          </a:xfrm>
        </p:spPr>
        <p:txBody>
          <a:bodyPr>
            <a:normAutofit/>
          </a:bodyPr>
          <a:lstStyle/>
          <a:p>
            <a:pPr algn="just"/>
            <a:r>
              <a:rPr lang="en-US" sz="800" b="1"/>
              <a:t>Slide 20 </a:t>
            </a:r>
            <a:r>
              <a:rPr lang="en-US" sz="800"/>
              <a:t>– illustrates the pervasive and very negative effects of how inflation has diminished the value or purchasing power of one dollar since the very first days of A.A. through today.  It shows that $1.00 in June 1935 is now equivalent to $18.55 in 2019, regardless of what that 1935 dollar was spent on, whether it went for alcohol, coffee or put into the 7</a:t>
            </a:r>
            <a:r>
              <a:rPr lang="en-US" sz="800" baseline="30000"/>
              <a:t>th</a:t>
            </a:r>
            <a:r>
              <a:rPr lang="en-US" sz="800"/>
              <a:t> Tradition Self-Support basket.</a:t>
            </a:r>
          </a:p>
          <a:p>
            <a:pPr algn="just"/>
            <a:r>
              <a:rPr lang="en-US" sz="800" b="1" u="sng"/>
              <a:t>Source</a:t>
            </a:r>
            <a:r>
              <a:rPr lang="en-US" sz="800" b="1"/>
              <a:t> –</a:t>
            </a:r>
            <a:r>
              <a:rPr lang="en-US" sz="800"/>
              <a:t> 2019 inflation information is from U.S. Department of Labor, Bureau of Labor Statistics, CPI Inflation Calculator website.</a:t>
            </a:r>
          </a:p>
          <a:p>
            <a:endParaRPr lang="en-US" sz="1100"/>
          </a:p>
        </p:txBody>
      </p:sp>
      <p:sp>
        <p:nvSpPr>
          <p:cNvPr id="2" name="Header Placeholder 1">
            <a:extLst>
              <a:ext uri="{FF2B5EF4-FFF2-40B4-BE49-F238E27FC236}">
                <a16:creationId xmlns:a16="http://schemas.microsoft.com/office/drawing/2014/main" id="{B6D777FA-C5FD-4EDF-8D9C-F8B05712AF68}"/>
              </a:ext>
            </a:extLst>
          </p:cNvPr>
          <p:cNvSpPr>
            <a:spLocks noGrp="1"/>
          </p:cNvSpPr>
          <p:nvPr>
            <p:ph type="hdr" sz="quarter"/>
          </p:nvPr>
        </p:nvSpPr>
        <p:spPr>
          <a:xfrm>
            <a:off x="0" y="0"/>
            <a:ext cx="3077739" cy="469424"/>
          </a:xfrm>
          <a:prstGeom prst="rect">
            <a:avLst/>
          </a:prstGeom>
        </p:spPr>
        <p:txBody>
          <a:bodyPr lIns="94229" tIns="47114" rIns="94229" bIns="47114"/>
          <a:lstStyle/>
          <a:p>
            <a:endParaRPr lang="en-US"/>
          </a:p>
          <a:p>
            <a:r>
              <a:rPr lang="en-US"/>
              <a:t> 69</a:t>
            </a:r>
            <a:r>
              <a:rPr lang="en-US" baseline="30000"/>
              <a:t>th</a:t>
            </a:r>
            <a:r>
              <a:rPr lang="en-US"/>
              <a:t> General Service Conference</a:t>
            </a:r>
          </a:p>
        </p:txBody>
      </p:sp>
    </p:spTree>
    <p:extLst>
      <p:ext uri="{BB962C8B-B14F-4D97-AF65-F5344CB8AC3E}">
        <p14:creationId xmlns:p14="http://schemas.microsoft.com/office/powerpoint/2010/main" val="9904650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909763" y="461963"/>
            <a:ext cx="3086100" cy="2314575"/>
          </a:xfrm>
        </p:spPr>
      </p:sp>
      <p:sp>
        <p:nvSpPr>
          <p:cNvPr id="3" name="Notes Placeholder 2"/>
          <p:cNvSpPr>
            <a:spLocks noGrp="1"/>
          </p:cNvSpPr>
          <p:nvPr>
            <p:ph type="body" idx="1"/>
          </p:nvPr>
        </p:nvSpPr>
        <p:spPr>
          <a:xfrm>
            <a:off x="649152" y="2865437"/>
            <a:ext cx="5956914" cy="1066800"/>
          </a:xfrm>
        </p:spPr>
        <p:txBody>
          <a:bodyPr/>
          <a:lstStyle/>
          <a:p>
            <a:pPr algn="just">
              <a:spcBef>
                <a:spcPts val="0"/>
              </a:spcBef>
            </a:pPr>
            <a:r>
              <a:rPr lang="en-US" sz="800" b="1"/>
              <a:t>Slide 37 – </a:t>
            </a:r>
            <a:r>
              <a:rPr lang="en-US" sz="800"/>
              <a:t>displays key member statistics for 2018 and the prior two years.  These member statistics are simple calculations using the 7</a:t>
            </a:r>
            <a:r>
              <a:rPr lang="en-US" sz="800" baseline="30000"/>
              <a:t>th</a:t>
            </a:r>
            <a:r>
              <a:rPr lang="en-US" sz="800"/>
              <a:t> Tradition contributions and the cost of services provided to the Fellowship divided by the number of members and groups shown on the Contribution Statistical Report.  Remember that those membership numbers are only as good as the data we capture in an anonymous fellowship system.  The 2018 cost of services provided of $11,426,835 equates to $8.06 per member and $166.87 per group.  The 2018 contributions of $8,385,009 equates to $5.91 per member and $122.45 per group.  The cost of services provided are </a:t>
            </a:r>
            <a:r>
              <a:rPr lang="en-US" sz="800" u="sng"/>
              <a:t>NOT</a:t>
            </a:r>
            <a:r>
              <a:rPr lang="en-US" sz="800"/>
              <a:t> covered through 7</a:t>
            </a:r>
            <a:r>
              <a:rPr lang="en-US" sz="800" baseline="30000"/>
              <a:t>th</a:t>
            </a:r>
            <a:r>
              <a:rPr lang="en-US" sz="800"/>
              <a:t> Tradition is $2.15 per member and $44.42 per group.  Only 28,353 groups, or 41.3%, actually contributed towards the 7</a:t>
            </a:r>
            <a:r>
              <a:rPr lang="en-US" sz="800" baseline="30000"/>
              <a:t>th</a:t>
            </a:r>
            <a:r>
              <a:rPr lang="en-US" sz="800"/>
              <a:t> Tradition.  This equates to an average amount of $237.35 per group.</a:t>
            </a:r>
            <a:r>
              <a:rPr lang="en-US" sz="800" b="1"/>
              <a:t> </a:t>
            </a:r>
            <a:endParaRPr lang="en-US" sz="800"/>
          </a:p>
        </p:txBody>
      </p:sp>
      <p:sp>
        <p:nvSpPr>
          <p:cNvPr id="4" name="Header Placeholder 3">
            <a:extLst>
              <a:ext uri="{FF2B5EF4-FFF2-40B4-BE49-F238E27FC236}">
                <a16:creationId xmlns:a16="http://schemas.microsoft.com/office/drawing/2014/main" id="{2875E23E-B332-4D47-8B98-880CC350FDFF}"/>
              </a:ext>
            </a:extLst>
          </p:cNvPr>
          <p:cNvSpPr>
            <a:spLocks noGrp="1"/>
          </p:cNvSpPr>
          <p:nvPr>
            <p:ph type="hdr" sz="quarter"/>
          </p:nvPr>
        </p:nvSpPr>
        <p:spPr/>
        <p:txBody>
          <a:bodyPr/>
          <a:lstStyle/>
          <a:p>
            <a:endParaRPr lang="en-US"/>
          </a:p>
          <a:p>
            <a:r>
              <a:rPr lang="en-US"/>
              <a:t> 69</a:t>
            </a:r>
            <a:r>
              <a:rPr lang="en-US" baseline="30000"/>
              <a:t>th</a:t>
            </a:r>
            <a:r>
              <a:rPr lang="en-US"/>
              <a:t> General Service Conference</a:t>
            </a:r>
          </a:p>
        </p:txBody>
      </p:sp>
    </p:spTree>
    <p:extLst>
      <p:ext uri="{BB962C8B-B14F-4D97-AF65-F5344CB8AC3E}">
        <p14:creationId xmlns:p14="http://schemas.microsoft.com/office/powerpoint/2010/main" val="31101164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022" indent="-182022">
              <a:buFont typeface="Arial" panose="020B0604020202020204" pitchFamily="34" charset="0"/>
              <a:buChar char="•"/>
            </a:pPr>
            <a:r>
              <a:rPr lang="en-US" sz="1400"/>
              <a:t>Read slide</a:t>
            </a:r>
          </a:p>
        </p:txBody>
      </p:sp>
      <p:sp>
        <p:nvSpPr>
          <p:cNvPr id="4" name="Slide Number Placeholder 3"/>
          <p:cNvSpPr>
            <a:spLocks noGrp="1"/>
          </p:cNvSpPr>
          <p:nvPr>
            <p:ph type="sldNum" sz="quarter" idx="10"/>
          </p:nvPr>
        </p:nvSpPr>
        <p:spPr/>
        <p:txBody>
          <a:bodyPr lIns="94229" tIns="47114" rIns="94229" bIns="47114"/>
          <a:lstStyle/>
          <a:p>
            <a:fld id="{95C3BFB9-5C6F-4B76-802F-7298A2159D70}" type="slidenum">
              <a:rPr lang="en-US" smtClean="0"/>
              <a:t>57</a:t>
            </a:fld>
            <a:endParaRPr lang="en-US"/>
          </a:p>
        </p:txBody>
      </p:sp>
    </p:spTree>
    <p:extLst>
      <p:ext uri="{BB962C8B-B14F-4D97-AF65-F5344CB8AC3E}">
        <p14:creationId xmlns:p14="http://schemas.microsoft.com/office/powerpoint/2010/main" val="1672323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Conference was held at the Crown Plaza Hotel at Times Square in NYC</a:t>
            </a:r>
          </a:p>
        </p:txBody>
      </p:sp>
    </p:spTree>
    <p:extLst>
      <p:ext uri="{BB962C8B-B14F-4D97-AF65-F5344CB8AC3E}">
        <p14:creationId xmlns:p14="http://schemas.microsoft.com/office/powerpoint/2010/main" val="39909536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Rot="1" noChangeAspect="1" noChangeArrowheads="1" noTextEdit="1"/>
          </p:cNvSpPr>
          <p:nvPr>
            <p:ph type="sldImg"/>
          </p:nvPr>
        </p:nvSpPr>
        <p:spPr>
          <a:xfrm>
            <a:off x="1257300" y="538163"/>
            <a:ext cx="4700588" cy="3525837"/>
          </a:xfrm>
          <a:ln/>
        </p:spPr>
      </p:sp>
      <p:sp>
        <p:nvSpPr>
          <p:cNvPr id="39940" name="Rectangle 3"/>
          <p:cNvSpPr>
            <a:spLocks noGrp="1" noChangeArrowheads="1"/>
          </p:cNvSpPr>
          <p:nvPr>
            <p:ph type="body" idx="1"/>
          </p:nvPr>
        </p:nvSpPr>
        <p:spPr>
          <a:xfrm>
            <a:off x="473075" y="4084637"/>
            <a:ext cx="6267450" cy="533400"/>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sz="800" b="1"/>
              <a:t>Slide 36 –</a:t>
            </a:r>
            <a:r>
              <a:rPr lang="en-US" sz="800"/>
              <a:t> shows the percentage of the cost of services provided to the Fellowship that were covered through the 7</a:t>
            </a:r>
            <a:r>
              <a:rPr lang="en-US" sz="800" baseline="30000"/>
              <a:t>th</a:t>
            </a:r>
            <a:r>
              <a:rPr lang="en-US" sz="800"/>
              <a:t> Tradition for the last fifteen years.  For 2018, the percentage was 73.4%.   See </a:t>
            </a:r>
            <a:r>
              <a:rPr lang="en-US" sz="800" b="1"/>
              <a:t>Slide 36 – Support 1 </a:t>
            </a:r>
            <a:r>
              <a:rPr lang="en-US" sz="800"/>
              <a:t>for details.</a:t>
            </a:r>
          </a:p>
          <a:p>
            <a:pPr>
              <a:lnSpc>
                <a:spcPct val="150000"/>
              </a:lnSpc>
            </a:pPr>
            <a:endParaRPr lang="en-US" altLang="en-US">
              <a:latin typeface="Arial" panose="020B0604020202020204" pitchFamily="34" charset="0"/>
              <a:cs typeface="Arial" panose="020B0604020202020204" pitchFamily="34" charset="0"/>
            </a:endParaRPr>
          </a:p>
        </p:txBody>
      </p:sp>
      <p:sp>
        <p:nvSpPr>
          <p:cNvPr id="2" name="Header Placeholder 1">
            <a:extLst>
              <a:ext uri="{FF2B5EF4-FFF2-40B4-BE49-F238E27FC236}">
                <a16:creationId xmlns:a16="http://schemas.microsoft.com/office/drawing/2014/main" id="{5773C79E-5A85-43B8-9807-C8D7F4CB38B5}"/>
              </a:ext>
            </a:extLst>
          </p:cNvPr>
          <p:cNvSpPr>
            <a:spLocks noGrp="1"/>
          </p:cNvSpPr>
          <p:nvPr>
            <p:ph type="hdr" sz="quarter"/>
          </p:nvPr>
        </p:nvSpPr>
        <p:spPr>
          <a:xfrm>
            <a:off x="0" y="0"/>
            <a:ext cx="3077739" cy="469424"/>
          </a:xfrm>
          <a:prstGeom prst="rect">
            <a:avLst/>
          </a:prstGeom>
        </p:spPr>
        <p:txBody>
          <a:bodyPr lIns="94229" tIns="47114" rIns="94229" bIns="47114"/>
          <a:lstStyle/>
          <a:p>
            <a:endParaRPr lang="en-US"/>
          </a:p>
          <a:p>
            <a:r>
              <a:rPr lang="en-US"/>
              <a:t> 69</a:t>
            </a:r>
            <a:r>
              <a:rPr lang="en-US" baseline="30000"/>
              <a:t>th</a:t>
            </a:r>
            <a:r>
              <a:rPr lang="en-US"/>
              <a:t> General Service Conference</a:t>
            </a:r>
          </a:p>
        </p:txBody>
      </p:sp>
    </p:spTree>
    <p:extLst>
      <p:ext uri="{BB962C8B-B14F-4D97-AF65-F5344CB8AC3E}">
        <p14:creationId xmlns:p14="http://schemas.microsoft.com/office/powerpoint/2010/main" val="519600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7515"/>
            <a:ext cx="6261100" cy="847723"/>
          </a:xfrm>
        </p:spPr>
        <p:txBody>
          <a:bodyPr/>
          <a:lstStyle/>
          <a:p>
            <a:r>
              <a:rPr lang="en-US" sz="800" b="1"/>
              <a:t>Slide 9 </a:t>
            </a:r>
            <a:r>
              <a:rPr lang="en-US" sz="800"/>
              <a:t>– is the first time that we have been able to provide this information.  Due to the extraordinary hard work of our finance and contribution teams, we can now break down the 7</a:t>
            </a:r>
            <a:r>
              <a:rPr lang="en-US" sz="800" baseline="30000"/>
              <a:t>th</a:t>
            </a:r>
            <a:r>
              <a:rPr lang="en-US" sz="800"/>
              <a:t> Tradition contributions between Groups that have consistently contributed during the last six years and Groups that have made less frequent contributions during the last six years.  In 2018, 17,257 groups, or 60.1%, contributed $5,031,270 with each of these groups contributing some amount consistently during the last six years.  There were 11,057 groups, or 39.1%, contributed $1,689,017 on a less frequent basis during the six years.   </a:t>
            </a:r>
          </a:p>
          <a:p>
            <a:endParaRPr lang="en-US"/>
          </a:p>
        </p:txBody>
      </p:sp>
      <p:sp>
        <p:nvSpPr>
          <p:cNvPr id="4" name="Header Placeholder 3"/>
          <p:cNvSpPr>
            <a:spLocks noGrp="1"/>
          </p:cNvSpPr>
          <p:nvPr>
            <p:ph type="hdr" sz="quarter"/>
          </p:nvPr>
        </p:nvSpPr>
        <p:spPr>
          <a:xfrm>
            <a:off x="0" y="0"/>
            <a:ext cx="3077739" cy="469424"/>
          </a:xfrm>
          <a:prstGeom prst="rect">
            <a:avLst/>
          </a:prstGeom>
        </p:spPr>
        <p:txBody>
          <a:bodyPr lIns="94229" tIns="47114" rIns="94229" bIns="47114"/>
          <a:lstStyle/>
          <a:p>
            <a:pPr defTabSz="914303">
              <a:defRPr/>
            </a:pPr>
            <a:endParaRPr lang="en-US">
              <a:solidFill>
                <a:prstClr val="black"/>
              </a:solidFill>
              <a:latin typeface="Calibri" panose="020F0502020204030204"/>
            </a:endParaRPr>
          </a:p>
          <a:p>
            <a:pPr defTabSz="914303">
              <a:defRPr/>
            </a:pPr>
            <a:r>
              <a:rPr lang="en-US">
                <a:solidFill>
                  <a:prstClr val="black"/>
                </a:solidFill>
                <a:latin typeface="Calibri" panose="020F0502020204030204"/>
              </a:rPr>
              <a:t> 69</a:t>
            </a:r>
            <a:r>
              <a:rPr lang="en-US" baseline="30000">
                <a:solidFill>
                  <a:prstClr val="black"/>
                </a:solidFill>
                <a:latin typeface="Calibri" panose="020F0502020204030204"/>
              </a:rPr>
              <a:t>th</a:t>
            </a:r>
            <a:r>
              <a:rPr lang="en-US">
                <a:solidFill>
                  <a:prstClr val="black"/>
                </a:solidFill>
                <a:latin typeface="Calibri" panose="020F0502020204030204"/>
              </a:rPr>
              <a:t> General Service Conference</a:t>
            </a:r>
          </a:p>
        </p:txBody>
      </p:sp>
    </p:spTree>
    <p:extLst>
      <p:ext uri="{BB962C8B-B14F-4D97-AF65-F5344CB8AC3E}">
        <p14:creationId xmlns:p14="http://schemas.microsoft.com/office/powerpoint/2010/main" val="32678489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39821B6-6B3B-434F-9EE9-EDF558AD2ECD}" type="slidenum">
              <a:rPr lang="en-US" smtClean="0"/>
              <a:t>61</a:t>
            </a:fld>
            <a:endParaRPr lang="en-US"/>
          </a:p>
        </p:txBody>
      </p:sp>
    </p:spTree>
    <p:extLst>
      <p:ext uri="{BB962C8B-B14F-4D97-AF65-F5344CB8AC3E}">
        <p14:creationId xmlns:p14="http://schemas.microsoft.com/office/powerpoint/2010/main" val="23976882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22275" y="4227514"/>
            <a:ext cx="6261100" cy="1076323"/>
          </a:xfrm>
        </p:spPr>
        <p:txBody>
          <a:bodyPr/>
          <a:lstStyle/>
          <a:p>
            <a:r>
              <a:rPr lang="en-US" sz="800" b="1"/>
              <a:t>Slide 50 –</a:t>
            </a:r>
            <a:r>
              <a:rPr lang="en-US" sz="800"/>
              <a:t> shows Grapevine’s magazine print, online and mobile app subscriptions for the last five years.  The total of all types of subscriptions was 72,300 in 2018, down 3,029, or 4.0%, from 75,329 in 2017.  Print subscriptions were down 2,392, or 3.5%, to 66,857 in 2018 from 69,249 in 2017.  On-line and APP subscriptions were down 637, 10.5%, to 5,443 in 2018 from 6,080 in 2017.  These results reflect the necessary initiatives undertaken by Grapevine during the past several years, such as the automatic check the box for the purchase of a subscription to the Grapevine included in the participate registration form to the 80</a:t>
            </a:r>
            <a:r>
              <a:rPr lang="en-US" sz="800" baseline="30000"/>
              <a:t>th</a:t>
            </a:r>
            <a:r>
              <a:rPr lang="en-US" sz="800"/>
              <a:t> International Convention, “2018 Subscription Challenge,” “Carry the Message with the Subscription Gift Certificates,” and “Grow Your Grapevine.”  Magazines function on the ongoing need of renewal by existing subscribers and new subscribers in order to succeed.   </a:t>
            </a:r>
          </a:p>
          <a:p>
            <a:pPr>
              <a:lnSpc>
                <a:spcPct val="150000"/>
              </a:lnSpc>
            </a:pPr>
            <a:endParaRPr lang="en-US"/>
          </a:p>
        </p:txBody>
      </p:sp>
      <p:sp>
        <p:nvSpPr>
          <p:cNvPr id="4" name="Header Placeholder 3">
            <a:extLst>
              <a:ext uri="{FF2B5EF4-FFF2-40B4-BE49-F238E27FC236}">
                <a16:creationId xmlns:a16="http://schemas.microsoft.com/office/drawing/2014/main" id="{1F992786-618B-4373-9C3E-CC28AAA32DCC}"/>
              </a:ext>
            </a:extLst>
          </p:cNvPr>
          <p:cNvSpPr>
            <a:spLocks noGrp="1"/>
          </p:cNvSpPr>
          <p:nvPr>
            <p:ph type="hdr" sz="quarter"/>
          </p:nvPr>
        </p:nvSpPr>
        <p:spPr>
          <a:xfrm>
            <a:off x="0" y="0"/>
            <a:ext cx="3078163" cy="469900"/>
          </a:xfrm>
          <a:prstGeom prst="rect">
            <a:avLst/>
          </a:prstGeom>
        </p:spPr>
        <p:txBody>
          <a:bodyPr/>
          <a:lstStyle/>
          <a:p>
            <a:endParaRPr lang="en-US"/>
          </a:p>
          <a:p>
            <a:r>
              <a:rPr lang="en-US"/>
              <a:t> 69</a:t>
            </a:r>
            <a:r>
              <a:rPr lang="en-US" baseline="30000"/>
              <a:t>th</a:t>
            </a:r>
            <a:r>
              <a:rPr lang="en-US"/>
              <a:t> General Service Conference</a:t>
            </a:r>
          </a:p>
        </p:txBody>
      </p:sp>
    </p:spTree>
    <p:extLst>
      <p:ext uri="{BB962C8B-B14F-4D97-AF65-F5344CB8AC3E}">
        <p14:creationId xmlns:p14="http://schemas.microsoft.com/office/powerpoint/2010/main" val="6922314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69th GSC theme is "Our Big Book - 80 years, 71 Languages"</a:t>
            </a:r>
          </a:p>
          <a:p>
            <a:r>
              <a:rPr lang="en-US" dirty="0"/>
              <a:t>More to come</a:t>
            </a:r>
          </a:p>
        </p:txBody>
      </p:sp>
    </p:spTree>
    <p:extLst>
      <p:ext uri="{BB962C8B-B14F-4D97-AF65-F5344CB8AC3E}">
        <p14:creationId xmlns:p14="http://schemas.microsoft.com/office/powerpoint/2010/main" val="236823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CUE: p. 3, last paragraph: Another important moment occurred shortly…</a:t>
            </a:r>
          </a:p>
        </p:txBody>
      </p:sp>
      <p:sp>
        <p:nvSpPr>
          <p:cNvPr id="4" name="Slide Number Placeholder 3"/>
          <p:cNvSpPr>
            <a:spLocks noGrp="1"/>
          </p:cNvSpPr>
          <p:nvPr>
            <p:ph type="sldNum" sz="quarter" idx="5"/>
          </p:nvPr>
        </p:nvSpPr>
        <p:spPr/>
        <p:txBody>
          <a:bodyPr/>
          <a:lstStyle/>
          <a:p>
            <a:fld id="{CBE9EF0F-C559-48D9-B6B9-25319C717639}" type="slidenum">
              <a:rPr lang="en-US" smtClean="0"/>
              <a:t>19</a:t>
            </a:fld>
            <a:endParaRPr lang="en-US" dirty="0"/>
          </a:p>
        </p:txBody>
      </p:sp>
    </p:spTree>
    <p:extLst>
      <p:ext uri="{BB962C8B-B14F-4D97-AF65-F5344CB8AC3E}">
        <p14:creationId xmlns:p14="http://schemas.microsoft.com/office/powerpoint/2010/main" val="11784831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picture of cover of new book, please.</a:t>
            </a:r>
          </a:p>
          <a:p>
            <a:r>
              <a:rPr lang="en-US" dirty="0"/>
              <a:t>CUE p. 5,  Paragraph in middle of page:  Adding to the celebration of our Big Book, we an also add…</a:t>
            </a:r>
          </a:p>
        </p:txBody>
      </p:sp>
      <p:sp>
        <p:nvSpPr>
          <p:cNvPr id="4" name="Slide Number Placeholder 3"/>
          <p:cNvSpPr>
            <a:spLocks noGrp="1"/>
          </p:cNvSpPr>
          <p:nvPr>
            <p:ph type="sldNum" sz="quarter" idx="5"/>
          </p:nvPr>
        </p:nvSpPr>
        <p:spPr/>
        <p:txBody>
          <a:bodyPr/>
          <a:lstStyle/>
          <a:p>
            <a:fld id="{CBE9EF0F-C559-48D9-B6B9-25319C717639}" type="slidenum">
              <a:rPr lang="en-US" smtClean="0"/>
              <a:t>20</a:t>
            </a:fld>
            <a:endParaRPr lang="en-US" dirty="0"/>
          </a:p>
        </p:txBody>
      </p:sp>
    </p:spTree>
    <p:extLst>
      <p:ext uri="{BB962C8B-B14F-4D97-AF65-F5344CB8AC3E}">
        <p14:creationId xmlns:p14="http://schemas.microsoft.com/office/powerpoint/2010/main" val="4131352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logo, please, for the International and add copyright.</a:t>
            </a:r>
          </a:p>
          <a:p>
            <a:r>
              <a:rPr lang="en-US" dirty="0"/>
              <a:t>CUE: p. 4, bottom sentence: As we move closer to the next International…</a:t>
            </a:r>
          </a:p>
        </p:txBody>
      </p:sp>
      <p:sp>
        <p:nvSpPr>
          <p:cNvPr id="4" name="Slide Number Placeholder 3"/>
          <p:cNvSpPr>
            <a:spLocks noGrp="1"/>
          </p:cNvSpPr>
          <p:nvPr>
            <p:ph type="sldNum" sz="quarter" idx="5"/>
          </p:nvPr>
        </p:nvSpPr>
        <p:spPr/>
        <p:txBody>
          <a:bodyPr/>
          <a:lstStyle/>
          <a:p>
            <a:fld id="{CBE9EF0F-C559-48D9-B6B9-25319C717639}" type="slidenum">
              <a:rPr lang="en-US" smtClean="0"/>
              <a:t>21</a:t>
            </a:fld>
            <a:endParaRPr lang="en-US" dirty="0"/>
          </a:p>
        </p:txBody>
      </p:sp>
    </p:spTree>
    <p:extLst>
      <p:ext uri="{BB962C8B-B14F-4D97-AF65-F5344CB8AC3E}">
        <p14:creationId xmlns:p14="http://schemas.microsoft.com/office/powerpoint/2010/main" val="3011088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Area 59 recommended “Unity In A Divided World”</a:t>
            </a:r>
          </a:p>
          <a:p>
            <a:endParaRPr lang="en-US" dirty="0"/>
          </a:p>
          <a:p>
            <a:r>
              <a:rPr lang="en-US" dirty="0"/>
              <a:t>A star on the slide denotes that Area 59 discussed this agenda item at Pre-Conference Sharing Session.</a:t>
            </a:r>
          </a:p>
        </p:txBody>
      </p:sp>
    </p:spTree>
    <p:extLst>
      <p:ext uri="{BB962C8B-B14F-4D97-AF65-F5344CB8AC3E}">
        <p14:creationId xmlns:p14="http://schemas.microsoft.com/office/powerpoint/2010/main" val="368960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Area 59 took no action on language</a:t>
            </a:r>
          </a:p>
          <a:p>
            <a:endParaRPr lang="en-US"/>
          </a:p>
          <a:p>
            <a:r>
              <a:rPr lang="en-US"/>
              <a:t>Area 59 – additional consideration on the database.  Corrections GSC called for a survey by GSO of area practices</a:t>
            </a:r>
          </a:p>
          <a:p>
            <a:endParaRPr lang="en-US"/>
          </a:p>
          <a:p>
            <a:r>
              <a:rPr lang="en-US"/>
              <a:t>Area 59 – suggested God Word pamphlet to Corrections committee. No action.  Question on floor became floor action &amp; failed</a:t>
            </a:r>
          </a:p>
          <a:p>
            <a:endParaRPr lang="en-US"/>
          </a:p>
        </p:txBody>
      </p:sp>
    </p:spTree>
    <p:extLst>
      <p:ext uri="{BB962C8B-B14F-4D97-AF65-F5344CB8AC3E}">
        <p14:creationId xmlns:p14="http://schemas.microsoft.com/office/powerpoint/2010/main" val="276877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5012142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cSld name="Title &amp; Subtitle">
    <p:spTree>
      <p:nvGrpSpPr>
        <p:cNvPr id="1" name=""/>
        <p:cNvGrpSpPr/>
        <p:nvPr/>
      </p:nvGrpSpPr>
      <p:grpSpPr>
        <a:xfrm>
          <a:off x="0" y="0"/>
          <a:ext cx="0" cy="0"/>
          <a:chOff x="0" y="0"/>
          <a:chExt cx="0" cy="0"/>
        </a:xfrm>
      </p:grpSpPr>
      <p:sp>
        <p:nvSpPr>
          <p:cNvPr id="13" name="Line"/>
          <p:cNvSpPr/>
          <p:nvPr/>
        </p:nvSpPr>
        <p:spPr>
          <a:xfrm>
            <a:off x="508000" y="659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4" name="Line"/>
          <p:cNvSpPr/>
          <p:nvPr/>
        </p:nvSpPr>
        <p:spPr>
          <a:xfrm>
            <a:off x="508000" y="408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5" name="Line"/>
          <p:cNvSpPr/>
          <p:nvPr/>
        </p:nvSpPr>
        <p:spPr>
          <a:xfrm flipV="1">
            <a:off x="7994302" y="45262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16" name="Lorem Ipsum Dolor"/>
          <p:cNvSpPr>
            <a:spLocks noGrp="1"/>
          </p:cNvSpPr>
          <p:nvPr>
            <p:ph type="body" sz="quarter" idx="13"/>
          </p:nvPr>
        </p:nvSpPr>
        <p:spPr>
          <a:xfrm>
            <a:off x="508000" y="35052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17" name="Title Text"/>
          <p:cNvSpPr>
            <a:spLocks noGrp="1"/>
          </p:cNvSpPr>
          <p:nvPr>
            <p:ph type="title"/>
          </p:nvPr>
        </p:nvSpPr>
        <p:spPr>
          <a:xfrm>
            <a:off x="508000" y="4140200"/>
            <a:ext cx="7200900" cy="2413000"/>
          </a:xfrm>
          <a:prstGeom prst="rect">
            <a:avLst/>
          </a:prstGeom>
        </p:spPr>
        <p:txBody>
          <a:bodyPr/>
          <a:lstStyle>
            <a:lvl1pPr algn="l"/>
          </a:lstStyle>
          <a:p>
            <a:r>
              <a:t>Title Text</a:t>
            </a:r>
          </a:p>
        </p:txBody>
      </p:sp>
      <p:sp>
        <p:nvSpPr>
          <p:cNvPr id="18" name="Body Level One…"/>
          <p:cNvSpPr>
            <a:spLocks noGrp="1"/>
          </p:cNvSpPr>
          <p:nvPr>
            <p:ph type="body" sz="quarter" idx="1"/>
          </p:nvPr>
        </p:nvSpPr>
        <p:spPr>
          <a:xfrm>
            <a:off x="8280400" y="414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9"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50240" y="9040143"/>
            <a:ext cx="3034453" cy="519289"/>
          </a:xfrm>
          <a:prstGeom prst="rect">
            <a:avLst/>
          </a:prstGeom>
        </p:spPr>
        <p:txBody>
          <a:bodyPr lIns="130046" tIns="65023" rIns="130046" bIns="65023"/>
          <a:lstStyle/>
          <a:p>
            <a:fld id="{D78DEB08-4A84-8E44-9AF0-B65F35F5CDF8}" type="datetimeFigureOut">
              <a:rPr lang="en-US" smtClean="0"/>
              <a:t>7/1/2019</a:t>
            </a:fld>
            <a:endParaRPr lang="en-US"/>
          </a:p>
        </p:txBody>
      </p:sp>
      <p:sp>
        <p:nvSpPr>
          <p:cNvPr id="3" name="Footer Placeholder 2"/>
          <p:cNvSpPr>
            <a:spLocks noGrp="1"/>
          </p:cNvSpPr>
          <p:nvPr>
            <p:ph type="ftr" sz="quarter" idx="11"/>
          </p:nvPr>
        </p:nvSpPr>
        <p:spPr>
          <a:xfrm>
            <a:off x="4443307" y="9040143"/>
            <a:ext cx="4118187" cy="519289"/>
          </a:xfrm>
          <a:prstGeom prst="rect">
            <a:avLst/>
          </a:prstGeom>
        </p:spPr>
        <p:txBody>
          <a:bodyPr lIns="130046" tIns="65023" rIns="130046" bIns="65023"/>
          <a:lstStyle/>
          <a:p>
            <a:endParaRPr lang="en-US"/>
          </a:p>
        </p:txBody>
      </p:sp>
      <p:sp>
        <p:nvSpPr>
          <p:cNvPr id="4" name="Slide Number Placeholder 3"/>
          <p:cNvSpPr>
            <a:spLocks noGrp="1"/>
          </p:cNvSpPr>
          <p:nvPr>
            <p:ph type="sldNum" sz="quarter" idx="12"/>
          </p:nvPr>
        </p:nvSpPr>
        <p:spPr>
          <a:xfrm>
            <a:off x="6298398" y="9258300"/>
            <a:ext cx="395303" cy="379591"/>
          </a:xfrm>
        </p:spPr>
        <p:txBody>
          <a:bodyPr/>
          <a:lstStyle/>
          <a:p>
            <a:fld id="{7A9842C5-169E-094C-BEBB-BD7A631E6A8D}" type="slidenum">
              <a:rPr lang="en-US" smtClean="0"/>
              <a:t>‹#›</a:t>
            </a:fld>
            <a:endParaRPr lang="en-US"/>
          </a:p>
        </p:txBody>
      </p:sp>
    </p:spTree>
    <p:extLst>
      <p:ext uri="{BB962C8B-B14F-4D97-AF65-F5344CB8AC3E}">
        <p14:creationId xmlns:p14="http://schemas.microsoft.com/office/powerpoint/2010/main" val="37846670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50240" y="433493"/>
            <a:ext cx="11704320" cy="6177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9374138"/>
      </p:ext>
    </p:extLst>
  </p:cSld>
  <p:clrMapOvr>
    <a:masterClrMapping/>
  </p:clrMapOvr>
  <p:transition spd="med">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48718" y="7586134"/>
            <a:ext cx="11707368" cy="1083733"/>
          </a:xfrm>
        </p:spPr>
        <p:txBody>
          <a:bodyPr>
            <a:normAutofit/>
          </a:bodyPr>
          <a:lstStyle>
            <a:lvl1pPr>
              <a:defRPr sz="4300"/>
            </a:lvl1pPr>
          </a:lstStyle>
          <a:p>
            <a:r>
              <a:rPr lang="en-US"/>
              <a:t>Click to edit Master title style</a:t>
            </a:r>
          </a:p>
        </p:txBody>
      </p:sp>
      <p:sp>
        <p:nvSpPr>
          <p:cNvPr id="3" name="Content Placeholder 2"/>
          <p:cNvSpPr>
            <a:spLocks noGrp="1"/>
          </p:cNvSpPr>
          <p:nvPr>
            <p:ph idx="1"/>
          </p:nvPr>
        </p:nvSpPr>
        <p:spPr>
          <a:xfrm>
            <a:off x="664439" y="2059093"/>
            <a:ext cx="11704321" cy="520192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50240" y="9040144"/>
            <a:ext cx="3034453" cy="519289"/>
          </a:xfrm>
          <a:prstGeom prst="rect">
            <a:avLst/>
          </a:prstGeom>
        </p:spPr>
        <p:txBody>
          <a:bodyPr lIns="109253" tIns="54626" rIns="109253" bIns="54626"/>
          <a:lstStyle/>
          <a:p>
            <a:fld id="{D05BEEBE-31F7-4512-964D-B7DFFA108903}" type="datetimeFigureOut">
              <a:rPr lang="en-US" smtClean="0"/>
              <a:t>7/1/2019</a:t>
            </a:fld>
            <a:endParaRPr lang="en-US"/>
          </a:p>
        </p:txBody>
      </p:sp>
      <p:sp>
        <p:nvSpPr>
          <p:cNvPr id="5" name="Footer Placeholder 4"/>
          <p:cNvSpPr>
            <a:spLocks noGrp="1"/>
          </p:cNvSpPr>
          <p:nvPr>
            <p:ph type="ftr" sz="quarter" idx="11"/>
          </p:nvPr>
        </p:nvSpPr>
        <p:spPr>
          <a:xfrm>
            <a:off x="4443307" y="9040144"/>
            <a:ext cx="4118187" cy="519289"/>
          </a:xfrm>
          <a:prstGeom prst="rect">
            <a:avLst/>
          </a:prstGeom>
        </p:spPr>
        <p:txBody>
          <a:bodyPr lIns="109253" tIns="54626" rIns="109253" bIns="54626"/>
          <a:lstStyle/>
          <a:p>
            <a:endParaRPr lang="en-US"/>
          </a:p>
        </p:txBody>
      </p:sp>
      <p:sp>
        <p:nvSpPr>
          <p:cNvPr id="6" name="Slide Number Placeholder 5"/>
          <p:cNvSpPr>
            <a:spLocks noGrp="1"/>
          </p:cNvSpPr>
          <p:nvPr>
            <p:ph type="sldNum" sz="quarter" idx="12"/>
          </p:nvPr>
        </p:nvSpPr>
        <p:spPr>
          <a:xfrm>
            <a:off x="6298398" y="9258300"/>
            <a:ext cx="395303" cy="379591"/>
          </a:xfrm>
        </p:spPr>
        <p:txBody>
          <a:bodyPr/>
          <a:lstStyle/>
          <a:p>
            <a:fld id="{4D49084E-DEED-4959-9291-F98423B233EC}" type="slidenum">
              <a:rPr lang="en-US" smtClean="0"/>
              <a:t>‹#›</a:t>
            </a:fld>
            <a:endParaRPr lang="en-US"/>
          </a:p>
        </p:txBody>
      </p:sp>
      <p:sp>
        <p:nvSpPr>
          <p:cNvPr id="8" name="Text Placeholder 7"/>
          <p:cNvSpPr>
            <a:spLocks noGrp="1"/>
          </p:cNvSpPr>
          <p:nvPr>
            <p:ph type="body" sz="quarter" idx="14" hasCustomPrompt="1"/>
          </p:nvPr>
        </p:nvSpPr>
        <p:spPr>
          <a:xfrm>
            <a:off x="4027790" y="1338679"/>
            <a:ext cx="3708774" cy="448873"/>
          </a:xfrm>
          <a:prstGeom prst="rect">
            <a:avLst/>
          </a:prstGeom>
          <a:solidFill>
            <a:schemeClr val="bg1"/>
          </a:solidFill>
          <a:ln w="6350">
            <a:solidFill>
              <a:srgbClr val="5F5F5F">
                <a:alpha val="50000"/>
              </a:srgbClr>
            </a:solidFill>
          </a:ln>
          <a:effectLst>
            <a:outerShdw blurRad="101600" dist="50800" dir="2700000" algn="tl" rotWithShape="0">
              <a:srgbClr val="0064BB">
                <a:alpha val="20000"/>
              </a:srgbClr>
            </a:outerShdw>
          </a:effectLst>
        </p:spPr>
        <p:txBody>
          <a:bodyPr wrap="none" lIns="109253" tIns="54626" rIns="109253" bIns="54626">
            <a:spAutoFit/>
          </a:bodyPr>
          <a:lstStyle>
            <a:lvl1pPr marL="0" indent="0" algn="r">
              <a:buNone/>
              <a:defRPr sz="2200" b="1">
                <a:solidFill>
                  <a:srgbClr val="0064BB"/>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dirty="0"/>
              <a:t>CLICK TO EDIT MASTER</a:t>
            </a:r>
          </a:p>
        </p:txBody>
      </p:sp>
    </p:spTree>
    <p:extLst>
      <p:ext uri="{BB962C8B-B14F-4D97-AF65-F5344CB8AC3E}">
        <p14:creationId xmlns:p14="http://schemas.microsoft.com/office/powerpoint/2010/main" val="6448850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_Title Slide + Header">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48717" y="4876800"/>
            <a:ext cx="11707368" cy="2492587"/>
          </a:xfrm>
        </p:spPr>
        <p:txBody>
          <a:bodyPr/>
          <a:lstStyle>
            <a:lvl1pPr marL="0" indent="0" algn="ctr">
              <a:buNone/>
              <a:defRPr b="0">
                <a:solidFill>
                  <a:srgbClr val="5F5F5F"/>
                </a:solidFill>
              </a:defRPr>
            </a:lvl1pPr>
            <a:lvl2pPr marL="546263" indent="0" algn="ctr">
              <a:buNone/>
              <a:defRPr>
                <a:solidFill>
                  <a:schemeClr val="tx1">
                    <a:tint val="75000"/>
                  </a:schemeClr>
                </a:solidFill>
              </a:defRPr>
            </a:lvl2pPr>
            <a:lvl3pPr marL="1092525" indent="0" algn="ctr">
              <a:buNone/>
              <a:defRPr>
                <a:solidFill>
                  <a:schemeClr val="tx1">
                    <a:tint val="75000"/>
                  </a:schemeClr>
                </a:solidFill>
              </a:defRPr>
            </a:lvl3pPr>
            <a:lvl4pPr marL="1638788" indent="0" algn="ctr">
              <a:buNone/>
              <a:defRPr>
                <a:solidFill>
                  <a:schemeClr val="tx1">
                    <a:tint val="75000"/>
                  </a:schemeClr>
                </a:solidFill>
              </a:defRPr>
            </a:lvl4pPr>
            <a:lvl5pPr marL="2185050" indent="0" algn="ctr">
              <a:buNone/>
              <a:defRPr>
                <a:solidFill>
                  <a:schemeClr val="tx1">
                    <a:tint val="75000"/>
                  </a:schemeClr>
                </a:solidFill>
              </a:defRPr>
            </a:lvl5pPr>
            <a:lvl6pPr marL="2731313" indent="0" algn="ctr">
              <a:buNone/>
              <a:defRPr>
                <a:solidFill>
                  <a:schemeClr val="tx1">
                    <a:tint val="75000"/>
                  </a:schemeClr>
                </a:solidFill>
              </a:defRPr>
            </a:lvl6pPr>
            <a:lvl7pPr marL="3277575" indent="0" algn="ctr">
              <a:buNone/>
              <a:defRPr>
                <a:solidFill>
                  <a:schemeClr val="tx1">
                    <a:tint val="75000"/>
                  </a:schemeClr>
                </a:solidFill>
              </a:defRPr>
            </a:lvl7pPr>
            <a:lvl8pPr marL="3823838" indent="0" algn="ctr">
              <a:buNone/>
              <a:defRPr>
                <a:solidFill>
                  <a:schemeClr val="tx1">
                    <a:tint val="75000"/>
                  </a:schemeClr>
                </a:solidFill>
              </a:defRPr>
            </a:lvl8pPr>
            <a:lvl9pPr marL="43701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a:xfrm>
            <a:off x="650240" y="9040144"/>
            <a:ext cx="3034453" cy="519289"/>
          </a:xfrm>
          <a:prstGeom prst="rect">
            <a:avLst/>
          </a:prstGeom>
        </p:spPr>
        <p:txBody>
          <a:bodyPr lIns="109253" tIns="54626" rIns="109253" bIns="54626"/>
          <a:lstStyle/>
          <a:p>
            <a:fld id="{D05BEEBE-31F7-4512-964D-B7DFFA108903}" type="datetimeFigureOut">
              <a:rPr lang="en-US" smtClean="0"/>
              <a:t>7/1/2019</a:t>
            </a:fld>
            <a:endParaRPr lang="en-US"/>
          </a:p>
        </p:txBody>
      </p:sp>
      <p:sp>
        <p:nvSpPr>
          <p:cNvPr id="5" name="Footer Placeholder 4"/>
          <p:cNvSpPr>
            <a:spLocks noGrp="1"/>
          </p:cNvSpPr>
          <p:nvPr>
            <p:ph type="ftr" sz="quarter" idx="11"/>
          </p:nvPr>
        </p:nvSpPr>
        <p:spPr>
          <a:xfrm>
            <a:off x="4443307" y="9040144"/>
            <a:ext cx="4118187" cy="519289"/>
          </a:xfrm>
          <a:prstGeom prst="rect">
            <a:avLst/>
          </a:prstGeom>
        </p:spPr>
        <p:txBody>
          <a:bodyPr lIns="109253" tIns="54626" rIns="109253" bIns="54626"/>
          <a:lstStyle/>
          <a:p>
            <a:endParaRPr lang="en-US"/>
          </a:p>
        </p:txBody>
      </p:sp>
      <p:sp>
        <p:nvSpPr>
          <p:cNvPr id="6" name="Slide Number Placeholder 5"/>
          <p:cNvSpPr>
            <a:spLocks noGrp="1"/>
          </p:cNvSpPr>
          <p:nvPr>
            <p:ph type="sldNum" sz="quarter" idx="12"/>
          </p:nvPr>
        </p:nvSpPr>
        <p:spPr>
          <a:xfrm>
            <a:off x="6298398" y="9258300"/>
            <a:ext cx="395303" cy="379591"/>
          </a:xfrm>
        </p:spPr>
        <p:txBody>
          <a:bodyPr/>
          <a:lstStyle/>
          <a:p>
            <a:fld id="{4D49084E-DEED-4959-9291-F98423B233EC}" type="slidenum">
              <a:rPr lang="en-US" smtClean="0"/>
              <a:t>‹#›</a:t>
            </a:fld>
            <a:endParaRPr lang="en-US"/>
          </a:p>
        </p:txBody>
      </p:sp>
      <p:sp>
        <p:nvSpPr>
          <p:cNvPr id="8" name="Text Placeholder 7"/>
          <p:cNvSpPr>
            <a:spLocks noGrp="1"/>
          </p:cNvSpPr>
          <p:nvPr>
            <p:ph type="body" sz="quarter" idx="13" hasCustomPrompt="1"/>
          </p:nvPr>
        </p:nvSpPr>
        <p:spPr>
          <a:xfrm>
            <a:off x="648717" y="2059094"/>
            <a:ext cx="11707369" cy="1081476"/>
          </a:xfrm>
          <a:solidFill>
            <a:schemeClr val="bg1"/>
          </a:solidFill>
          <a:ln>
            <a:solidFill>
              <a:schemeClr val="bg1">
                <a:lumMod val="75000"/>
              </a:schemeClr>
            </a:solidFill>
          </a:ln>
          <a:effectLst>
            <a:outerShdw blurRad="101600" dist="50800" dir="2700000" algn="tl" rotWithShape="0">
              <a:srgbClr val="0064BB">
                <a:alpha val="20000"/>
              </a:srgbClr>
            </a:outerShdw>
          </a:effectLst>
        </p:spPr>
        <p:txBody>
          <a:bodyPr anchor="ctr" anchorCtr="0">
            <a:noAutofit/>
          </a:bodyPr>
          <a:lstStyle>
            <a:lvl1pPr marL="0" indent="0" algn="ctr">
              <a:spcBef>
                <a:spcPts val="0"/>
              </a:spcBef>
              <a:buNone/>
              <a:defRPr sz="3800" b="1" cap="all">
                <a:solidFill>
                  <a:srgbClr val="0064BB"/>
                </a:solidFill>
              </a:defRPr>
            </a:lvl1pPr>
            <a:lvl2pPr marL="546263" indent="0">
              <a:buNone/>
              <a:defRPr/>
            </a:lvl2pPr>
            <a:lvl3pPr marL="1092525" indent="0">
              <a:buNone/>
              <a:defRPr/>
            </a:lvl3pPr>
            <a:lvl4pPr marL="1638788" indent="0">
              <a:buNone/>
              <a:defRPr/>
            </a:lvl4pPr>
            <a:lvl5pPr marL="2185050" indent="0">
              <a:buNone/>
              <a:defRPr/>
            </a:lvl5pPr>
          </a:lstStyle>
          <a:p>
            <a:pPr lvl="0"/>
            <a:r>
              <a:rPr lang="en-US" dirty="0"/>
              <a:t>CLICK TO EDIT</a:t>
            </a:r>
          </a:p>
        </p:txBody>
      </p:sp>
    </p:spTree>
    <p:extLst>
      <p:ext uri="{BB962C8B-B14F-4D97-AF65-F5344CB8AC3E}">
        <p14:creationId xmlns:p14="http://schemas.microsoft.com/office/powerpoint/2010/main" val="3402726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8718" y="2059094"/>
            <a:ext cx="11707368" cy="1081476"/>
          </a:xfrm>
        </p:spPr>
        <p:txBody>
          <a:bodyPr/>
          <a:lstStyle/>
          <a:p>
            <a:r>
              <a:rPr lang="en-US"/>
              <a:t>Click to edit Master title style</a:t>
            </a:r>
          </a:p>
        </p:txBody>
      </p:sp>
      <p:sp>
        <p:nvSpPr>
          <p:cNvPr id="3" name="Content Placeholder 2"/>
          <p:cNvSpPr>
            <a:spLocks noGrp="1"/>
          </p:cNvSpPr>
          <p:nvPr>
            <p:ph idx="1"/>
          </p:nvPr>
        </p:nvSpPr>
        <p:spPr>
          <a:xfrm>
            <a:off x="648716" y="3359574"/>
            <a:ext cx="11707369" cy="53102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50240" y="9040144"/>
            <a:ext cx="3034453" cy="519289"/>
          </a:xfrm>
          <a:prstGeom prst="rect">
            <a:avLst/>
          </a:prstGeom>
        </p:spPr>
        <p:txBody>
          <a:bodyPr lIns="109253" tIns="54626" rIns="109253" bIns="54626"/>
          <a:lstStyle/>
          <a:p>
            <a:fld id="{D05BEEBE-31F7-4512-964D-B7DFFA108903}" type="datetimeFigureOut">
              <a:rPr lang="en-US" smtClean="0"/>
              <a:t>7/1/2019</a:t>
            </a:fld>
            <a:endParaRPr lang="en-US"/>
          </a:p>
        </p:txBody>
      </p:sp>
      <p:sp>
        <p:nvSpPr>
          <p:cNvPr id="5" name="Footer Placeholder 4"/>
          <p:cNvSpPr>
            <a:spLocks noGrp="1"/>
          </p:cNvSpPr>
          <p:nvPr>
            <p:ph type="ftr" sz="quarter" idx="11"/>
          </p:nvPr>
        </p:nvSpPr>
        <p:spPr>
          <a:xfrm>
            <a:off x="4443307" y="9040144"/>
            <a:ext cx="4118187" cy="519289"/>
          </a:xfrm>
          <a:prstGeom prst="rect">
            <a:avLst/>
          </a:prstGeom>
        </p:spPr>
        <p:txBody>
          <a:bodyPr lIns="109253" tIns="54626" rIns="109253" bIns="54626"/>
          <a:lstStyle/>
          <a:p>
            <a:endParaRPr lang="en-US"/>
          </a:p>
        </p:txBody>
      </p:sp>
      <p:sp>
        <p:nvSpPr>
          <p:cNvPr id="6" name="Slide Number Placeholder 5"/>
          <p:cNvSpPr>
            <a:spLocks noGrp="1"/>
          </p:cNvSpPr>
          <p:nvPr>
            <p:ph type="sldNum" sz="quarter" idx="12"/>
          </p:nvPr>
        </p:nvSpPr>
        <p:spPr>
          <a:xfrm>
            <a:off x="6298398" y="9258300"/>
            <a:ext cx="395303" cy="379591"/>
          </a:xfrm>
        </p:spPr>
        <p:txBody>
          <a:bodyPr/>
          <a:lstStyle/>
          <a:p>
            <a:fld id="{4D49084E-DEED-4959-9291-F98423B233EC}" type="slidenum">
              <a:rPr lang="en-US" smtClean="0"/>
              <a:t>‹#›</a:t>
            </a:fld>
            <a:endParaRPr lang="en-US"/>
          </a:p>
        </p:txBody>
      </p:sp>
      <p:sp>
        <p:nvSpPr>
          <p:cNvPr id="8" name="Text Placeholder 7"/>
          <p:cNvSpPr>
            <a:spLocks noGrp="1"/>
          </p:cNvSpPr>
          <p:nvPr>
            <p:ph type="body" sz="quarter" idx="14" hasCustomPrompt="1"/>
          </p:nvPr>
        </p:nvSpPr>
        <p:spPr>
          <a:xfrm>
            <a:off x="4027790" y="1338679"/>
            <a:ext cx="3708774" cy="448873"/>
          </a:xfrm>
          <a:prstGeom prst="rect">
            <a:avLst/>
          </a:prstGeom>
          <a:solidFill>
            <a:schemeClr val="bg1"/>
          </a:solidFill>
          <a:ln w="6350">
            <a:solidFill>
              <a:srgbClr val="5F5F5F">
                <a:alpha val="50000"/>
              </a:srgbClr>
            </a:solidFill>
          </a:ln>
          <a:effectLst>
            <a:outerShdw blurRad="101600" dist="50800" dir="2700000" algn="tl" rotWithShape="0">
              <a:srgbClr val="0064BB">
                <a:alpha val="20000"/>
              </a:srgbClr>
            </a:outerShdw>
          </a:effectLst>
        </p:spPr>
        <p:txBody>
          <a:bodyPr wrap="none" lIns="109253" tIns="54626" rIns="109253" bIns="54626">
            <a:spAutoFit/>
          </a:bodyPr>
          <a:lstStyle>
            <a:lvl1pPr marL="0" indent="0" algn="r">
              <a:buNone/>
              <a:defRPr sz="2200" b="1">
                <a:solidFill>
                  <a:srgbClr val="0064BB"/>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dirty="0"/>
              <a:t>CLICK TO EDIT MASTER</a:t>
            </a:r>
          </a:p>
        </p:txBody>
      </p:sp>
    </p:spTree>
    <p:extLst>
      <p:ext uri="{BB962C8B-B14F-4D97-AF65-F5344CB8AC3E}">
        <p14:creationId xmlns:p14="http://schemas.microsoft.com/office/powerpoint/2010/main" val="18033112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8718" y="2059094"/>
            <a:ext cx="11707368" cy="1081476"/>
          </a:xfrm>
        </p:spPr>
        <p:txBody>
          <a:bodyPr/>
          <a:lstStyle/>
          <a:p>
            <a:r>
              <a:rPr lang="en-US"/>
              <a:t>Click to edit Master title style</a:t>
            </a:r>
          </a:p>
        </p:txBody>
      </p:sp>
      <p:sp>
        <p:nvSpPr>
          <p:cNvPr id="3" name="Content Placeholder 2"/>
          <p:cNvSpPr>
            <a:spLocks noGrp="1"/>
          </p:cNvSpPr>
          <p:nvPr>
            <p:ph idx="1"/>
          </p:nvPr>
        </p:nvSpPr>
        <p:spPr>
          <a:xfrm>
            <a:off x="648716" y="3359574"/>
            <a:ext cx="11707369" cy="53102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50240" y="9040144"/>
            <a:ext cx="3034453" cy="519289"/>
          </a:xfrm>
          <a:prstGeom prst="rect">
            <a:avLst/>
          </a:prstGeom>
        </p:spPr>
        <p:txBody>
          <a:bodyPr lIns="109253" tIns="54626" rIns="109253" bIns="54626"/>
          <a:lstStyle/>
          <a:p>
            <a:fld id="{D05BEEBE-31F7-4512-964D-B7DFFA108903}" type="datetimeFigureOut">
              <a:rPr lang="en-US" smtClean="0"/>
              <a:t>7/1/2019</a:t>
            </a:fld>
            <a:endParaRPr lang="en-US"/>
          </a:p>
        </p:txBody>
      </p:sp>
      <p:sp>
        <p:nvSpPr>
          <p:cNvPr id="5" name="Footer Placeholder 4"/>
          <p:cNvSpPr>
            <a:spLocks noGrp="1"/>
          </p:cNvSpPr>
          <p:nvPr>
            <p:ph type="ftr" sz="quarter" idx="11"/>
          </p:nvPr>
        </p:nvSpPr>
        <p:spPr>
          <a:xfrm>
            <a:off x="4443307" y="9040144"/>
            <a:ext cx="4118187" cy="519289"/>
          </a:xfrm>
          <a:prstGeom prst="rect">
            <a:avLst/>
          </a:prstGeom>
        </p:spPr>
        <p:txBody>
          <a:bodyPr lIns="109253" tIns="54626" rIns="109253" bIns="54626"/>
          <a:lstStyle/>
          <a:p>
            <a:endParaRPr lang="en-US"/>
          </a:p>
        </p:txBody>
      </p:sp>
      <p:sp>
        <p:nvSpPr>
          <p:cNvPr id="6" name="Slide Number Placeholder 5"/>
          <p:cNvSpPr>
            <a:spLocks noGrp="1"/>
          </p:cNvSpPr>
          <p:nvPr>
            <p:ph type="sldNum" sz="quarter" idx="12"/>
          </p:nvPr>
        </p:nvSpPr>
        <p:spPr>
          <a:xfrm>
            <a:off x="6298398" y="9258300"/>
            <a:ext cx="395303" cy="379591"/>
          </a:xfrm>
        </p:spPr>
        <p:txBody>
          <a:bodyPr/>
          <a:lstStyle/>
          <a:p>
            <a:fld id="{4D49084E-DEED-4959-9291-F98423B233EC}" type="slidenum">
              <a:rPr lang="en-US" smtClean="0"/>
              <a:t>‹#›</a:t>
            </a:fld>
            <a:endParaRPr lang="en-US"/>
          </a:p>
        </p:txBody>
      </p:sp>
      <p:sp>
        <p:nvSpPr>
          <p:cNvPr id="8" name="Text Placeholder 7"/>
          <p:cNvSpPr>
            <a:spLocks noGrp="1"/>
          </p:cNvSpPr>
          <p:nvPr>
            <p:ph type="body" sz="quarter" idx="14" hasCustomPrompt="1"/>
          </p:nvPr>
        </p:nvSpPr>
        <p:spPr>
          <a:xfrm>
            <a:off x="4027790" y="1338679"/>
            <a:ext cx="3708774" cy="448873"/>
          </a:xfrm>
          <a:prstGeom prst="rect">
            <a:avLst/>
          </a:prstGeom>
          <a:solidFill>
            <a:schemeClr val="bg1"/>
          </a:solidFill>
          <a:ln w="6350">
            <a:solidFill>
              <a:srgbClr val="5F5F5F">
                <a:alpha val="50000"/>
              </a:srgbClr>
            </a:solidFill>
          </a:ln>
          <a:effectLst>
            <a:outerShdw blurRad="101600" dist="50800" dir="2700000" algn="tl" rotWithShape="0">
              <a:srgbClr val="0064BB">
                <a:alpha val="20000"/>
              </a:srgbClr>
            </a:outerShdw>
          </a:effectLst>
        </p:spPr>
        <p:txBody>
          <a:bodyPr wrap="none" lIns="109253" tIns="54626" rIns="109253" bIns="54626">
            <a:spAutoFit/>
          </a:bodyPr>
          <a:lstStyle>
            <a:lvl1pPr marL="0" indent="0" algn="r">
              <a:buNone/>
              <a:defRPr sz="2200" b="1">
                <a:solidFill>
                  <a:srgbClr val="0064BB"/>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dirty="0"/>
              <a:t>CLICK TO EDIT MASTER</a:t>
            </a:r>
          </a:p>
        </p:txBody>
      </p:sp>
    </p:spTree>
    <p:extLst>
      <p:ext uri="{BB962C8B-B14F-4D97-AF65-F5344CB8AC3E}">
        <p14:creationId xmlns:p14="http://schemas.microsoft.com/office/powerpoint/2010/main" val="18033112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8718" y="2059094"/>
            <a:ext cx="11707368" cy="1081476"/>
          </a:xfrm>
        </p:spPr>
        <p:txBody>
          <a:bodyPr/>
          <a:lstStyle/>
          <a:p>
            <a:r>
              <a:rPr lang="en-US"/>
              <a:t>Click to edit Master title style</a:t>
            </a:r>
          </a:p>
        </p:txBody>
      </p:sp>
      <p:sp>
        <p:nvSpPr>
          <p:cNvPr id="3" name="Content Placeholder 2"/>
          <p:cNvSpPr>
            <a:spLocks noGrp="1"/>
          </p:cNvSpPr>
          <p:nvPr>
            <p:ph idx="1"/>
          </p:nvPr>
        </p:nvSpPr>
        <p:spPr>
          <a:xfrm>
            <a:off x="648716" y="3359574"/>
            <a:ext cx="11707369" cy="53102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50240" y="9040144"/>
            <a:ext cx="3034453" cy="519289"/>
          </a:xfrm>
          <a:prstGeom prst="rect">
            <a:avLst/>
          </a:prstGeom>
        </p:spPr>
        <p:txBody>
          <a:bodyPr lIns="109253" tIns="54626" rIns="109253" bIns="54626"/>
          <a:lstStyle/>
          <a:p>
            <a:fld id="{D05BEEBE-31F7-4512-964D-B7DFFA108903}" type="datetimeFigureOut">
              <a:rPr lang="en-US" smtClean="0"/>
              <a:t>7/1/2019</a:t>
            </a:fld>
            <a:endParaRPr lang="en-US"/>
          </a:p>
        </p:txBody>
      </p:sp>
      <p:sp>
        <p:nvSpPr>
          <p:cNvPr id="5" name="Footer Placeholder 4"/>
          <p:cNvSpPr>
            <a:spLocks noGrp="1"/>
          </p:cNvSpPr>
          <p:nvPr>
            <p:ph type="ftr" sz="quarter" idx="11"/>
          </p:nvPr>
        </p:nvSpPr>
        <p:spPr>
          <a:xfrm>
            <a:off x="4443307" y="9040144"/>
            <a:ext cx="4118187" cy="519289"/>
          </a:xfrm>
          <a:prstGeom prst="rect">
            <a:avLst/>
          </a:prstGeom>
        </p:spPr>
        <p:txBody>
          <a:bodyPr lIns="109253" tIns="54626" rIns="109253" bIns="54626"/>
          <a:lstStyle/>
          <a:p>
            <a:endParaRPr lang="en-US"/>
          </a:p>
        </p:txBody>
      </p:sp>
      <p:sp>
        <p:nvSpPr>
          <p:cNvPr id="6" name="Slide Number Placeholder 5"/>
          <p:cNvSpPr>
            <a:spLocks noGrp="1"/>
          </p:cNvSpPr>
          <p:nvPr>
            <p:ph type="sldNum" sz="quarter" idx="12"/>
          </p:nvPr>
        </p:nvSpPr>
        <p:spPr>
          <a:xfrm>
            <a:off x="6298398" y="9258300"/>
            <a:ext cx="395303" cy="379591"/>
          </a:xfrm>
        </p:spPr>
        <p:txBody>
          <a:bodyPr/>
          <a:lstStyle/>
          <a:p>
            <a:fld id="{4D49084E-DEED-4959-9291-F98423B233EC}" type="slidenum">
              <a:rPr lang="en-US" smtClean="0"/>
              <a:t>‹#›</a:t>
            </a:fld>
            <a:endParaRPr lang="en-US"/>
          </a:p>
        </p:txBody>
      </p:sp>
      <p:sp>
        <p:nvSpPr>
          <p:cNvPr id="8" name="Text Placeholder 7"/>
          <p:cNvSpPr>
            <a:spLocks noGrp="1"/>
          </p:cNvSpPr>
          <p:nvPr>
            <p:ph type="body" sz="quarter" idx="14" hasCustomPrompt="1"/>
          </p:nvPr>
        </p:nvSpPr>
        <p:spPr>
          <a:xfrm>
            <a:off x="4027790" y="1338679"/>
            <a:ext cx="3708774" cy="448873"/>
          </a:xfrm>
          <a:prstGeom prst="rect">
            <a:avLst/>
          </a:prstGeom>
          <a:solidFill>
            <a:schemeClr val="bg1"/>
          </a:solidFill>
          <a:ln w="6350">
            <a:solidFill>
              <a:srgbClr val="5F5F5F">
                <a:alpha val="50000"/>
              </a:srgbClr>
            </a:solidFill>
          </a:ln>
          <a:effectLst>
            <a:outerShdw blurRad="101600" dist="50800" dir="2700000" algn="tl" rotWithShape="0">
              <a:srgbClr val="0064BB">
                <a:alpha val="20000"/>
              </a:srgbClr>
            </a:outerShdw>
          </a:effectLst>
        </p:spPr>
        <p:txBody>
          <a:bodyPr wrap="none" lIns="109253" tIns="54626" rIns="109253" bIns="54626">
            <a:spAutoFit/>
          </a:bodyPr>
          <a:lstStyle>
            <a:lvl1pPr marL="0" indent="0" algn="r">
              <a:buNone/>
              <a:defRPr sz="2200" b="1">
                <a:solidFill>
                  <a:srgbClr val="0064BB"/>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dirty="0"/>
              <a:t>CLICK TO EDIT MASTER</a:t>
            </a:r>
          </a:p>
        </p:txBody>
      </p:sp>
    </p:spTree>
    <p:extLst>
      <p:ext uri="{BB962C8B-B14F-4D97-AF65-F5344CB8AC3E}">
        <p14:creationId xmlns:p14="http://schemas.microsoft.com/office/powerpoint/2010/main" val="18033112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48718" y="2059094"/>
            <a:ext cx="11707368" cy="1081476"/>
          </a:xfrm>
        </p:spPr>
        <p:txBody>
          <a:bodyPr/>
          <a:lstStyle/>
          <a:p>
            <a:r>
              <a:rPr lang="en-US"/>
              <a:t>Click to edit Master title style</a:t>
            </a:r>
          </a:p>
        </p:txBody>
      </p:sp>
      <p:sp>
        <p:nvSpPr>
          <p:cNvPr id="3" name="Content Placeholder 2"/>
          <p:cNvSpPr>
            <a:spLocks noGrp="1"/>
          </p:cNvSpPr>
          <p:nvPr>
            <p:ph idx="1"/>
          </p:nvPr>
        </p:nvSpPr>
        <p:spPr>
          <a:xfrm>
            <a:off x="648716" y="3359574"/>
            <a:ext cx="11707369" cy="531029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650240" y="9040144"/>
            <a:ext cx="3034453" cy="519289"/>
          </a:xfrm>
          <a:prstGeom prst="rect">
            <a:avLst/>
          </a:prstGeom>
        </p:spPr>
        <p:txBody>
          <a:bodyPr lIns="109253" tIns="54626" rIns="109253" bIns="54626"/>
          <a:lstStyle/>
          <a:p>
            <a:fld id="{D05BEEBE-31F7-4512-964D-B7DFFA108903}" type="datetimeFigureOut">
              <a:rPr lang="en-US" smtClean="0"/>
              <a:t>7/1/2019</a:t>
            </a:fld>
            <a:endParaRPr lang="en-US"/>
          </a:p>
        </p:txBody>
      </p:sp>
      <p:sp>
        <p:nvSpPr>
          <p:cNvPr id="5" name="Footer Placeholder 4"/>
          <p:cNvSpPr>
            <a:spLocks noGrp="1"/>
          </p:cNvSpPr>
          <p:nvPr>
            <p:ph type="ftr" sz="quarter" idx="11"/>
          </p:nvPr>
        </p:nvSpPr>
        <p:spPr>
          <a:xfrm>
            <a:off x="4443307" y="9040144"/>
            <a:ext cx="4118187" cy="519289"/>
          </a:xfrm>
          <a:prstGeom prst="rect">
            <a:avLst/>
          </a:prstGeom>
        </p:spPr>
        <p:txBody>
          <a:bodyPr lIns="109253" tIns="54626" rIns="109253" bIns="54626"/>
          <a:lstStyle/>
          <a:p>
            <a:endParaRPr lang="en-US"/>
          </a:p>
        </p:txBody>
      </p:sp>
      <p:sp>
        <p:nvSpPr>
          <p:cNvPr id="6" name="Slide Number Placeholder 5"/>
          <p:cNvSpPr>
            <a:spLocks noGrp="1"/>
          </p:cNvSpPr>
          <p:nvPr>
            <p:ph type="sldNum" sz="quarter" idx="12"/>
          </p:nvPr>
        </p:nvSpPr>
        <p:spPr>
          <a:xfrm>
            <a:off x="6298398" y="9258300"/>
            <a:ext cx="395303" cy="379591"/>
          </a:xfrm>
        </p:spPr>
        <p:txBody>
          <a:bodyPr/>
          <a:lstStyle/>
          <a:p>
            <a:fld id="{4D49084E-DEED-4959-9291-F98423B233EC}" type="slidenum">
              <a:rPr lang="en-US" smtClean="0"/>
              <a:t>‹#›</a:t>
            </a:fld>
            <a:endParaRPr lang="en-US"/>
          </a:p>
        </p:txBody>
      </p:sp>
      <p:sp>
        <p:nvSpPr>
          <p:cNvPr id="8" name="Text Placeholder 7"/>
          <p:cNvSpPr>
            <a:spLocks noGrp="1"/>
          </p:cNvSpPr>
          <p:nvPr>
            <p:ph type="body" sz="quarter" idx="14" hasCustomPrompt="1"/>
          </p:nvPr>
        </p:nvSpPr>
        <p:spPr>
          <a:xfrm>
            <a:off x="4027790" y="1338679"/>
            <a:ext cx="3708774" cy="448873"/>
          </a:xfrm>
          <a:prstGeom prst="rect">
            <a:avLst/>
          </a:prstGeom>
          <a:solidFill>
            <a:schemeClr val="bg1"/>
          </a:solidFill>
          <a:ln w="6350">
            <a:solidFill>
              <a:srgbClr val="5F5F5F">
                <a:alpha val="50000"/>
              </a:srgbClr>
            </a:solidFill>
          </a:ln>
          <a:effectLst>
            <a:outerShdw blurRad="101600" dist="50800" dir="2700000" algn="tl" rotWithShape="0">
              <a:srgbClr val="0064BB">
                <a:alpha val="20000"/>
              </a:srgbClr>
            </a:outerShdw>
          </a:effectLst>
        </p:spPr>
        <p:txBody>
          <a:bodyPr wrap="none" lIns="109253" tIns="54626" rIns="109253" bIns="54626">
            <a:spAutoFit/>
          </a:bodyPr>
          <a:lstStyle>
            <a:lvl1pPr marL="0" indent="0" algn="r">
              <a:buNone/>
              <a:defRPr sz="2200" b="1">
                <a:solidFill>
                  <a:srgbClr val="0064BB"/>
                </a:solidFill>
              </a:defRPr>
            </a:lvl1pPr>
            <a:lvl2pPr>
              <a:defRPr>
                <a:solidFill>
                  <a:srgbClr val="5F5F5F"/>
                </a:solidFill>
              </a:defRPr>
            </a:lvl2pPr>
            <a:lvl3pPr>
              <a:defRPr>
                <a:solidFill>
                  <a:srgbClr val="5F5F5F"/>
                </a:solidFill>
              </a:defRPr>
            </a:lvl3pPr>
            <a:lvl4pPr>
              <a:defRPr>
                <a:solidFill>
                  <a:srgbClr val="5F5F5F"/>
                </a:solidFill>
              </a:defRPr>
            </a:lvl4pPr>
            <a:lvl5pPr>
              <a:defRPr>
                <a:solidFill>
                  <a:srgbClr val="5F5F5F"/>
                </a:solidFill>
              </a:defRPr>
            </a:lvl5pPr>
          </a:lstStyle>
          <a:p>
            <a:pPr lvl="0"/>
            <a:r>
              <a:rPr lang="en-US" dirty="0"/>
              <a:t>CLICK TO EDIT MASTER</a:t>
            </a:r>
          </a:p>
        </p:txBody>
      </p:sp>
    </p:spTree>
    <p:extLst>
      <p:ext uri="{BB962C8B-B14F-4D97-AF65-F5344CB8AC3E}">
        <p14:creationId xmlns:p14="http://schemas.microsoft.com/office/powerpoint/2010/main" val="18033112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Photo - Horizontal">
    <p:spTree>
      <p:nvGrpSpPr>
        <p:cNvPr id="1" name=""/>
        <p:cNvGrpSpPr/>
        <p:nvPr/>
      </p:nvGrpSpPr>
      <p:grpSpPr>
        <a:xfrm>
          <a:off x="0" y="0"/>
          <a:ext cx="0" cy="0"/>
          <a:chOff x="0" y="0"/>
          <a:chExt cx="0" cy="0"/>
        </a:xfrm>
      </p:grpSpPr>
      <p:sp>
        <p:nvSpPr>
          <p:cNvPr id="26"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7" name="Line"/>
          <p:cNvSpPr/>
          <p:nvPr/>
        </p:nvSpPr>
        <p:spPr>
          <a:xfrm>
            <a:off x="508000" y="9131300"/>
            <a:ext cx="11999453"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8" name="Line"/>
          <p:cNvSpPr/>
          <p:nvPr/>
        </p:nvSpPr>
        <p:spPr>
          <a:xfrm>
            <a:off x="508000" y="6629400"/>
            <a:ext cx="12000019"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29" name="Line"/>
          <p:cNvSpPr/>
          <p:nvPr/>
        </p:nvSpPr>
        <p:spPr>
          <a:xfrm flipV="1">
            <a:off x="7994302" y="7053555"/>
            <a:ext cx="1" cy="1642759"/>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0" name="Lorem Ipsum Dolor"/>
          <p:cNvSpPr>
            <a:spLocks noGrp="1"/>
          </p:cNvSpPr>
          <p:nvPr>
            <p:ph type="body" sz="quarter" idx="13"/>
          </p:nvPr>
        </p:nvSpPr>
        <p:spPr>
          <a:xfrm>
            <a:off x="508000" y="6096000"/>
            <a:ext cx="7200900" cy="508000"/>
          </a:xfrm>
          <a:prstGeom prst="rect">
            <a:avLst/>
          </a:prstGeom>
        </p:spPr>
        <p:txBody>
          <a:bodyPr>
            <a:spAutoFit/>
          </a:bodyPr>
          <a:lstStyle>
            <a:lvl1pPr marL="0" indent="0">
              <a:lnSpc>
                <a:spcPct val="110000"/>
              </a:lnSpc>
              <a:spcBef>
                <a:spcPts val="0"/>
              </a:spcBef>
              <a:buClrTx/>
              <a:buSzTx/>
              <a:buFontTx/>
              <a:buNone/>
              <a:defRPr sz="2400" i="1"/>
            </a:lvl1pPr>
          </a:lstStyle>
          <a:p>
            <a:r>
              <a:t>Lorem Ipsum Dolor</a:t>
            </a:r>
          </a:p>
        </p:txBody>
      </p:sp>
      <p:sp>
        <p:nvSpPr>
          <p:cNvPr id="31" name="Image"/>
          <p:cNvSpPr>
            <a:spLocks noGrp="1"/>
          </p:cNvSpPr>
          <p:nvPr>
            <p:ph type="pic" idx="14"/>
          </p:nvPr>
        </p:nvSpPr>
        <p:spPr>
          <a:xfrm>
            <a:off x="596900" y="633461"/>
            <a:ext cx="11811000" cy="5207001"/>
          </a:xfrm>
          <a:prstGeom prst="rect">
            <a:avLst/>
          </a:prstGeom>
          <a:ln w="9525">
            <a:round/>
          </a:ln>
        </p:spPr>
        <p:txBody>
          <a:bodyPr lIns="91439" tIns="45719" rIns="91439" bIns="45719" anchor="t">
            <a:noAutofit/>
          </a:bodyPr>
          <a:lstStyle/>
          <a:p>
            <a:endParaRPr/>
          </a:p>
        </p:txBody>
      </p:sp>
      <p:sp>
        <p:nvSpPr>
          <p:cNvPr id="32" name="Title Text"/>
          <p:cNvSpPr>
            <a:spLocks noGrp="1"/>
          </p:cNvSpPr>
          <p:nvPr>
            <p:ph type="title"/>
          </p:nvPr>
        </p:nvSpPr>
        <p:spPr>
          <a:xfrm>
            <a:off x="508000" y="6680200"/>
            <a:ext cx="7200900" cy="2413000"/>
          </a:xfrm>
          <a:prstGeom prst="rect">
            <a:avLst/>
          </a:prstGeom>
        </p:spPr>
        <p:txBody>
          <a:bodyPr/>
          <a:lstStyle>
            <a:lvl1pPr algn="l"/>
          </a:lstStyle>
          <a:p>
            <a:r>
              <a:t>Title Text</a:t>
            </a:r>
          </a:p>
        </p:txBody>
      </p:sp>
      <p:sp>
        <p:nvSpPr>
          <p:cNvPr id="33" name="Body Level One…"/>
          <p:cNvSpPr>
            <a:spLocks noGrp="1"/>
          </p:cNvSpPr>
          <p:nvPr>
            <p:ph type="body" sz="quarter" idx="1"/>
          </p:nvPr>
        </p:nvSpPr>
        <p:spPr>
          <a:xfrm>
            <a:off x="8280400" y="6680200"/>
            <a:ext cx="4241800" cy="2413000"/>
          </a:xfrm>
          <a:prstGeom prst="rect">
            <a:avLst/>
          </a:prstGeom>
        </p:spPr>
        <p:txBody>
          <a:bodyPr/>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34"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Title - Center">
    <p:spTree>
      <p:nvGrpSpPr>
        <p:cNvPr id="1" name=""/>
        <p:cNvGrpSpPr/>
        <p:nvPr/>
      </p:nvGrpSpPr>
      <p:grpSpPr>
        <a:xfrm>
          <a:off x="0" y="0"/>
          <a:ext cx="0" cy="0"/>
          <a:chOff x="0" y="0"/>
          <a:chExt cx="0" cy="0"/>
        </a:xfrm>
      </p:grpSpPr>
      <p:sp>
        <p:nvSpPr>
          <p:cNvPr id="41" name="Title Text"/>
          <p:cNvSpPr>
            <a:spLocks noGrp="1"/>
          </p:cNvSpPr>
          <p:nvPr>
            <p:ph type="title"/>
          </p:nvPr>
        </p:nvSpPr>
        <p:spPr>
          <a:xfrm>
            <a:off x="508000" y="3670300"/>
            <a:ext cx="11988800" cy="2413000"/>
          </a:xfrm>
          <a:prstGeom prst="rect">
            <a:avLst/>
          </a:prstGeom>
        </p:spPr>
        <p:txBody>
          <a:bodyPr/>
          <a:lstStyle/>
          <a:p>
            <a:r>
              <a:t>Title Text</a:t>
            </a:r>
          </a:p>
        </p:txBody>
      </p:sp>
      <p:sp>
        <p:nvSpPr>
          <p:cNvPr id="42"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Photo - Vertical">
    <p:spTree>
      <p:nvGrpSpPr>
        <p:cNvPr id="1" name=""/>
        <p:cNvGrpSpPr/>
        <p:nvPr/>
      </p:nvGrpSpPr>
      <p:grpSpPr>
        <a:xfrm>
          <a:off x="0" y="0"/>
          <a:ext cx="0" cy="0"/>
          <a:chOff x="0" y="0"/>
          <a:chExt cx="0" cy="0"/>
        </a:xfrm>
      </p:grpSpPr>
      <p:sp>
        <p:nvSpPr>
          <p:cNvPr id="49" name="Line"/>
          <p:cNvSpPr/>
          <p:nvPr/>
        </p:nvSpPr>
        <p:spPr>
          <a:xfrm>
            <a:off x="508000" y="4876800"/>
            <a:ext cx="5676374"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0" name="Line"/>
          <p:cNvSpPr/>
          <p:nvPr/>
        </p:nvSpPr>
        <p:spPr>
          <a:xfrm>
            <a:off x="508000" y="2768600"/>
            <a:ext cx="5676316"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51" name="Lorem Ipsum Dolor"/>
          <p:cNvSpPr>
            <a:spLocks noGrp="1"/>
          </p:cNvSpPr>
          <p:nvPr>
            <p:ph type="body" sz="quarter" idx="13"/>
          </p:nvPr>
        </p:nvSpPr>
        <p:spPr>
          <a:xfrm>
            <a:off x="508000" y="2171700"/>
            <a:ext cx="5676900" cy="508000"/>
          </a:xfrm>
          <a:prstGeom prst="rect">
            <a:avLst/>
          </a:prstGeom>
        </p:spPr>
        <p:txBody>
          <a:bodyPr anchor="b">
            <a:spAutoFit/>
          </a:bodyPr>
          <a:lstStyle>
            <a:lvl1pPr marL="0" indent="0">
              <a:lnSpc>
                <a:spcPct val="110000"/>
              </a:lnSpc>
              <a:spcBef>
                <a:spcPts val="0"/>
              </a:spcBef>
              <a:buClrTx/>
              <a:buSzTx/>
              <a:buFontTx/>
              <a:buNone/>
              <a:defRPr sz="2400" i="1"/>
            </a:lvl1pPr>
          </a:lstStyle>
          <a:p>
            <a:r>
              <a:t>Lorem Ipsum Dolor</a:t>
            </a:r>
          </a:p>
        </p:txBody>
      </p:sp>
      <p:sp>
        <p:nvSpPr>
          <p:cNvPr id="52" name="Image"/>
          <p:cNvSpPr>
            <a:spLocks noGrp="1"/>
          </p:cNvSpPr>
          <p:nvPr>
            <p:ph type="pic" sz="half" idx="14"/>
          </p:nvPr>
        </p:nvSpPr>
        <p:spPr>
          <a:xfrm>
            <a:off x="6818219" y="647699"/>
            <a:ext cx="5588001" cy="8331201"/>
          </a:xfrm>
          <a:prstGeom prst="rect">
            <a:avLst/>
          </a:prstGeom>
          <a:ln w="9525">
            <a:round/>
          </a:ln>
        </p:spPr>
        <p:txBody>
          <a:bodyPr lIns="91439" tIns="45719" rIns="91439" bIns="45719" anchor="t">
            <a:noAutofit/>
          </a:bodyPr>
          <a:lstStyle/>
          <a:p>
            <a:endParaRPr/>
          </a:p>
        </p:txBody>
      </p:sp>
      <p:sp>
        <p:nvSpPr>
          <p:cNvPr id="53" name="Title Text"/>
          <p:cNvSpPr>
            <a:spLocks noGrp="1"/>
          </p:cNvSpPr>
          <p:nvPr>
            <p:ph type="title"/>
          </p:nvPr>
        </p:nvSpPr>
        <p:spPr>
          <a:xfrm>
            <a:off x="508000" y="2806700"/>
            <a:ext cx="5676900" cy="2032000"/>
          </a:xfrm>
          <a:prstGeom prst="rect">
            <a:avLst/>
          </a:prstGeom>
        </p:spPr>
        <p:txBody>
          <a:bodyPr/>
          <a:lstStyle>
            <a:lvl1pPr algn="l">
              <a:defRPr sz="5600"/>
            </a:lvl1pPr>
          </a:lstStyle>
          <a:p>
            <a:r>
              <a:t>Title Text</a:t>
            </a:r>
          </a:p>
        </p:txBody>
      </p:sp>
      <p:sp>
        <p:nvSpPr>
          <p:cNvPr id="54" name="Body Level One…"/>
          <p:cNvSpPr>
            <a:spLocks noGrp="1"/>
          </p:cNvSpPr>
          <p:nvPr>
            <p:ph type="body" sz="quarter" idx="1"/>
          </p:nvPr>
        </p:nvSpPr>
        <p:spPr>
          <a:xfrm>
            <a:off x="508000" y="5029200"/>
            <a:ext cx="5676900" cy="4013200"/>
          </a:xfrm>
          <a:prstGeom prst="rect">
            <a:avLst/>
          </a:prstGeom>
        </p:spPr>
        <p:txBody>
          <a:bodyPr anchor="t"/>
          <a:lstStyle>
            <a:lvl1pPr marL="0" indent="0">
              <a:spcBef>
                <a:spcPts val="0"/>
              </a:spcBef>
              <a:buClrTx/>
              <a:buSzTx/>
              <a:buFontTx/>
              <a:buNone/>
              <a:defRPr sz="2400"/>
            </a:lvl1pPr>
            <a:lvl2pPr marL="0" indent="228600">
              <a:spcBef>
                <a:spcPts val="0"/>
              </a:spcBef>
              <a:buClrTx/>
              <a:buSzTx/>
              <a:buFontTx/>
              <a:buNone/>
              <a:defRPr sz="2400"/>
            </a:lvl2pPr>
            <a:lvl3pPr marL="0" indent="457200">
              <a:spcBef>
                <a:spcPts val="0"/>
              </a:spcBef>
              <a:buClrTx/>
              <a:buSzTx/>
              <a:buFontTx/>
              <a:buNone/>
              <a:defRPr sz="2400"/>
            </a:lvl3pPr>
            <a:lvl4pPr marL="0" indent="685800">
              <a:spcBef>
                <a:spcPts val="0"/>
              </a:spcBef>
              <a:buClrTx/>
              <a:buSzTx/>
              <a:buFontTx/>
              <a:buNone/>
              <a:defRPr sz="2400"/>
            </a:lvl4pPr>
            <a:lvl5pPr marL="0" indent="914400">
              <a:spcBef>
                <a:spcPts val="0"/>
              </a:spcBef>
              <a:buClrTx/>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55"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62" name="Title Text"/>
          <p:cNvSpPr>
            <a:spLocks noGrp="1"/>
          </p:cNvSpPr>
          <p:nvPr>
            <p:ph type="title"/>
          </p:nvPr>
        </p:nvSpPr>
        <p:spPr>
          <a:prstGeom prst="rect">
            <a:avLst/>
          </a:prstGeom>
        </p:spPr>
        <p:txBody>
          <a:bodyPr/>
          <a:lstStyle/>
          <a:p>
            <a:r>
              <a:t>Title Text</a:t>
            </a:r>
          </a:p>
        </p:txBody>
      </p:sp>
      <p:sp>
        <p:nvSpPr>
          <p:cNvPr id="63"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70" name="Title Text"/>
          <p:cNvSpPr>
            <a:spLocks noGrp="1"/>
          </p:cNvSpPr>
          <p:nvPr>
            <p:ph type="title"/>
          </p:nvPr>
        </p:nvSpPr>
        <p:spPr>
          <a:prstGeom prst="rect">
            <a:avLst/>
          </a:prstGeom>
        </p:spPr>
        <p:txBody>
          <a:bodyPr/>
          <a:lstStyle/>
          <a:p>
            <a:r>
              <a:t>Title Text</a:t>
            </a:r>
          </a:p>
        </p:txBody>
      </p:sp>
      <p:sp>
        <p:nvSpPr>
          <p:cNvPr id="71" name="Body Level One…"/>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79" name="Image"/>
          <p:cNvSpPr>
            <a:spLocks noGrp="1"/>
          </p:cNvSpPr>
          <p:nvPr>
            <p:ph type="pic" sz="half" idx="13"/>
          </p:nvPr>
        </p:nvSpPr>
        <p:spPr>
          <a:xfrm>
            <a:off x="6819900" y="2654300"/>
            <a:ext cx="5588000" cy="6350000"/>
          </a:xfrm>
          <a:prstGeom prst="rect">
            <a:avLst/>
          </a:prstGeom>
          <a:ln w="9525">
            <a:round/>
          </a:ln>
        </p:spPr>
        <p:txBody>
          <a:bodyPr lIns="91439" tIns="45719" rIns="91439" bIns="45719" anchor="t">
            <a:noAutofit/>
          </a:bodyPr>
          <a:lstStyle/>
          <a:p>
            <a:endParaRPr/>
          </a:p>
        </p:txBody>
      </p:sp>
      <p:sp>
        <p:nvSpPr>
          <p:cNvPr id="80" name="Title Text"/>
          <p:cNvSpPr>
            <a:spLocks noGrp="1"/>
          </p:cNvSpPr>
          <p:nvPr>
            <p:ph type="title"/>
          </p:nvPr>
        </p:nvSpPr>
        <p:spPr>
          <a:prstGeom prst="rect">
            <a:avLst/>
          </a:prstGeom>
        </p:spPr>
        <p:txBody>
          <a:bodyPr/>
          <a:lstStyle/>
          <a:p>
            <a:r>
              <a:t>Title Text</a:t>
            </a:r>
          </a:p>
        </p:txBody>
      </p:sp>
      <p:sp>
        <p:nvSpPr>
          <p:cNvPr id="81" name="Body Level One…"/>
          <p:cNvSpPr>
            <a:spLocks noGrp="1"/>
          </p:cNvSpPr>
          <p:nvPr>
            <p:ph type="body" sz="half" idx="1"/>
          </p:nvPr>
        </p:nvSpPr>
        <p:spPr>
          <a:xfrm>
            <a:off x="508000" y="2730500"/>
            <a:ext cx="5816600" cy="6350000"/>
          </a:xfrm>
          <a:prstGeom prst="rect">
            <a:avLst/>
          </a:prstGeom>
        </p:spPr>
        <p:txBody>
          <a:bodyPr/>
          <a:lstStyle>
            <a:lvl1pPr marL="393700" indent="-393700">
              <a:spcBef>
                <a:spcPts val="1800"/>
              </a:spcBef>
              <a:buSzPct val="65000"/>
              <a:defRPr sz="3000"/>
            </a:lvl1pPr>
            <a:lvl2pPr marL="787400" indent="-393700">
              <a:spcBef>
                <a:spcPts val="1800"/>
              </a:spcBef>
              <a:buSzPct val="65000"/>
              <a:defRPr sz="3000"/>
            </a:lvl2pPr>
            <a:lvl3pPr marL="1181100" indent="-393700">
              <a:spcBef>
                <a:spcPts val="1800"/>
              </a:spcBef>
              <a:buSzPct val="65000"/>
              <a:defRPr sz="3000"/>
            </a:lvl3pPr>
            <a:lvl4pPr marL="1574800" indent="-393700">
              <a:spcBef>
                <a:spcPts val="1800"/>
              </a:spcBef>
              <a:buSzPct val="65000"/>
              <a:defRPr sz="3000"/>
            </a:lvl4pPr>
            <a:lvl5pPr marL="1968500" indent="-393700">
              <a:spcBef>
                <a:spcPts val="1800"/>
              </a:spcBef>
              <a:buSzPct val="65000"/>
              <a:defRPr sz="3000"/>
            </a:lvl5pPr>
          </a:lstStyle>
          <a:p>
            <a:r>
              <a:t>Body Level One</a:t>
            </a:r>
          </a:p>
          <a:p>
            <a:pPr lvl="1"/>
            <a:r>
              <a:t>Body Level Two</a:t>
            </a:r>
          </a:p>
          <a:p>
            <a:pPr lvl="2"/>
            <a:r>
              <a:t>Body Level Three</a:t>
            </a:r>
          </a:p>
          <a:p>
            <a:pPr lvl="3"/>
            <a:r>
              <a:t>Body Level Four</a:t>
            </a:r>
          </a:p>
          <a:p>
            <a:pPr lvl="4"/>
            <a:r>
              <a:t>Body Level Five</a:t>
            </a:r>
          </a:p>
        </p:txBody>
      </p:sp>
      <p:sp>
        <p:nvSpPr>
          <p:cNvPr id="82"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Bullets">
    <p:spTree>
      <p:nvGrpSpPr>
        <p:cNvPr id="1" name=""/>
        <p:cNvGrpSpPr/>
        <p:nvPr/>
      </p:nvGrpSpPr>
      <p:grpSpPr>
        <a:xfrm>
          <a:off x="0" y="0"/>
          <a:ext cx="0" cy="0"/>
          <a:chOff x="0" y="0"/>
          <a:chExt cx="0" cy="0"/>
        </a:xfrm>
      </p:grpSpPr>
      <p:sp>
        <p:nvSpPr>
          <p:cNvPr id="89" name="Body Level One…"/>
          <p:cNvSpPr>
            <a:spLocks noGrp="1"/>
          </p:cNvSpPr>
          <p:nvPr>
            <p:ph type="body" idx="1"/>
          </p:nvPr>
        </p:nvSpPr>
        <p:spPr>
          <a:xfrm>
            <a:off x="508000" y="1270000"/>
            <a:ext cx="11988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 name="Slide Number"/>
          <p:cNvSpPr>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1FA06B-39D9-4B55-9801-C8601F414195}" type="datetimeFigureOut">
              <a:rPr lang="en-US" smtClean="0"/>
              <a:t>7/1/2019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312506" y="9258300"/>
            <a:ext cx="367088" cy="379591"/>
          </a:xfrm>
        </p:spPr>
        <p:txBody>
          <a:bodyPr/>
          <a:lstStyle/>
          <a:p>
            <a:fld id="{8CC5272B-3BE8-493E-95D9-EDAC3F5626D1}" type="slidenum">
              <a:rPr lang="en-US" smtClean="0"/>
              <a:t>‹#›</a:t>
            </a:fld>
            <a:endParaRPr lang="en-US"/>
          </a:p>
        </p:txBody>
      </p:sp>
    </p:spTree>
    <p:extLst>
      <p:ext uri="{BB962C8B-B14F-4D97-AF65-F5344CB8AC3E}">
        <p14:creationId xmlns:p14="http://schemas.microsoft.com/office/powerpoint/2010/main" val="3407071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9"/>
          <a:srcRect/>
          <a:stretch>
            <a:fillRect/>
          </a:stretch>
        </a:blipFill>
        <a:effectLst/>
      </p:bgPr>
    </p:bg>
    <p:spTree>
      <p:nvGrpSpPr>
        <p:cNvPr id="1" name=""/>
        <p:cNvGrpSpPr/>
        <p:nvPr/>
      </p:nvGrpSpPr>
      <p:grpSpPr>
        <a:xfrm>
          <a:off x="0" y="0"/>
          <a:ext cx="0" cy="0"/>
          <a:chOff x="0" y="0"/>
          <a:chExt cx="0" cy="0"/>
        </a:xfrm>
      </p:grpSpPr>
      <p:sp>
        <p:nvSpPr>
          <p:cNvPr id="2" name="Line"/>
          <p:cNvSpPr/>
          <p:nvPr/>
        </p:nvSpPr>
        <p:spPr>
          <a:xfrm>
            <a:off x="508000" y="21717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3" name="Line"/>
          <p:cNvSpPr/>
          <p:nvPr/>
        </p:nvSpPr>
        <p:spPr>
          <a:xfrm>
            <a:off x="508000" y="635000"/>
            <a:ext cx="11997292" cy="0"/>
          </a:xfrm>
          <a:prstGeom prst="line">
            <a:avLst/>
          </a:prstGeom>
          <a:ln w="12700">
            <a:solidFill>
              <a:srgbClr val="444444">
                <a:alpha val="30000"/>
              </a:srgbClr>
            </a:solidFill>
            <a:miter lim="400000"/>
          </a:ln>
        </p:spPr>
        <p:txBody>
          <a:bodyPr lIns="50800" tIns="50800" rIns="50800" bIns="50800" anchor="ctr"/>
          <a:lstStyle/>
          <a:p>
            <a:pPr algn="l" defTabSz="457200">
              <a:defRPr sz="1200">
                <a:solidFill>
                  <a:srgbClr val="000000"/>
                </a:solidFill>
                <a:latin typeface="Helvetica"/>
                <a:ea typeface="Helvetica"/>
                <a:cs typeface="Helvetica"/>
                <a:sym typeface="Helvetica"/>
              </a:defRPr>
            </a:pPr>
            <a:endParaRPr/>
          </a:p>
        </p:txBody>
      </p:sp>
      <p:sp>
        <p:nvSpPr>
          <p:cNvPr id="4" name="Title Text"/>
          <p:cNvSpPr>
            <a:spLocks noGrp="1"/>
          </p:cNvSpPr>
          <p:nvPr>
            <p:ph type="title"/>
          </p:nvPr>
        </p:nvSpPr>
        <p:spPr>
          <a:xfrm>
            <a:off x="508000" y="800100"/>
            <a:ext cx="11988800" cy="12192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Title Text</a:t>
            </a:r>
          </a:p>
        </p:txBody>
      </p:sp>
      <p:sp>
        <p:nvSpPr>
          <p:cNvPr id="5" name="Body Level One…"/>
          <p:cNvSpPr>
            <a:spLocks noGrp="1"/>
          </p:cNvSpPr>
          <p:nvPr>
            <p:ph type="body" idx="1"/>
          </p:nvPr>
        </p:nvSpPr>
        <p:spPr>
          <a:xfrm>
            <a:off x="508000" y="2628900"/>
            <a:ext cx="11988800" cy="6096000"/>
          </a:xfrm>
          <a:prstGeom prst="rect">
            <a:avLst/>
          </a:prstGeom>
          <a:ln w="12700">
            <a:miter lim="400000"/>
          </a:ln>
          <a:extLst>
            <a:ext uri="{C572A759-6A51-4108-AA02-DFA0A04FC94B}">
              <ma14:wrappingTextBoxFlag xmlns:ma14="http://schemas.microsoft.com/office/mac/drawingml/2011/main" xmlns="" val="1"/>
            </a:ext>
          </a:extLst>
        </p:spPr>
        <p:txBody>
          <a:bodyPr lIns="50800" tIns="50800" rIns="50800" bIns="50800" anchor="ctr">
            <a:normAutofit/>
          </a:bodyPr>
          <a:lstStyle/>
          <a:p>
            <a:r>
              <a:t>Body Level One</a:t>
            </a:r>
          </a:p>
          <a:p>
            <a:pPr lvl="1"/>
            <a:r>
              <a:t>Body Level Two</a:t>
            </a:r>
          </a:p>
          <a:p>
            <a:pPr lvl="2"/>
            <a:r>
              <a:t>Body Level Three</a:t>
            </a:r>
          </a:p>
          <a:p>
            <a:pPr lvl="3"/>
            <a:r>
              <a:t>Body Level Four</a:t>
            </a:r>
          </a:p>
          <a:p>
            <a:pPr lvl="4"/>
            <a:r>
              <a:t>Body Level Five</a:t>
            </a:r>
          </a:p>
        </p:txBody>
      </p:sp>
      <p:sp>
        <p:nvSpPr>
          <p:cNvPr id="6" name="Slide Number"/>
          <p:cNvSpPr>
            <a:spLocks noGrp="1"/>
          </p:cNvSpPr>
          <p:nvPr>
            <p:ph type="sldNum" sz="quarter" idx="2"/>
          </p:nvPr>
        </p:nvSpPr>
        <p:spPr>
          <a:xfrm>
            <a:off x="6324599" y="9258300"/>
            <a:ext cx="342901" cy="406400"/>
          </a:xfrm>
          <a:prstGeom prst="rect">
            <a:avLst/>
          </a:prstGeom>
          <a:ln w="12700">
            <a:miter lim="400000"/>
          </a:ln>
        </p:spPr>
        <p:txBody>
          <a:bodyPr wrap="none" lIns="50800" tIns="50800" rIns="50800" bIns="50800">
            <a:spAutoFit/>
          </a:bodyPr>
          <a:lstStyle>
            <a:lvl1pPr>
              <a:defRPr sz="1800">
                <a:solidFill>
                  <a:srgbClr val="4C4946"/>
                </a:solidFill>
              </a:defRPr>
            </a:lvl1pPr>
          </a:lstStyle>
          <a:p>
            <a:fld id="{86CB4B4D-7CA3-9044-876B-883B54F8677D}" type="slidenum">
              <a:rPr/>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2" r:id="rId9"/>
    <p:sldLayoutId id="2147483666" r:id="rId10"/>
    <p:sldLayoutId id="2147483667" r:id="rId11"/>
    <p:sldLayoutId id="2147483668" r:id="rId12"/>
    <p:sldLayoutId id="2147483669" r:id="rId13"/>
    <p:sldLayoutId id="2147483670" r:id="rId14"/>
    <p:sldLayoutId id="2147483672" r:id="rId15"/>
    <p:sldLayoutId id="2147483673" r:id="rId16"/>
    <p:sldLayoutId id="2147483674" r:id="rId17"/>
  </p:sldLayoutIdLst>
  <p:transition spd="med"/>
  <p:txStyles>
    <p:titleStyle>
      <a:lvl1pPr marL="0" marR="0" indent="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1pPr>
      <a:lvl2pPr marL="0" marR="0" indent="228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2pPr>
      <a:lvl3pPr marL="0" marR="0" indent="457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3pPr>
      <a:lvl4pPr marL="0" marR="0" indent="685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4pPr>
      <a:lvl5pPr marL="0" marR="0" indent="9144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5pPr>
      <a:lvl6pPr marL="0" marR="0" indent="11430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6pPr>
      <a:lvl7pPr marL="0" marR="0" indent="13716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7pPr>
      <a:lvl8pPr marL="0" marR="0" indent="16002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8pPr>
      <a:lvl9pPr marL="0" marR="0" indent="1828800" algn="ctr" defTabSz="584200" rtl="0" latinLnBrk="0">
        <a:lnSpc>
          <a:spcPct val="90000"/>
        </a:lnSpc>
        <a:spcBef>
          <a:spcPts val="1600"/>
        </a:spcBef>
        <a:spcAft>
          <a:spcPts val="0"/>
        </a:spcAft>
        <a:buClrTx/>
        <a:buSzTx/>
        <a:buFontTx/>
        <a:buNone/>
        <a:tabLst/>
        <a:defRPr sz="7000" b="0" i="0" u="none" strike="noStrike" cap="none" spc="0" baseline="0">
          <a:ln>
            <a:noFill/>
          </a:ln>
          <a:solidFill>
            <a:srgbClr val="D93E2B"/>
          </a:solidFill>
          <a:uFillTx/>
          <a:latin typeface="+mn-lt"/>
          <a:ea typeface="+mn-ea"/>
          <a:cs typeface="+mn-cs"/>
          <a:sym typeface="Bodoni SvtyTwo ITC TT-Book"/>
        </a:defRPr>
      </a:lvl9pPr>
    </p:titleStyle>
    <p:bodyStyle>
      <a:lvl1pPr marL="4699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1pPr>
      <a:lvl2pPr marL="9398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2pPr>
      <a:lvl3pPr marL="14097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3pPr>
      <a:lvl4pPr marL="18796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4pPr>
      <a:lvl5pPr marL="23495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5pPr>
      <a:lvl6pPr marL="28194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6pPr>
      <a:lvl7pPr marL="32893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7pPr>
      <a:lvl8pPr marL="37592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8pPr>
      <a:lvl9pPr marL="4229100" marR="0" indent="-469900" algn="l" defTabSz="584200" rtl="0" latinLnBrk="0">
        <a:lnSpc>
          <a:spcPct val="100000"/>
        </a:lnSpc>
        <a:spcBef>
          <a:spcPts val="2400"/>
        </a:spcBef>
        <a:spcAft>
          <a:spcPts val="0"/>
        </a:spcAft>
        <a:buClr>
          <a:srgbClr val="929292"/>
        </a:buClr>
        <a:buSzPct val="60000"/>
        <a:buFont typeface="Zapf Dingbats"/>
        <a:buChar char="❖"/>
        <a:tabLst/>
        <a:defRPr sz="3600" b="0" i="0" u="none" strike="noStrike" cap="none" spc="0" baseline="0">
          <a:ln>
            <a:noFill/>
          </a:ln>
          <a:solidFill>
            <a:srgbClr val="414141"/>
          </a:solidFill>
          <a:uFillTx/>
          <a:latin typeface="Palatino"/>
          <a:ea typeface="Palatino"/>
          <a:cs typeface="Palatino"/>
          <a:sym typeface="Palatino"/>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ln>
            <a:noFill/>
          </a:ln>
          <a:solidFill>
            <a:schemeClr val="tx1"/>
          </a:solidFill>
          <a:uFillTx/>
          <a:latin typeface="+mn-lt"/>
          <a:ea typeface="+mn-ea"/>
          <a:cs typeface="+mn-cs"/>
          <a:sym typeface="Palatino"/>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notesSlide" Target="../notesSlides/notesSlide15.xml"/><Relationship Id="rId1" Type="http://schemas.openxmlformats.org/officeDocument/2006/relationships/slideLayout" Target="../slideLayouts/slideLayout10.xml"/><Relationship Id="rId6" Type="http://schemas.openxmlformats.org/officeDocument/2006/relationships/image" Target="../media/image30.png"/><Relationship Id="rId5" Type="http://schemas.openxmlformats.org/officeDocument/2006/relationships/customXml" Target="../ink/ink1.xml"/><Relationship Id="rId4" Type="http://schemas.openxmlformats.org/officeDocument/2006/relationships/image" Target="../media/image16.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hyperlink" Target="http://www.google.com/imgres?imgurl=http://mt-st.rfclipart.com/image/big/e8-fd-80/plastic-coffee-cups-with-lid-and-coffee-beans-Download-Royalty-free-Vector-File-EPS-11621.jpg&amp;imgrefurl=http://rfclipart.com/plastic-coffee-cups-with-lid-and-coffee-beans-5866-vector-clipart.html&amp;h=1200&amp;w=1122&amp;tbnid=97bXueFuOSH5QM:&amp;zoom=1&amp;docid=ez_86sUXTuYNJM&amp;ei=jyw0U9rLJKXu0gHcgoG4Dg&amp;tbm=isch&amp;ved=0CKYBEIQcMBg&amp;iact=rc&amp;dur=3921&amp;page=1&amp;start=0&amp;ndsp=36" TargetMode="External"/><Relationship Id="rId7" Type="http://schemas.openxmlformats.org/officeDocument/2006/relationships/image" Target="../media/image19.sv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18.png"/><Relationship Id="rId5" Type="http://schemas.openxmlformats.org/officeDocument/2006/relationships/image" Target="https://encrypted-tbn3.gstatic.com/images?q=tbn:ANd9GcRz5B0M7fTHzFYAS7uEgCku43UnCMfo3111maewYIaL5V3fMSBc" TargetMode="External"/><Relationship Id="rId4" Type="http://schemas.openxmlformats.org/officeDocument/2006/relationships/image" Target="../media/image17.gi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2" Type="http://schemas.openxmlformats.org/officeDocument/2006/relationships/hyperlink" Target="http://www.aa.org" TargetMode="Externa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8" Type="http://schemas.openxmlformats.org/officeDocument/2006/relationships/image" Target="../media/image25.jpeg"/><Relationship Id="rId13" Type="http://schemas.openxmlformats.org/officeDocument/2006/relationships/image" Target="../media/image30.jpeg"/><Relationship Id="rId3" Type="http://schemas.openxmlformats.org/officeDocument/2006/relationships/image" Target="../media/image20.jpeg"/><Relationship Id="rId7" Type="http://schemas.openxmlformats.org/officeDocument/2006/relationships/image" Target="../media/image24.jpeg"/><Relationship Id="rId12" Type="http://schemas.openxmlformats.org/officeDocument/2006/relationships/image" Target="../media/image29.jpe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23.jpeg"/><Relationship Id="rId11" Type="http://schemas.openxmlformats.org/officeDocument/2006/relationships/image" Target="../media/image28.jpeg"/><Relationship Id="rId5" Type="http://schemas.openxmlformats.org/officeDocument/2006/relationships/image" Target="../media/image22.jpeg"/><Relationship Id="rId15" Type="http://schemas.openxmlformats.org/officeDocument/2006/relationships/image" Target="../media/image32.jpeg"/><Relationship Id="rId10" Type="http://schemas.openxmlformats.org/officeDocument/2006/relationships/image" Target="../media/image27.jpeg"/><Relationship Id="rId4" Type="http://schemas.openxmlformats.org/officeDocument/2006/relationships/image" Target="../media/image21.jpeg"/><Relationship Id="rId9" Type="http://schemas.openxmlformats.org/officeDocument/2006/relationships/image" Target="../media/image26.jpeg"/><Relationship Id="rId14" Type="http://schemas.openxmlformats.org/officeDocument/2006/relationships/image" Target="../media/image31.jpeg"/></Relationships>
</file>

<file path=ppt/slides/_rels/slide6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67th Annual General Service Conference"/>
          <p:cNvSpPr>
            <a:spLocks noGrp="1"/>
          </p:cNvSpPr>
          <p:nvPr>
            <p:ph type="body" idx="13"/>
          </p:nvPr>
        </p:nvSpPr>
        <p:spPr>
          <a:prstGeom prst="rect">
            <a:avLst/>
          </a:prstGeom>
        </p:spPr>
        <p:txBody>
          <a:bodyPr/>
          <a:lstStyle/>
          <a:p>
            <a:r>
              <a:rPr dirty="0"/>
              <a:t>6</a:t>
            </a:r>
            <a:r>
              <a:rPr lang="en-US" dirty="0"/>
              <a:t>9</a:t>
            </a:r>
            <a:r>
              <a:rPr dirty="0"/>
              <a:t>th Annual General Service Conference</a:t>
            </a:r>
          </a:p>
        </p:txBody>
      </p:sp>
      <p:sp>
        <p:nvSpPr>
          <p:cNvPr id="134" name="Delegate's Report"/>
          <p:cNvSpPr>
            <a:spLocks noGrp="1"/>
          </p:cNvSpPr>
          <p:nvPr>
            <p:ph type="ctrTitle"/>
          </p:nvPr>
        </p:nvSpPr>
        <p:spPr>
          <a:prstGeom prst="rect">
            <a:avLst/>
          </a:prstGeom>
        </p:spPr>
        <p:txBody>
          <a:bodyPr/>
          <a:lstStyle/>
          <a:p>
            <a:r>
              <a:rPr dirty="0"/>
              <a:t>Delegate's Report</a:t>
            </a:r>
          </a:p>
        </p:txBody>
      </p:sp>
      <p:sp>
        <p:nvSpPr>
          <p:cNvPr id="135" name="Paul M., Delegate, Area 59…"/>
          <p:cNvSpPr>
            <a:spLocks noGrp="1"/>
          </p:cNvSpPr>
          <p:nvPr>
            <p:ph type="subTitle" sz="quarter" idx="1"/>
          </p:nvPr>
        </p:nvSpPr>
        <p:spPr>
          <a:xfrm>
            <a:off x="8265652" y="4089400"/>
            <a:ext cx="4241801" cy="2413000"/>
          </a:xfrm>
          <a:prstGeom prst="rect">
            <a:avLst/>
          </a:prstGeom>
        </p:spPr>
        <p:txBody>
          <a:bodyPr/>
          <a:lstStyle/>
          <a:p>
            <a:r>
              <a:rPr lang="en-US" dirty="0"/>
              <a:t>Ken D</a:t>
            </a:r>
            <a:r>
              <a:rPr dirty="0"/>
              <a:t>., Delegate </a:t>
            </a:r>
            <a:endParaRPr lang="en-US" dirty="0"/>
          </a:p>
          <a:p>
            <a:r>
              <a:rPr dirty="0"/>
              <a:t>Area 59</a:t>
            </a:r>
            <a:r>
              <a:rPr lang="en-US" dirty="0"/>
              <a:t>, Panel 69</a:t>
            </a:r>
            <a:endParaRPr dirty="0"/>
          </a:p>
          <a:p>
            <a:r>
              <a:rPr dirty="0"/>
              <a:t>Eastern PA General Service</a:t>
            </a:r>
          </a:p>
        </p:txBody>
      </p:sp>
      <p:pic>
        <p:nvPicPr>
          <p:cNvPr id="136" name="pasted-image.pdf" descr="pasted-image.pdf"/>
          <p:cNvPicPr>
            <a:picLocks noChangeAspect="1"/>
          </p:cNvPicPr>
          <p:nvPr/>
        </p:nvPicPr>
        <p:blipFill>
          <a:blip r:embed="rId3"/>
          <a:stretch>
            <a:fillRect/>
          </a:stretch>
        </p:blipFill>
        <p:spPr>
          <a:xfrm>
            <a:off x="983314" y="342900"/>
            <a:ext cx="11038172" cy="2783129"/>
          </a:xfrm>
          <a:prstGeom prst="rect">
            <a:avLst/>
          </a:prstGeom>
          <a:ln w="12700">
            <a:miter lim="400000"/>
          </a:ln>
        </p:spPr>
      </p:pic>
      <p:sp>
        <p:nvSpPr>
          <p:cNvPr id="2" name="TextBox 1">
            <a:extLst>
              <a:ext uri="{FF2B5EF4-FFF2-40B4-BE49-F238E27FC236}">
                <a16:creationId xmlns:a16="http://schemas.microsoft.com/office/drawing/2014/main" id="{B1DE8BA8-54B6-2049-8277-02BA2EC3C1A9}"/>
              </a:ext>
            </a:extLst>
          </p:cNvPr>
          <p:cNvSpPr txBox="1"/>
          <p:nvPr/>
        </p:nvSpPr>
        <p:spPr>
          <a:xfrm>
            <a:off x="3699578" y="7303173"/>
            <a:ext cx="102657" cy="47192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a:ln>
                <a:noFill/>
              </a:ln>
              <a:solidFill>
                <a:srgbClr val="414141"/>
              </a:solidFill>
              <a:effectLst/>
              <a:uFillTx/>
              <a:latin typeface="Palatino"/>
              <a:ea typeface="Palatino"/>
              <a:cs typeface="Palatino"/>
              <a:sym typeface="Palatino"/>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134C-CCFD-AB4B-A650-A477DF02C032}"/>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DA059185-E2C2-F644-B036-A101CE07E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3004800" cy="9753600"/>
          </a:xfrm>
          <a:prstGeom prst="rect">
            <a:avLst/>
          </a:prstGeom>
        </p:spPr>
      </p:pic>
    </p:spTree>
    <p:extLst>
      <p:ext uri="{BB962C8B-B14F-4D97-AF65-F5344CB8AC3E}">
        <p14:creationId xmlns:p14="http://schemas.microsoft.com/office/powerpoint/2010/main" val="405494733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6134C-CCFD-AB4B-A650-A477DF02C032}"/>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DA059185-E2C2-F644-B036-A101CE07E0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
        <p:nvSpPr>
          <p:cNvPr id="3" name="Right Arrow 2">
            <a:extLst>
              <a:ext uri="{FF2B5EF4-FFF2-40B4-BE49-F238E27FC236}">
                <a16:creationId xmlns:a16="http://schemas.microsoft.com/office/drawing/2014/main" id="{180C665C-4561-D54F-B17D-BCB0ED9F7DDC}"/>
              </a:ext>
            </a:extLst>
          </p:cNvPr>
          <p:cNvSpPr/>
          <p:nvPr/>
        </p:nvSpPr>
        <p:spPr>
          <a:xfrm>
            <a:off x="508000" y="3837482"/>
            <a:ext cx="978408" cy="484632"/>
          </a:xfrm>
          <a:prstGeom prst="rightArrow">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6" name="Left Arrow 5">
            <a:extLst>
              <a:ext uri="{FF2B5EF4-FFF2-40B4-BE49-F238E27FC236}">
                <a16:creationId xmlns:a16="http://schemas.microsoft.com/office/drawing/2014/main" id="{A4654B7C-C2FF-0442-A738-07DEF14F9AA3}"/>
              </a:ext>
            </a:extLst>
          </p:cNvPr>
          <p:cNvSpPr/>
          <p:nvPr/>
        </p:nvSpPr>
        <p:spPr>
          <a:xfrm>
            <a:off x="11518392" y="3837482"/>
            <a:ext cx="978408" cy="484632"/>
          </a:xfrm>
          <a:prstGeom prst="leftArrow">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7" name="Down Arrow 6">
            <a:extLst>
              <a:ext uri="{FF2B5EF4-FFF2-40B4-BE49-F238E27FC236}">
                <a16:creationId xmlns:a16="http://schemas.microsoft.com/office/drawing/2014/main" id="{4D2F37C5-BB84-9941-8594-2CE0DA23D3AF}"/>
              </a:ext>
            </a:extLst>
          </p:cNvPr>
          <p:cNvSpPr/>
          <p:nvPr/>
        </p:nvSpPr>
        <p:spPr>
          <a:xfrm>
            <a:off x="2263514" y="1736061"/>
            <a:ext cx="484632" cy="978408"/>
          </a:xfrm>
          <a:prstGeom prst="downArrow">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8" name="Down Arrow 7">
            <a:extLst>
              <a:ext uri="{FF2B5EF4-FFF2-40B4-BE49-F238E27FC236}">
                <a16:creationId xmlns:a16="http://schemas.microsoft.com/office/drawing/2014/main" id="{6ACA0B68-96D0-7E42-9EF6-27F4D5B839DF}"/>
              </a:ext>
            </a:extLst>
          </p:cNvPr>
          <p:cNvSpPr/>
          <p:nvPr/>
        </p:nvSpPr>
        <p:spPr>
          <a:xfrm>
            <a:off x="10256654" y="1736061"/>
            <a:ext cx="484632" cy="978408"/>
          </a:xfrm>
          <a:prstGeom prst="downArrow">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322860203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DA5AF-80A9-2343-8BB8-5FF0ADDB4FA6}"/>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F7890ADD-F349-B544-94E4-ABCBA1549CB6}"/>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2D2ECA61-C497-C94F-90E8-380610F544A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3004800" cy="9753600"/>
          </a:xfrm>
          <a:prstGeom prst="rect">
            <a:avLst/>
          </a:prstGeom>
        </p:spPr>
      </p:pic>
    </p:spTree>
    <p:extLst>
      <p:ext uri="{BB962C8B-B14F-4D97-AF65-F5344CB8AC3E}">
        <p14:creationId xmlns:p14="http://schemas.microsoft.com/office/powerpoint/2010/main" val="2305256849"/>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E32DDD-364A-A94A-98A6-AB8B2F95153A}"/>
              </a:ext>
            </a:extLst>
          </p:cNvPr>
          <p:cNvSpPr>
            <a:spLocks noGrp="1"/>
          </p:cNvSpPr>
          <p:nvPr>
            <p:ph type="title"/>
          </p:nvPr>
        </p:nvSpPr>
        <p:spPr/>
        <p:txBody>
          <a:bodyPr>
            <a:noAutofit/>
          </a:bodyPr>
          <a:lstStyle/>
          <a:p>
            <a:r>
              <a:rPr lang="en-US" sz="6000" dirty="0"/>
              <a:t>Our Big Book – 80 Years, 71 Languages</a:t>
            </a:r>
          </a:p>
        </p:txBody>
      </p:sp>
      <p:sp>
        <p:nvSpPr>
          <p:cNvPr id="3" name="Text Placeholder 2">
            <a:extLst>
              <a:ext uri="{FF2B5EF4-FFF2-40B4-BE49-F238E27FC236}">
                <a16:creationId xmlns:a16="http://schemas.microsoft.com/office/drawing/2014/main" id="{E64D0B3F-5820-5944-8791-90DCE1F89210}"/>
              </a:ext>
            </a:extLst>
          </p:cNvPr>
          <p:cNvSpPr>
            <a:spLocks noGrp="1"/>
          </p:cNvSpPr>
          <p:nvPr>
            <p:ph type="body" idx="1"/>
          </p:nvPr>
        </p:nvSpPr>
        <p:spPr/>
        <p:txBody>
          <a:bodyPr/>
          <a:lstStyle/>
          <a:p>
            <a:endParaRPr lang="en-US" dirty="0"/>
          </a:p>
        </p:txBody>
      </p:sp>
      <p:pic>
        <p:nvPicPr>
          <p:cNvPr id="5" name="Picture 4">
            <a:extLst>
              <a:ext uri="{FF2B5EF4-FFF2-40B4-BE49-F238E27FC236}">
                <a16:creationId xmlns:a16="http://schemas.microsoft.com/office/drawing/2014/main" id="{AB0FF52B-92F0-E140-B07C-F5F664C095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2628900"/>
            <a:ext cx="11988800" cy="6571010"/>
          </a:xfrm>
          <a:prstGeom prst="rect">
            <a:avLst/>
          </a:prstGeom>
        </p:spPr>
      </p:pic>
    </p:spTree>
    <p:extLst>
      <p:ext uri="{BB962C8B-B14F-4D97-AF65-F5344CB8AC3E}">
        <p14:creationId xmlns:p14="http://schemas.microsoft.com/office/powerpoint/2010/main" val="3816733947"/>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5010B-52D3-4EF4-99F9-4C095AB2E96C}"/>
              </a:ext>
            </a:extLst>
          </p:cNvPr>
          <p:cNvSpPr>
            <a:spLocks noGrp="1"/>
          </p:cNvSpPr>
          <p:nvPr>
            <p:ph type="title"/>
          </p:nvPr>
        </p:nvSpPr>
        <p:spPr>
          <a:xfrm>
            <a:off x="648715" y="3034453"/>
            <a:ext cx="11707368" cy="1083733"/>
          </a:xfrm>
        </p:spPr>
        <p:txBody>
          <a:bodyPr>
            <a:noAutofit/>
          </a:bodyPr>
          <a:lstStyle/>
          <a:p>
            <a:r>
              <a:rPr lang="en-US" sz="6500" dirty="0"/>
              <a:t>AAWS Board Report Summary</a:t>
            </a:r>
            <a:endParaRPr lang="en-US" sz="6500" b="1" dirty="0"/>
          </a:p>
        </p:txBody>
      </p:sp>
      <p:sp>
        <p:nvSpPr>
          <p:cNvPr id="7" name="Title 1">
            <a:extLst>
              <a:ext uri="{FF2B5EF4-FFF2-40B4-BE49-F238E27FC236}">
                <a16:creationId xmlns:a16="http://schemas.microsoft.com/office/drawing/2014/main" id="{BDF4863B-2DB0-4780-AB81-2B3004D11098}"/>
              </a:ext>
            </a:extLst>
          </p:cNvPr>
          <p:cNvSpPr txBox="1">
            <a:spLocks/>
          </p:cNvSpPr>
          <p:nvPr/>
        </p:nvSpPr>
        <p:spPr>
          <a:xfrm>
            <a:off x="650968" y="4660054"/>
            <a:ext cx="11707368" cy="1083733"/>
          </a:xfrm>
          <a:prstGeom prst="rect">
            <a:avLst/>
          </a:prstGeom>
        </p:spPr>
        <p:txBody>
          <a:bodyPr vert="horz" lIns="109253" tIns="54626" rIns="109253" bIns="54626" rtlCol="0" anchor="ctr">
            <a:noAutofit/>
          </a:bodyPr>
          <a:lstStyle>
            <a:lvl1pPr algn="ctr" defTabSz="914400" rtl="0" eaLnBrk="1" latinLnBrk="0" hangingPunct="1">
              <a:spcBef>
                <a:spcPct val="0"/>
              </a:spcBef>
              <a:buNone/>
              <a:defRPr sz="3600" kern="1200">
                <a:solidFill>
                  <a:schemeClr val="accent1">
                    <a:lumMod val="75000"/>
                  </a:schemeClr>
                </a:solidFill>
                <a:latin typeface="+mj-lt"/>
                <a:ea typeface="+mj-ea"/>
                <a:cs typeface="+mj-cs"/>
              </a:defRPr>
            </a:lvl1pPr>
          </a:lstStyle>
          <a:p>
            <a:r>
              <a:rPr lang="en-US" dirty="0"/>
              <a:t>May 20, 2019</a:t>
            </a:r>
          </a:p>
        </p:txBody>
      </p:sp>
    </p:spTree>
    <p:extLst>
      <p:ext uri="{BB962C8B-B14F-4D97-AF65-F5344CB8AC3E}">
        <p14:creationId xmlns:p14="http://schemas.microsoft.com/office/powerpoint/2010/main" val="809592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02184-FF75-4962-85AF-D9574317591F}"/>
              </a:ext>
            </a:extLst>
          </p:cNvPr>
          <p:cNvSpPr>
            <a:spLocks noGrp="1"/>
          </p:cNvSpPr>
          <p:nvPr>
            <p:ph type="title"/>
          </p:nvPr>
        </p:nvSpPr>
        <p:spPr>
          <a:xfrm>
            <a:off x="648717" y="971374"/>
            <a:ext cx="11707368" cy="866987"/>
          </a:xfrm>
        </p:spPr>
        <p:txBody>
          <a:bodyPr>
            <a:noAutofit/>
          </a:bodyPr>
          <a:lstStyle/>
          <a:p>
            <a:r>
              <a:rPr lang="en-US" sz="6000" dirty="0">
                <a:solidFill>
                  <a:srgbClr val="B75741"/>
                </a:solidFill>
              </a:rPr>
              <a:t>2018 AAWS Expenses</a:t>
            </a:r>
          </a:p>
        </p:txBody>
      </p:sp>
      <p:sp>
        <p:nvSpPr>
          <p:cNvPr id="3" name="Content Placeholder 2">
            <a:extLst>
              <a:ext uri="{FF2B5EF4-FFF2-40B4-BE49-F238E27FC236}">
                <a16:creationId xmlns:a16="http://schemas.microsoft.com/office/drawing/2014/main" id="{321CA581-81AD-4838-B821-8F8D4D9C65BF}"/>
              </a:ext>
            </a:extLst>
          </p:cNvPr>
          <p:cNvSpPr>
            <a:spLocks noGrp="1"/>
          </p:cNvSpPr>
          <p:nvPr>
            <p:ph idx="1"/>
          </p:nvPr>
        </p:nvSpPr>
        <p:spPr>
          <a:xfrm>
            <a:off x="648715" y="2875879"/>
            <a:ext cx="11707369" cy="5906347"/>
          </a:xfrm>
        </p:spPr>
        <p:txBody>
          <a:bodyPr>
            <a:noAutofit/>
          </a:bodyPr>
          <a:lstStyle/>
          <a:p>
            <a:r>
              <a:rPr lang="en-US" sz="4800" dirty="0">
                <a:solidFill>
                  <a:srgbClr val="0064BB"/>
                </a:solidFill>
              </a:rPr>
              <a:t>New positions</a:t>
            </a:r>
          </a:p>
          <a:p>
            <a:r>
              <a:rPr lang="en-US" sz="4800" dirty="0">
                <a:solidFill>
                  <a:srgbClr val="0064BB"/>
                </a:solidFill>
              </a:rPr>
              <a:t>Enterprise Resource Planning (ERP) project</a:t>
            </a:r>
          </a:p>
          <a:p>
            <a:r>
              <a:rPr lang="en-US" sz="4800" dirty="0">
                <a:solidFill>
                  <a:srgbClr val="0064BB"/>
                </a:solidFill>
              </a:rPr>
              <a:t>Communications audit project</a:t>
            </a:r>
          </a:p>
          <a:p>
            <a:r>
              <a:rPr lang="en-US" sz="4800" dirty="0">
                <a:solidFill>
                  <a:srgbClr val="0064BB"/>
                </a:solidFill>
              </a:rPr>
              <a:t>Legal review of all contracts</a:t>
            </a:r>
          </a:p>
          <a:p>
            <a:r>
              <a:rPr lang="en-US" sz="4800" dirty="0">
                <a:solidFill>
                  <a:srgbClr val="0064BB"/>
                </a:solidFill>
              </a:rPr>
              <a:t>$135K settlement for the Printer’s Manuscript case</a:t>
            </a:r>
          </a:p>
        </p:txBody>
      </p:sp>
    </p:spTree>
    <p:extLst>
      <p:ext uri="{BB962C8B-B14F-4D97-AF65-F5344CB8AC3E}">
        <p14:creationId xmlns:p14="http://schemas.microsoft.com/office/powerpoint/2010/main" val="183133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61FA-2F7D-4D34-A21C-A8C154703BCF}"/>
              </a:ext>
            </a:extLst>
          </p:cNvPr>
          <p:cNvSpPr>
            <a:spLocks noGrp="1"/>
          </p:cNvSpPr>
          <p:nvPr>
            <p:ph type="title"/>
          </p:nvPr>
        </p:nvSpPr>
        <p:spPr>
          <a:xfrm>
            <a:off x="191375" y="608921"/>
            <a:ext cx="12317590" cy="1722374"/>
          </a:xfrm>
        </p:spPr>
        <p:txBody>
          <a:bodyPr>
            <a:normAutofit/>
          </a:bodyPr>
          <a:lstStyle/>
          <a:p>
            <a:r>
              <a:rPr lang="en-US" dirty="0">
                <a:solidFill>
                  <a:srgbClr val="B75741"/>
                </a:solidFill>
              </a:rPr>
              <a:t>Volume of AAWS Employee Work </a:t>
            </a:r>
          </a:p>
        </p:txBody>
      </p:sp>
      <p:sp>
        <p:nvSpPr>
          <p:cNvPr id="3" name="Content Placeholder 2">
            <a:extLst>
              <a:ext uri="{FF2B5EF4-FFF2-40B4-BE49-F238E27FC236}">
                <a16:creationId xmlns:a16="http://schemas.microsoft.com/office/drawing/2014/main" id="{4ADA4145-1FB7-47DC-A2B2-9F00B6767493}"/>
              </a:ext>
            </a:extLst>
          </p:cNvPr>
          <p:cNvSpPr>
            <a:spLocks noGrp="1"/>
          </p:cNvSpPr>
          <p:nvPr>
            <p:ph idx="1"/>
          </p:nvPr>
        </p:nvSpPr>
        <p:spPr>
          <a:xfrm>
            <a:off x="648715" y="2492587"/>
            <a:ext cx="11707369" cy="5743787"/>
          </a:xfrm>
        </p:spPr>
        <p:txBody>
          <a:bodyPr>
            <a:normAutofit/>
          </a:bodyPr>
          <a:lstStyle/>
          <a:p>
            <a:r>
              <a:rPr lang="en-US" sz="5400" dirty="0">
                <a:solidFill>
                  <a:srgbClr val="0064BB"/>
                </a:solidFill>
              </a:rPr>
              <a:t>91 employees</a:t>
            </a:r>
          </a:p>
          <a:p>
            <a:r>
              <a:rPr lang="en-US" sz="5400" dirty="0">
                <a:solidFill>
                  <a:srgbClr val="0064BB"/>
                </a:solidFill>
              </a:rPr>
              <a:t>New website project</a:t>
            </a:r>
          </a:p>
          <a:p>
            <a:r>
              <a:rPr lang="en-US" sz="5400" dirty="0">
                <a:solidFill>
                  <a:srgbClr val="0064BB"/>
                </a:solidFill>
              </a:rPr>
              <a:t>AA app project</a:t>
            </a:r>
          </a:p>
          <a:p>
            <a:r>
              <a:rPr lang="en-US" sz="5400" dirty="0">
                <a:solidFill>
                  <a:srgbClr val="0064BB"/>
                </a:solidFill>
              </a:rPr>
              <a:t>ERP project</a:t>
            </a:r>
          </a:p>
        </p:txBody>
      </p:sp>
    </p:spTree>
    <p:extLst>
      <p:ext uri="{BB962C8B-B14F-4D97-AF65-F5344CB8AC3E}">
        <p14:creationId xmlns:p14="http://schemas.microsoft.com/office/powerpoint/2010/main" val="3432960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7661FA-2F7D-4D34-A21C-A8C154703BCF}"/>
              </a:ext>
            </a:extLst>
          </p:cNvPr>
          <p:cNvSpPr>
            <a:spLocks noGrp="1"/>
          </p:cNvSpPr>
          <p:nvPr>
            <p:ph type="title"/>
          </p:nvPr>
        </p:nvSpPr>
        <p:spPr>
          <a:xfrm>
            <a:off x="156580" y="417546"/>
            <a:ext cx="12482867" cy="1757170"/>
          </a:xfrm>
        </p:spPr>
        <p:txBody>
          <a:bodyPr>
            <a:normAutofit/>
          </a:bodyPr>
          <a:lstStyle/>
          <a:p>
            <a:r>
              <a:rPr lang="en-US" dirty="0">
                <a:solidFill>
                  <a:schemeClr val="accent5">
                    <a:lumMod val="75000"/>
                  </a:schemeClr>
                </a:solidFill>
              </a:rPr>
              <a:t>Volume of AAWS Employee Work </a:t>
            </a:r>
          </a:p>
        </p:txBody>
      </p:sp>
      <p:sp>
        <p:nvSpPr>
          <p:cNvPr id="3" name="Content Placeholder 2">
            <a:extLst>
              <a:ext uri="{FF2B5EF4-FFF2-40B4-BE49-F238E27FC236}">
                <a16:creationId xmlns:a16="http://schemas.microsoft.com/office/drawing/2014/main" id="{4ADA4145-1FB7-47DC-A2B2-9F00B6767493}"/>
              </a:ext>
            </a:extLst>
          </p:cNvPr>
          <p:cNvSpPr>
            <a:spLocks noGrp="1"/>
          </p:cNvSpPr>
          <p:nvPr>
            <p:ph idx="1"/>
          </p:nvPr>
        </p:nvSpPr>
        <p:spPr>
          <a:xfrm>
            <a:off x="648715" y="1952171"/>
            <a:ext cx="11707369" cy="7261013"/>
          </a:xfrm>
        </p:spPr>
        <p:txBody>
          <a:bodyPr>
            <a:normAutofit/>
          </a:bodyPr>
          <a:lstStyle/>
          <a:p>
            <a:endParaRPr lang="en-US" dirty="0">
              <a:solidFill>
                <a:srgbClr val="0064BB"/>
              </a:solidFill>
            </a:endParaRPr>
          </a:p>
          <a:p>
            <a:r>
              <a:rPr lang="en-US" dirty="0">
                <a:solidFill>
                  <a:srgbClr val="0064BB"/>
                </a:solidFill>
              </a:rPr>
              <a:t>1,641 new groups listed</a:t>
            </a:r>
          </a:p>
          <a:p>
            <a:r>
              <a:rPr lang="en-US" dirty="0">
                <a:solidFill>
                  <a:srgbClr val="0064BB"/>
                </a:solidFill>
              </a:rPr>
              <a:t>Website received 15 million+ hits</a:t>
            </a:r>
          </a:p>
          <a:p>
            <a:pPr lvl="1"/>
            <a:r>
              <a:rPr lang="en-US" dirty="0">
                <a:solidFill>
                  <a:srgbClr val="0064BB"/>
                </a:solidFill>
              </a:rPr>
              <a:t>Responded to 431 emails regarding the website</a:t>
            </a:r>
          </a:p>
          <a:p>
            <a:r>
              <a:rPr lang="en-US" dirty="0">
                <a:solidFill>
                  <a:srgbClr val="0064BB"/>
                </a:solidFill>
              </a:rPr>
              <a:t>Answered almost 100K emails and phone calls</a:t>
            </a:r>
          </a:p>
          <a:p>
            <a:r>
              <a:rPr lang="en-US" dirty="0">
                <a:solidFill>
                  <a:srgbClr val="0064BB"/>
                </a:solidFill>
              </a:rPr>
              <a:t>Coordinated more than 30 national CPC conferences</a:t>
            </a:r>
          </a:p>
          <a:p>
            <a:r>
              <a:rPr lang="en-US" dirty="0">
                <a:solidFill>
                  <a:srgbClr val="0064BB"/>
                </a:solidFill>
              </a:rPr>
              <a:t>Answered 1,600 requests for information from Archives</a:t>
            </a:r>
          </a:p>
          <a:p>
            <a:r>
              <a:rPr lang="en-US" dirty="0">
                <a:solidFill>
                  <a:srgbClr val="0064BB"/>
                </a:solidFill>
              </a:rPr>
              <a:t>Welcomed over 3,000 visitors to the office</a:t>
            </a:r>
          </a:p>
          <a:p>
            <a:endParaRPr lang="en-US" dirty="0"/>
          </a:p>
        </p:txBody>
      </p:sp>
    </p:spTree>
    <p:extLst>
      <p:ext uri="{BB962C8B-B14F-4D97-AF65-F5344CB8AC3E}">
        <p14:creationId xmlns:p14="http://schemas.microsoft.com/office/powerpoint/2010/main" val="3477992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9207-94C7-47A5-8AFB-AC8C5437C3DF}"/>
              </a:ext>
            </a:extLst>
          </p:cNvPr>
          <p:cNvSpPr>
            <a:spLocks noGrp="1"/>
          </p:cNvSpPr>
          <p:nvPr>
            <p:ph type="title"/>
          </p:nvPr>
        </p:nvSpPr>
        <p:spPr>
          <a:xfrm>
            <a:off x="648716" y="919180"/>
            <a:ext cx="11707368" cy="851335"/>
          </a:xfrm>
        </p:spPr>
        <p:txBody>
          <a:bodyPr>
            <a:noAutofit/>
          </a:bodyPr>
          <a:lstStyle/>
          <a:p>
            <a:r>
              <a:rPr lang="en-US" sz="6000" dirty="0"/>
              <a:t>AAWS Publishing Activity</a:t>
            </a:r>
          </a:p>
        </p:txBody>
      </p:sp>
      <p:sp>
        <p:nvSpPr>
          <p:cNvPr id="3" name="Content Placeholder 2">
            <a:extLst>
              <a:ext uri="{FF2B5EF4-FFF2-40B4-BE49-F238E27FC236}">
                <a16:creationId xmlns:a16="http://schemas.microsoft.com/office/drawing/2014/main" id="{2BE8EDCF-7ABF-4E95-8152-33D5C65653F3}"/>
              </a:ext>
            </a:extLst>
          </p:cNvPr>
          <p:cNvSpPr>
            <a:spLocks noGrp="1"/>
          </p:cNvSpPr>
          <p:nvPr>
            <p:ph idx="1"/>
          </p:nvPr>
        </p:nvSpPr>
        <p:spPr>
          <a:xfrm>
            <a:off x="648716" y="2059094"/>
            <a:ext cx="11707369" cy="5310293"/>
          </a:xfrm>
        </p:spPr>
        <p:txBody>
          <a:bodyPr/>
          <a:lstStyle/>
          <a:p>
            <a:r>
              <a:rPr lang="en-US" dirty="0">
                <a:solidFill>
                  <a:srgbClr val="0064BB"/>
                </a:solidFill>
              </a:rPr>
              <a:t>Completion of the Navajo translation of </a:t>
            </a:r>
            <a:r>
              <a:rPr lang="en-US" i="1" dirty="0">
                <a:solidFill>
                  <a:srgbClr val="0064BB"/>
                </a:solidFill>
              </a:rPr>
              <a:t>Alcoholics Anonymous</a:t>
            </a:r>
          </a:p>
          <a:p>
            <a:r>
              <a:rPr lang="en-US" dirty="0">
                <a:solidFill>
                  <a:srgbClr val="0064BB"/>
                </a:solidFill>
              </a:rPr>
              <a:t>21 translations of our Big Book in process</a:t>
            </a:r>
          </a:p>
          <a:p>
            <a:r>
              <a:rPr lang="en-US" dirty="0">
                <a:solidFill>
                  <a:srgbClr val="0064BB"/>
                </a:solidFill>
              </a:rPr>
              <a:t>265 licenses completed in 2018 compared to 73 in 2017</a:t>
            </a:r>
          </a:p>
          <a:p>
            <a:r>
              <a:rPr lang="en-US" i="1" dirty="0">
                <a:solidFill>
                  <a:srgbClr val="0064BB"/>
                </a:solidFill>
              </a:rPr>
              <a:t>Our Great Responsibility: A Selection of Bill W.’s General Service Conference Talks</a:t>
            </a:r>
          </a:p>
        </p:txBody>
      </p:sp>
    </p:spTree>
    <p:extLst>
      <p:ext uri="{BB962C8B-B14F-4D97-AF65-F5344CB8AC3E}">
        <p14:creationId xmlns:p14="http://schemas.microsoft.com/office/powerpoint/2010/main" val="197218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982638-7D1D-4089-A8FE-677B0967B7C5}"/>
              </a:ext>
            </a:extLst>
          </p:cNvPr>
          <p:cNvSpPr>
            <a:spLocks noGrp="1"/>
          </p:cNvSpPr>
          <p:nvPr>
            <p:ph type="title"/>
          </p:nvPr>
        </p:nvSpPr>
        <p:spPr>
          <a:xfrm>
            <a:off x="472145" y="2356463"/>
            <a:ext cx="4079026" cy="5040674"/>
          </a:xfrm>
        </p:spPr>
        <p:style>
          <a:lnRef idx="1">
            <a:schemeClr val="accent1"/>
          </a:lnRef>
          <a:fillRef idx="2">
            <a:schemeClr val="accent1"/>
          </a:fillRef>
          <a:effectRef idx="1">
            <a:schemeClr val="accent1"/>
          </a:effectRef>
          <a:fontRef idx="minor">
            <a:schemeClr val="dk1"/>
          </a:fontRef>
        </p:style>
        <p:txBody>
          <a:bodyPr vert="horz" lIns="97536" tIns="48768" rIns="97536" bIns="48768" rtlCol="0" anchor="ctr" anchorCtr="0">
            <a:normAutofit/>
          </a:bodyPr>
          <a:lstStyle/>
          <a:p>
            <a:r>
              <a:rPr lang="en-US" sz="4268" b="1" dirty="0">
                <a:latin typeface="Century Gothic" panose="020B0502020202020204" pitchFamily="34" charset="0"/>
              </a:rPr>
              <a:t>NAVAJO </a:t>
            </a:r>
            <a:br>
              <a:rPr lang="en-US" sz="4268" b="1" dirty="0">
                <a:latin typeface="Century Gothic" panose="020B0502020202020204" pitchFamily="34" charset="0"/>
              </a:rPr>
            </a:br>
            <a:r>
              <a:rPr lang="en-US" sz="4268" b="1" dirty="0">
                <a:latin typeface="Century Gothic" panose="020B0502020202020204" pitchFamily="34" charset="0"/>
              </a:rPr>
              <a:t>BIG BOOK</a:t>
            </a:r>
            <a:br>
              <a:rPr lang="en-US" sz="4268" b="1" dirty="0">
                <a:latin typeface="Century Gothic" panose="020B0502020202020204" pitchFamily="34" charset="0"/>
              </a:rPr>
            </a:br>
            <a:r>
              <a:rPr lang="en-US" sz="4268" b="1" dirty="0">
                <a:latin typeface="Century Gothic" panose="020B0502020202020204" pitchFamily="34" charset="0"/>
              </a:rPr>
              <a:t>CD SET:</a:t>
            </a:r>
            <a:br>
              <a:rPr lang="en-US" sz="4693" b="1" dirty="0">
                <a:latin typeface="Century Gothic" panose="020B0502020202020204" pitchFamily="34" charset="0"/>
              </a:rPr>
            </a:br>
            <a:r>
              <a:rPr lang="en-US" sz="4054" b="1" dirty="0">
                <a:latin typeface="Century Gothic" panose="020B0502020202020204" pitchFamily="34" charset="0"/>
              </a:rPr>
              <a:t>NAVAJO IS A SPOKEN LANGUAGE</a:t>
            </a:r>
          </a:p>
        </p:txBody>
      </p:sp>
      <p:pic>
        <p:nvPicPr>
          <p:cNvPr id="11" name="Picture 10" descr="A close up of a logo&#10;&#10;Description automatically generated">
            <a:extLst>
              <a:ext uri="{FF2B5EF4-FFF2-40B4-BE49-F238E27FC236}">
                <a16:creationId xmlns:a16="http://schemas.microsoft.com/office/drawing/2014/main" id="{A44E05BD-AE0C-BC4F-B590-F1E067644052}"/>
              </a:ext>
            </a:extLst>
          </p:cNvPr>
          <p:cNvPicPr>
            <a:picLocks noChangeAspect="1"/>
          </p:cNvPicPr>
          <p:nvPr/>
        </p:nvPicPr>
        <p:blipFill>
          <a:blip r:embed="rId3"/>
          <a:stretch>
            <a:fillRect/>
          </a:stretch>
        </p:blipFill>
        <p:spPr>
          <a:xfrm>
            <a:off x="5087573" y="1454490"/>
            <a:ext cx="7520619" cy="6511754"/>
          </a:xfrm>
          <a:prstGeom prst="rect">
            <a:avLst/>
          </a:prstGeom>
        </p:spPr>
      </p:pic>
    </p:spTree>
    <p:extLst>
      <p:ext uri="{BB962C8B-B14F-4D97-AF65-F5344CB8AC3E}">
        <p14:creationId xmlns:p14="http://schemas.microsoft.com/office/powerpoint/2010/main" val="3376991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Agenda Items: In Committees"/>
          <p:cNvSpPr>
            <a:spLocks noGrp="1"/>
          </p:cNvSpPr>
          <p:nvPr>
            <p:ph type="title"/>
          </p:nvPr>
        </p:nvSpPr>
        <p:spPr>
          <a:prstGeom prst="rect">
            <a:avLst/>
          </a:prstGeom>
        </p:spPr>
        <p:txBody>
          <a:bodyPr>
            <a:normAutofit/>
          </a:bodyPr>
          <a:lstStyle/>
          <a:p>
            <a:r>
              <a:rPr lang="en-US" dirty="0"/>
              <a:t>Delegate’s Conference Report</a:t>
            </a:r>
            <a:endParaRPr dirty="0"/>
          </a:p>
        </p:txBody>
      </p:sp>
      <p:sp>
        <p:nvSpPr>
          <p:cNvPr id="146" name="Recommendation…"/>
          <p:cNvSpPr>
            <a:spLocks noGrp="1"/>
          </p:cNvSpPr>
          <p:nvPr>
            <p:ph type="body" idx="1"/>
          </p:nvPr>
        </p:nvSpPr>
        <p:spPr>
          <a:prstGeom prst="rect">
            <a:avLst/>
          </a:prstGeom>
        </p:spPr>
        <p:txBody>
          <a:bodyPr>
            <a:normAutofit/>
          </a:bodyPr>
          <a:lstStyle/>
          <a:p>
            <a:r>
              <a:rPr lang="en-US" dirty="0"/>
              <a:t>Objective for today: </a:t>
            </a:r>
          </a:p>
          <a:p>
            <a:pPr lvl="1"/>
            <a:r>
              <a:rPr lang="en-US" dirty="0"/>
              <a:t>Report significant results of the 69</a:t>
            </a:r>
            <a:r>
              <a:rPr lang="en-US" baseline="30000" dirty="0"/>
              <a:t>th</a:t>
            </a:r>
            <a:r>
              <a:rPr lang="en-US" dirty="0"/>
              <a:t> Conference</a:t>
            </a:r>
          </a:p>
          <a:p>
            <a:pPr lvl="1"/>
            <a:r>
              <a:rPr lang="en-US" dirty="0"/>
              <a:t>Report my role in service to the Conference</a:t>
            </a:r>
          </a:p>
          <a:p>
            <a:r>
              <a:rPr lang="en-US" dirty="0"/>
              <a:t>Overview – by GSC Committee</a:t>
            </a:r>
          </a:p>
          <a:p>
            <a:pPr lvl="1"/>
            <a:r>
              <a:rPr lang="en-US" dirty="0"/>
              <a:t>Recommendations (noting Area 59 PCSS Items)</a:t>
            </a:r>
          </a:p>
          <a:p>
            <a:pPr lvl="1"/>
            <a:r>
              <a:rPr lang="en-US" dirty="0"/>
              <a:t>Participation</a:t>
            </a:r>
          </a:p>
          <a:p>
            <a:pPr lvl="1"/>
            <a:r>
              <a:rPr lang="en-US" dirty="0"/>
              <a:t>Conference outcome</a:t>
            </a:r>
          </a:p>
          <a:p>
            <a:endParaRPr dirty="0"/>
          </a:p>
        </p:txBody>
      </p:sp>
    </p:spTree>
    <p:extLst>
      <p:ext uri="{BB962C8B-B14F-4D97-AF65-F5344CB8AC3E}">
        <p14:creationId xmlns:p14="http://schemas.microsoft.com/office/powerpoint/2010/main" val="4193433824"/>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D1D56-2E20-4A93-96F5-A9E9EA45384C}"/>
              </a:ext>
            </a:extLst>
          </p:cNvPr>
          <p:cNvSpPr>
            <a:spLocks noGrp="1"/>
          </p:cNvSpPr>
          <p:nvPr>
            <p:ph type="title"/>
          </p:nvPr>
        </p:nvSpPr>
        <p:spPr>
          <a:xfrm>
            <a:off x="864001" y="1695372"/>
            <a:ext cx="11276798" cy="1035416"/>
          </a:xfrm>
        </p:spPr>
        <p:style>
          <a:lnRef idx="1">
            <a:schemeClr val="accent1"/>
          </a:lnRef>
          <a:fillRef idx="2">
            <a:schemeClr val="accent1"/>
          </a:fillRef>
          <a:effectRef idx="1">
            <a:schemeClr val="accent1"/>
          </a:effectRef>
          <a:fontRef idx="minor">
            <a:schemeClr val="dk1"/>
          </a:fontRef>
        </p:style>
        <p:txBody>
          <a:bodyPr anchor="ctr">
            <a:normAutofit fontScale="90000"/>
          </a:bodyPr>
          <a:lstStyle/>
          <a:p>
            <a:pPr algn="ctr"/>
            <a:r>
              <a:rPr lang="en-US" b="1" dirty="0">
                <a:latin typeface="Century Gothic" panose="020B0502020202020204" pitchFamily="34" charset="0"/>
              </a:rPr>
              <a:t>“OUR GREAT RESPONSIBILITY”</a:t>
            </a:r>
          </a:p>
        </p:txBody>
      </p:sp>
      <p:pic>
        <p:nvPicPr>
          <p:cNvPr id="7" name="Content Placeholder 6" descr="A black sign with white text&#10;&#10;Description automatically generated">
            <a:extLst>
              <a:ext uri="{FF2B5EF4-FFF2-40B4-BE49-F238E27FC236}">
                <a16:creationId xmlns:a16="http://schemas.microsoft.com/office/drawing/2014/main" id="{565312B2-B1CC-8F41-B40E-FB27F62C874D}"/>
              </a:ext>
            </a:extLst>
          </p:cNvPr>
          <p:cNvPicPr>
            <a:picLocks noGrp="1" noChangeAspect="1"/>
          </p:cNvPicPr>
          <p:nvPr>
            <p:ph idx="1"/>
          </p:nvPr>
        </p:nvPicPr>
        <p:blipFill rotWithShape="1">
          <a:blip r:embed="rId3"/>
          <a:srcRect t="9832" b="11410"/>
          <a:stretch/>
        </p:blipFill>
        <p:spPr>
          <a:xfrm>
            <a:off x="4144666" y="3169476"/>
            <a:ext cx="4552866" cy="5365877"/>
          </a:xfrm>
        </p:spPr>
      </p:pic>
    </p:spTree>
    <p:extLst>
      <p:ext uri="{BB962C8B-B14F-4D97-AF65-F5344CB8AC3E}">
        <p14:creationId xmlns:p14="http://schemas.microsoft.com/office/powerpoint/2010/main" val="480969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A748F-808E-4287-AE50-F733DDA9A67E}"/>
              </a:ext>
            </a:extLst>
          </p:cNvPr>
          <p:cNvSpPr>
            <a:spLocks noGrp="1"/>
          </p:cNvSpPr>
          <p:nvPr>
            <p:ph type="title"/>
          </p:nvPr>
        </p:nvSpPr>
        <p:spPr>
          <a:xfrm>
            <a:off x="486113" y="3982487"/>
            <a:ext cx="4390263" cy="2682939"/>
          </a:xfrm>
        </p:spPr>
        <p:style>
          <a:lnRef idx="1">
            <a:schemeClr val="accent1"/>
          </a:lnRef>
          <a:fillRef idx="2">
            <a:schemeClr val="accent1"/>
          </a:fillRef>
          <a:effectRef idx="1">
            <a:schemeClr val="accent1"/>
          </a:effectRef>
          <a:fontRef idx="minor">
            <a:schemeClr val="dk1"/>
          </a:fontRef>
        </p:style>
        <p:txBody>
          <a:bodyPr vert="horz" lIns="97536" tIns="48768" rIns="97536" bIns="48768" rtlCol="0" anchor="ctr" anchorCtr="0">
            <a:normAutofit/>
          </a:bodyPr>
          <a:lstStyle/>
          <a:p>
            <a:r>
              <a:rPr lang="en-US" sz="4268" b="1" dirty="0">
                <a:solidFill>
                  <a:schemeClr val="tx1">
                    <a:lumMod val="95000"/>
                    <a:lumOff val="5000"/>
                  </a:schemeClr>
                </a:solidFill>
                <a:latin typeface="Century Gothic" panose="020B0502020202020204" pitchFamily="34" charset="0"/>
                <a:ea typeface="+mj-ea"/>
                <a:cs typeface="+mj-cs"/>
              </a:rPr>
              <a:t>2020 </a:t>
            </a:r>
            <a:r>
              <a:rPr lang="en-US" sz="4268" b="1" i="1" dirty="0">
                <a:solidFill>
                  <a:schemeClr val="tx1">
                    <a:lumMod val="95000"/>
                    <a:lumOff val="5000"/>
                  </a:schemeClr>
                </a:solidFill>
                <a:latin typeface="Century Gothic" panose="020B0502020202020204" pitchFamily="34" charset="0"/>
                <a:ea typeface="+mj-ea"/>
                <a:cs typeface="+mj-cs"/>
              </a:rPr>
              <a:t>INTERNATIONAL </a:t>
            </a:r>
            <a:r>
              <a:rPr lang="en-US" sz="4268" b="1" dirty="0">
                <a:solidFill>
                  <a:schemeClr val="tx1">
                    <a:lumMod val="95000"/>
                    <a:lumOff val="5000"/>
                  </a:schemeClr>
                </a:solidFill>
                <a:latin typeface="Century Gothic" panose="020B0502020202020204" pitchFamily="34" charset="0"/>
                <a:ea typeface="+mj-ea"/>
                <a:cs typeface="+mj-cs"/>
              </a:rPr>
              <a:t>CONVENTION</a:t>
            </a:r>
          </a:p>
        </p:txBody>
      </p:sp>
      <p:pic>
        <p:nvPicPr>
          <p:cNvPr id="6" name="Picture 5">
            <a:extLst>
              <a:ext uri="{FF2B5EF4-FFF2-40B4-BE49-F238E27FC236}">
                <a16:creationId xmlns:a16="http://schemas.microsoft.com/office/drawing/2014/main" id="{19B559D3-645C-F842-9F72-64C01C1AE2C0}"/>
              </a:ext>
            </a:extLst>
          </p:cNvPr>
          <p:cNvPicPr>
            <a:picLocks noChangeAspect="1"/>
          </p:cNvPicPr>
          <p:nvPr/>
        </p:nvPicPr>
        <p:blipFill>
          <a:blip r:embed="rId3"/>
          <a:stretch>
            <a:fillRect/>
          </a:stretch>
        </p:blipFill>
        <p:spPr>
          <a:xfrm>
            <a:off x="5201581" y="1543452"/>
            <a:ext cx="7398407" cy="6627740"/>
          </a:xfrm>
          <a:prstGeom prst="rect">
            <a:avLst/>
          </a:prstGeom>
        </p:spPr>
      </p:pic>
    </p:spTree>
    <p:extLst>
      <p:ext uri="{BB962C8B-B14F-4D97-AF65-F5344CB8AC3E}">
        <p14:creationId xmlns:p14="http://schemas.microsoft.com/office/powerpoint/2010/main" val="838985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C8607-4743-2C43-9DCE-266EF495B1B4}"/>
              </a:ext>
            </a:extLst>
          </p:cNvPr>
          <p:cNvSpPr>
            <a:spLocks noGrp="1"/>
          </p:cNvSpPr>
          <p:nvPr>
            <p:ph type="title"/>
          </p:nvPr>
        </p:nvSpPr>
        <p:spPr/>
        <p:txBody>
          <a:bodyPr>
            <a:normAutofit/>
          </a:bodyPr>
          <a:lstStyle/>
          <a:p>
            <a:r>
              <a:rPr lang="en-US" dirty="0"/>
              <a:t>Committee System - Corrections</a:t>
            </a:r>
          </a:p>
        </p:txBody>
      </p:sp>
      <p:sp>
        <p:nvSpPr>
          <p:cNvPr id="3" name="Text Placeholder 2">
            <a:extLst>
              <a:ext uri="{FF2B5EF4-FFF2-40B4-BE49-F238E27FC236}">
                <a16:creationId xmlns:a16="http://schemas.microsoft.com/office/drawing/2014/main" id="{C5FAE1A4-F8AF-1141-9DF5-7F52C94F1038}"/>
              </a:ext>
            </a:extLst>
          </p:cNvPr>
          <p:cNvSpPr>
            <a:spLocks noGrp="1"/>
          </p:cNvSpPr>
          <p:nvPr>
            <p:ph type="body" idx="1"/>
          </p:nvPr>
        </p:nvSpPr>
        <p:spPr/>
        <p:txBody>
          <a:bodyPr/>
          <a:lstStyle/>
          <a:p>
            <a:r>
              <a:rPr lang="en-US" dirty="0"/>
              <a:t>Enables more detailed work</a:t>
            </a:r>
          </a:p>
          <a:p>
            <a:r>
              <a:rPr lang="en-US" dirty="0"/>
              <a:t>Spreads the work across all participants</a:t>
            </a:r>
          </a:p>
          <a:p>
            <a:r>
              <a:rPr lang="en-US" dirty="0"/>
              <a:t>Area 59 Delegate assigned to Corrections</a:t>
            </a:r>
          </a:p>
        </p:txBody>
      </p:sp>
    </p:spTree>
    <p:extLst>
      <p:ext uri="{BB962C8B-B14F-4D97-AF65-F5344CB8AC3E}">
        <p14:creationId xmlns:p14="http://schemas.microsoft.com/office/powerpoint/2010/main" val="67124542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Agenda Items: In Committees"/>
          <p:cNvSpPr>
            <a:spLocks noGrp="1"/>
          </p:cNvSpPr>
          <p:nvPr>
            <p:ph type="title"/>
          </p:nvPr>
        </p:nvSpPr>
        <p:spPr>
          <a:prstGeom prst="rect">
            <a:avLst/>
          </a:prstGeom>
        </p:spPr>
        <p:txBody>
          <a:bodyPr/>
          <a:lstStyle/>
          <a:p>
            <a:r>
              <a:rPr dirty="0"/>
              <a:t>Agenda Items: In Committees</a:t>
            </a:r>
          </a:p>
        </p:txBody>
      </p:sp>
      <p:sp>
        <p:nvSpPr>
          <p:cNvPr id="146" name="Recommendation…"/>
          <p:cNvSpPr>
            <a:spLocks noGrp="1"/>
          </p:cNvSpPr>
          <p:nvPr>
            <p:ph type="body" idx="1"/>
          </p:nvPr>
        </p:nvSpPr>
        <p:spPr>
          <a:prstGeom prst="rect">
            <a:avLst/>
          </a:prstGeom>
        </p:spPr>
        <p:txBody>
          <a:bodyPr>
            <a:normAutofit fontScale="77500" lnSpcReduction="20000"/>
          </a:bodyPr>
          <a:lstStyle/>
          <a:p>
            <a:r>
              <a:rPr dirty="0"/>
              <a:t>Recommendation</a:t>
            </a:r>
            <a:r>
              <a:rPr lang="en-US" dirty="0"/>
              <a:t>:</a:t>
            </a:r>
          </a:p>
          <a:p>
            <a:pPr lvl="1"/>
            <a:r>
              <a:rPr lang="en-US" dirty="0"/>
              <a:t>A motion from a committee to the entire Conference assembly</a:t>
            </a:r>
          </a:p>
          <a:p>
            <a:pPr lvl="1"/>
            <a:r>
              <a:rPr lang="en-US" dirty="0"/>
              <a:t>If passed, it can result in an “Advisory Action”</a:t>
            </a:r>
            <a:endParaRPr dirty="0"/>
          </a:p>
          <a:p>
            <a:r>
              <a:rPr dirty="0"/>
              <a:t>Take No Action</a:t>
            </a:r>
            <a:endParaRPr lang="en-US" dirty="0"/>
          </a:p>
          <a:p>
            <a:pPr lvl="1"/>
            <a:r>
              <a:rPr lang="en-US" dirty="0"/>
              <a:t>The committee debated the item, but there were not enough votes for substantial unanimity, needed to make a recommendation</a:t>
            </a:r>
            <a:endParaRPr dirty="0"/>
          </a:p>
          <a:p>
            <a:r>
              <a:rPr dirty="0"/>
              <a:t>Additional Consideration</a:t>
            </a:r>
            <a:endParaRPr lang="en-US" dirty="0"/>
          </a:p>
          <a:p>
            <a:pPr lvl="1"/>
            <a:r>
              <a:rPr lang="en-US" dirty="0"/>
              <a:t>The committee discussed the item; there was no final recommendation reached, but the committee offered some important additional questions or suggestions to consider</a:t>
            </a:r>
            <a:endParaRPr dirty="0"/>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 name="Image" descr="Image"/>
          <p:cNvPicPr>
            <a:picLocks noGrp="1"/>
          </p:cNvPicPr>
          <p:nvPr>
            <p:ph type="pic" idx="13"/>
          </p:nvPr>
        </p:nvPicPr>
        <p:blipFill>
          <a:blip r:embed="rId2"/>
          <a:stretch>
            <a:fillRect/>
          </a:stretch>
        </p:blipFill>
        <p:spPr>
          <a:xfrm>
            <a:off x="6692900" y="2565400"/>
            <a:ext cx="5842000" cy="6680200"/>
          </a:xfrm>
          <a:prstGeom prst="rect">
            <a:avLst/>
          </a:prstGeom>
        </p:spPr>
      </p:pic>
      <p:sp>
        <p:nvSpPr>
          <p:cNvPr id="159" name="What is an &quot;Advisory Action?&quot;"/>
          <p:cNvSpPr>
            <a:spLocks noGrp="1"/>
          </p:cNvSpPr>
          <p:nvPr>
            <p:ph type="title"/>
          </p:nvPr>
        </p:nvSpPr>
        <p:spPr>
          <a:prstGeom prst="rect">
            <a:avLst/>
          </a:prstGeom>
        </p:spPr>
        <p:txBody>
          <a:bodyPr/>
          <a:lstStyle/>
          <a:p>
            <a:r>
              <a:rPr dirty="0"/>
              <a:t>What is an "Advisory Action?"</a:t>
            </a:r>
          </a:p>
        </p:txBody>
      </p:sp>
      <p:sp>
        <p:nvSpPr>
          <p:cNvPr id="160" name="A bridge between the GSC &amp; Board of Trustees…"/>
          <p:cNvSpPr>
            <a:spLocks noGrp="1"/>
          </p:cNvSpPr>
          <p:nvPr>
            <p:ph type="body" sz="half" idx="1"/>
          </p:nvPr>
        </p:nvSpPr>
        <p:spPr>
          <a:prstGeom prst="rect">
            <a:avLst/>
          </a:prstGeom>
        </p:spPr>
        <p:txBody>
          <a:bodyPr>
            <a:normAutofit fontScale="92500"/>
          </a:bodyPr>
          <a:lstStyle/>
          <a:p>
            <a:r>
              <a:rPr lang="en-US" dirty="0"/>
              <a:t>Advisory Actions are the result of an affirmative vote by the GSC to move forward with a committee recommendation or other motion</a:t>
            </a:r>
          </a:p>
          <a:p>
            <a:r>
              <a:rPr dirty="0"/>
              <a:t>A </a:t>
            </a:r>
            <a:r>
              <a:rPr lang="en-US" dirty="0"/>
              <a:t>“Spiritual Handshake” -</a:t>
            </a:r>
            <a:r>
              <a:rPr dirty="0"/>
              <a:t> between the GSC &amp; Board of Trustees</a:t>
            </a:r>
          </a:p>
          <a:p>
            <a:r>
              <a:rPr dirty="0"/>
              <a:t>Expresses, with substantial unanimity, the </a:t>
            </a:r>
            <a:r>
              <a:rPr lang="en-US" dirty="0"/>
              <a:t>i</a:t>
            </a:r>
            <a:r>
              <a:rPr dirty="0"/>
              <a:t>nformed conscience of A.A. as a whole</a:t>
            </a:r>
            <a:endParaRPr lang="en-US" dirty="0"/>
          </a:p>
          <a:p>
            <a:r>
              <a:rPr lang="en-US" dirty="0"/>
              <a:t>Advises the Board to take action based on the GSC’s Group Conscience</a:t>
            </a:r>
            <a:endParaRPr dirty="0"/>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genda Item"/>
          <p:cNvSpPr>
            <a:spLocks noGrp="1"/>
          </p:cNvSpPr>
          <p:nvPr>
            <p:ph type="title"/>
          </p:nvPr>
        </p:nvSpPr>
        <p:spPr>
          <a:prstGeom prst="rect">
            <a:avLst/>
          </a:prstGeom>
        </p:spPr>
        <p:txBody>
          <a:bodyPr/>
          <a:lstStyle/>
          <a:p>
            <a:r>
              <a:rPr lang="en-US" dirty="0"/>
              <a:t>Agenda</a:t>
            </a:r>
            <a:endParaRPr dirty="0"/>
          </a:p>
        </p:txBody>
      </p:sp>
      <p:sp>
        <p:nvSpPr>
          <p:cNvPr id="154" name="What area 59 group conscience was…"/>
          <p:cNvSpPr>
            <a:spLocks noGrp="1"/>
          </p:cNvSpPr>
          <p:nvPr>
            <p:ph type="body" idx="1"/>
          </p:nvPr>
        </p:nvSpPr>
        <p:spPr>
          <a:prstGeom prst="rect">
            <a:avLst/>
          </a:prstGeom>
        </p:spPr>
        <p:txBody>
          <a:bodyPr>
            <a:normAutofit/>
          </a:bodyPr>
          <a:lstStyle/>
          <a:p>
            <a:pPr marL="0" indent="0">
              <a:buNone/>
            </a:pPr>
            <a:r>
              <a:rPr lang="en-US" dirty="0"/>
              <a:t>A. 70</a:t>
            </a:r>
            <a:r>
              <a:rPr lang="en-US" baseline="30000" dirty="0"/>
              <a:t>th</a:t>
            </a:r>
            <a:r>
              <a:rPr lang="en-US" dirty="0"/>
              <a:t> GSC Theme: </a:t>
            </a:r>
            <a:r>
              <a:rPr lang="en-US" i="1" dirty="0"/>
              <a:t>“2020: A Clear Vision For You”</a:t>
            </a:r>
          </a:p>
          <a:p>
            <a:pPr marL="0" indent="0">
              <a:buNone/>
            </a:pPr>
            <a:r>
              <a:rPr lang="en-US" dirty="0"/>
              <a:t>B. 70</a:t>
            </a:r>
            <a:r>
              <a:rPr lang="en-US" baseline="30000" dirty="0"/>
              <a:t>th</a:t>
            </a:r>
            <a:r>
              <a:rPr lang="en-US" dirty="0"/>
              <a:t> GSC Presentation Topics:</a:t>
            </a:r>
          </a:p>
          <a:p>
            <a:pPr marL="0" indent="0">
              <a:buNone/>
            </a:pPr>
            <a:r>
              <a:rPr lang="en-US" dirty="0"/>
              <a:t>	</a:t>
            </a:r>
            <a:r>
              <a:rPr lang="en-US" i="1" dirty="0"/>
              <a:t>Recovery – Who Is Missing In Our Rooms?</a:t>
            </a:r>
          </a:p>
          <a:p>
            <a:pPr marL="0" indent="0">
              <a:buNone/>
            </a:pPr>
            <a:r>
              <a:rPr lang="en-US" i="1" dirty="0"/>
              <a:t>	Unity – Practicing Our Principles</a:t>
            </a:r>
          </a:p>
          <a:p>
            <a:pPr marL="0" indent="0">
              <a:buNone/>
            </a:pPr>
            <a:r>
              <a:rPr lang="en-US" i="1" dirty="0"/>
              <a:t>	Service – Keeping A.A. Relevant</a:t>
            </a:r>
            <a:endParaRPr lang="en-US" dirty="0"/>
          </a:p>
          <a:p>
            <a:pPr marL="0" indent="0">
              <a:buNone/>
            </a:pPr>
            <a:r>
              <a:rPr lang="en-US" dirty="0"/>
              <a:t>C. 70</a:t>
            </a:r>
            <a:r>
              <a:rPr lang="en-US" baseline="30000" dirty="0"/>
              <a:t>th</a:t>
            </a:r>
            <a:r>
              <a:rPr lang="en-US" dirty="0"/>
              <a:t> GSC Workshop:</a:t>
            </a:r>
          </a:p>
          <a:p>
            <a:pPr marL="0" indent="0">
              <a:buNone/>
            </a:pPr>
            <a:r>
              <a:rPr lang="en-US" dirty="0"/>
              <a:t>	</a:t>
            </a:r>
            <a:r>
              <a:rPr lang="en-US" i="1" dirty="0"/>
              <a:t>Attraction Through Action</a:t>
            </a:r>
            <a:endParaRPr dirty="0"/>
          </a:p>
        </p:txBody>
      </p:sp>
      <p:sp>
        <p:nvSpPr>
          <p:cNvPr id="2" name="5-Point Star 1">
            <a:extLst>
              <a:ext uri="{FF2B5EF4-FFF2-40B4-BE49-F238E27FC236}">
                <a16:creationId xmlns:a16="http://schemas.microsoft.com/office/drawing/2014/main" id="{54077AA2-985E-D644-8486-1B2E21495977}"/>
              </a:ext>
            </a:extLst>
          </p:cNvPr>
          <p:cNvSpPr/>
          <p:nvPr/>
        </p:nvSpPr>
        <p:spPr>
          <a:xfrm>
            <a:off x="10885713" y="838200"/>
            <a:ext cx="914400" cy="914400"/>
          </a:xfrm>
          <a:prstGeom prst="star5">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246257701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0B555-AD01-394E-9491-4B636AA36ECD}"/>
              </a:ext>
            </a:extLst>
          </p:cNvPr>
          <p:cNvSpPr>
            <a:spLocks noGrp="1"/>
          </p:cNvSpPr>
          <p:nvPr>
            <p:ph type="title"/>
          </p:nvPr>
        </p:nvSpPr>
        <p:spPr/>
        <p:txBody>
          <a:bodyPr>
            <a:normAutofit/>
          </a:bodyPr>
          <a:lstStyle/>
          <a:p>
            <a:r>
              <a:rPr lang="en-US" dirty="0"/>
              <a:t>CPC: Cooperation w Professionals</a:t>
            </a:r>
          </a:p>
        </p:txBody>
      </p:sp>
      <p:sp>
        <p:nvSpPr>
          <p:cNvPr id="3" name="Text Placeholder 2">
            <a:extLst>
              <a:ext uri="{FF2B5EF4-FFF2-40B4-BE49-F238E27FC236}">
                <a16:creationId xmlns:a16="http://schemas.microsoft.com/office/drawing/2014/main" id="{136BBD6E-C726-154A-A1F1-D85625D50EC2}"/>
              </a:ext>
            </a:extLst>
          </p:cNvPr>
          <p:cNvSpPr>
            <a:spLocks noGrp="1"/>
          </p:cNvSpPr>
          <p:nvPr>
            <p:ph type="body" idx="1"/>
          </p:nvPr>
        </p:nvSpPr>
        <p:spPr/>
        <p:txBody>
          <a:bodyPr/>
          <a:lstStyle/>
          <a:p>
            <a:r>
              <a:rPr lang="en-US" dirty="0"/>
              <a:t>Rec. </a:t>
            </a:r>
            <a:r>
              <a:rPr lang="en-US" b="1" dirty="0">
                <a:solidFill>
                  <a:srgbClr val="0000FF"/>
                </a:solidFill>
              </a:rPr>
              <a:t>(Passed)</a:t>
            </a:r>
            <a:r>
              <a:rPr lang="en-US" dirty="0">
                <a:solidFill>
                  <a:schemeClr val="bg1"/>
                </a:solidFill>
              </a:rPr>
              <a:t> that the text “They may help arrange hospitalization” be removed from the section “What can you expect from A.A.?” in the pamphlet “Alcoholics Anonymous in Your Community.”</a:t>
            </a:r>
          </a:p>
          <a:p>
            <a:pPr lvl="1"/>
            <a:r>
              <a:rPr lang="en-US" dirty="0">
                <a:solidFill>
                  <a:schemeClr val="bg1"/>
                </a:solidFill>
              </a:rPr>
              <a:t>A59 - passed</a:t>
            </a:r>
          </a:p>
          <a:p>
            <a:endParaRPr lang="en-US" dirty="0">
              <a:solidFill>
                <a:schemeClr val="bg1"/>
              </a:solidFill>
            </a:endParaRPr>
          </a:p>
          <a:p>
            <a:r>
              <a:rPr lang="en-US" dirty="0">
                <a:solidFill>
                  <a:schemeClr val="bg1"/>
                </a:solidFill>
              </a:rPr>
              <a:t>A59 – took no action on </a:t>
            </a:r>
            <a:r>
              <a:rPr lang="en-US" dirty="0" err="1">
                <a:solidFill>
                  <a:schemeClr val="bg1"/>
                </a:solidFill>
              </a:rPr>
              <a:t>Linkedin</a:t>
            </a:r>
            <a:r>
              <a:rPr lang="en-US">
                <a:solidFill>
                  <a:schemeClr val="bg1"/>
                </a:solidFill>
              </a:rPr>
              <a:t>; GSC additional consideration</a:t>
            </a:r>
            <a:endParaRPr lang="en-US"/>
          </a:p>
        </p:txBody>
      </p:sp>
      <p:sp>
        <p:nvSpPr>
          <p:cNvPr id="4" name="5-Point Star 3">
            <a:extLst>
              <a:ext uri="{FF2B5EF4-FFF2-40B4-BE49-F238E27FC236}">
                <a16:creationId xmlns:a16="http://schemas.microsoft.com/office/drawing/2014/main" id="{61E24C56-9541-BD49-A674-0F963019447A}"/>
              </a:ext>
            </a:extLst>
          </p:cNvPr>
          <p:cNvSpPr/>
          <p:nvPr/>
        </p:nvSpPr>
        <p:spPr>
          <a:xfrm>
            <a:off x="4477657" y="5219700"/>
            <a:ext cx="914400" cy="914400"/>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1133590359"/>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Corrections</a:t>
            </a:r>
          </a:p>
        </p:txBody>
      </p:sp>
      <p:sp>
        <p:nvSpPr>
          <p:cNvPr id="3" name="Text Placeholder 2"/>
          <p:cNvSpPr>
            <a:spLocks noGrp="1"/>
          </p:cNvSpPr>
          <p:nvPr>
            <p:ph type="body" idx="1"/>
          </p:nvPr>
        </p:nvSpPr>
        <p:spPr/>
        <p:txBody>
          <a:bodyPr/>
          <a:lstStyle/>
          <a:p>
            <a:r>
              <a:rPr lang="en-US"/>
              <a:t>Rec. </a:t>
            </a:r>
            <a:r>
              <a:rPr lang="en-US" b="1">
                <a:solidFill>
                  <a:srgbClr val="FF0000"/>
                </a:solidFill>
              </a:rPr>
              <a:t>(Failed)</a:t>
            </a:r>
            <a:r>
              <a:rPr lang="en-US">
                <a:solidFill>
                  <a:schemeClr val="bg1"/>
                </a:solidFill>
              </a:rPr>
              <a:t> that the scope of the Corrections committee which reads: “The purpose of the committee will be to encourage A.A. members to assume responsibility to carry the message to alcoholics who cannot, of their own free will, seek A.A. help.” </a:t>
            </a:r>
          </a:p>
          <a:p>
            <a:pPr marL="0" indent="0">
              <a:buNone/>
            </a:pPr>
            <a:r>
              <a:rPr lang="en-US">
                <a:solidFill>
                  <a:schemeClr val="bg1"/>
                </a:solidFill>
              </a:rPr>
              <a:t>Be revised to:</a:t>
            </a:r>
          </a:p>
          <a:p>
            <a:r>
              <a:rPr lang="en-US">
                <a:solidFill>
                  <a:schemeClr val="bg1"/>
                </a:solidFill>
              </a:rPr>
              <a:t>“</a:t>
            </a:r>
            <a:r>
              <a:rPr lang="mr-IN">
                <a:solidFill>
                  <a:schemeClr val="bg1"/>
                </a:solidFill>
              </a:rPr>
              <a:t>…</a:t>
            </a:r>
            <a:r>
              <a:rPr lang="en-US">
                <a:solidFill>
                  <a:schemeClr val="bg1"/>
                </a:solidFill>
              </a:rPr>
              <a:t>carry the message to alcoholics who cannot seek A.A. help </a:t>
            </a:r>
            <a:r>
              <a:rPr lang="en-US" b="1" u="sng">
                <a:solidFill>
                  <a:schemeClr val="bg1"/>
                </a:solidFill>
              </a:rPr>
              <a:t>outside the walls.”</a:t>
            </a:r>
            <a:endParaRPr lang="en-US">
              <a:solidFill>
                <a:schemeClr val="bg1"/>
              </a:solidFill>
            </a:endParaRPr>
          </a:p>
          <a:p>
            <a:endParaRPr lang="en-US"/>
          </a:p>
        </p:txBody>
      </p:sp>
    </p:spTree>
    <p:extLst>
      <p:ext uri="{BB962C8B-B14F-4D97-AF65-F5344CB8AC3E}">
        <p14:creationId xmlns:p14="http://schemas.microsoft.com/office/powerpoint/2010/main" val="1606556898"/>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Corrections</a:t>
            </a:r>
          </a:p>
        </p:txBody>
      </p:sp>
      <p:sp>
        <p:nvSpPr>
          <p:cNvPr id="3" name="Text Placeholder 2"/>
          <p:cNvSpPr>
            <a:spLocks noGrp="1"/>
          </p:cNvSpPr>
          <p:nvPr>
            <p:ph type="body" idx="1"/>
          </p:nvPr>
        </p:nvSpPr>
        <p:spPr/>
        <p:txBody>
          <a:bodyPr>
            <a:normAutofit lnSpcReduction="10000"/>
          </a:bodyPr>
          <a:lstStyle/>
          <a:p>
            <a:r>
              <a:rPr lang="en-US"/>
              <a:t>Review of Corrections literature to make language “more modern and inclusive.” e.g. some areas do not like the term “inmate.”</a:t>
            </a:r>
          </a:p>
          <a:p>
            <a:pPr marL="469900" lvl="1" indent="0">
              <a:buNone/>
            </a:pPr>
            <a:r>
              <a:rPr lang="en-US" b="1">
                <a:solidFill>
                  <a:srgbClr val="0000FF"/>
                </a:solidFill>
              </a:rPr>
              <a:t>No Action</a:t>
            </a:r>
            <a:r>
              <a:rPr lang="en-US">
                <a:solidFill>
                  <a:schemeClr val="bg1"/>
                </a:solidFill>
              </a:rPr>
              <a:t> because we had no suitable replacements and there was not a widely expressed need to warrant changes.</a:t>
            </a:r>
          </a:p>
          <a:p>
            <a:r>
              <a:rPr lang="en-US">
                <a:solidFill>
                  <a:schemeClr val="bg1"/>
                </a:solidFill>
              </a:rPr>
              <a:t>Review request to establish a database by GSO</a:t>
            </a:r>
          </a:p>
          <a:p>
            <a:pPr marL="0" indent="0">
              <a:buNone/>
            </a:pPr>
            <a:r>
              <a:rPr lang="en-US" b="1">
                <a:solidFill>
                  <a:srgbClr val="0000FF"/>
                </a:solidFill>
              </a:rPr>
              <a:t>	No Action</a:t>
            </a:r>
            <a:r>
              <a:rPr lang="en-US">
                <a:solidFill>
                  <a:schemeClr val="bg1"/>
                </a:solidFill>
              </a:rPr>
              <a:t> because many areas already have built a 	system and it does not seem appropriate for GSO to build one in this busy year of implementation for ERP.</a:t>
            </a:r>
            <a:endParaRPr lang="en-US" b="1">
              <a:solidFill>
                <a:srgbClr val="0000FF"/>
              </a:solidFill>
            </a:endParaRPr>
          </a:p>
        </p:txBody>
      </p:sp>
      <p:sp>
        <p:nvSpPr>
          <p:cNvPr id="4" name="5-Point Star 3">
            <a:extLst>
              <a:ext uri="{FF2B5EF4-FFF2-40B4-BE49-F238E27FC236}">
                <a16:creationId xmlns:a16="http://schemas.microsoft.com/office/drawing/2014/main" id="{5E614B3F-1F3D-0C4C-86AE-08319D5F2676}"/>
              </a:ext>
            </a:extLst>
          </p:cNvPr>
          <p:cNvSpPr/>
          <p:nvPr/>
        </p:nvSpPr>
        <p:spPr>
          <a:xfrm>
            <a:off x="10080171" y="952500"/>
            <a:ext cx="914400" cy="914400"/>
          </a:xfrm>
          <a:prstGeom prst="star5">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3673663749"/>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CF41A-35D4-4D3E-9F34-862155901E8D}"/>
              </a:ext>
            </a:extLst>
          </p:cNvPr>
          <p:cNvSpPr>
            <a:spLocks noGrp="1"/>
          </p:cNvSpPr>
          <p:nvPr>
            <p:ph type="title"/>
          </p:nvPr>
        </p:nvSpPr>
        <p:spPr/>
        <p:txBody>
          <a:bodyPr/>
          <a:lstStyle/>
          <a:p>
            <a:r>
              <a:rPr lang="en-US"/>
              <a:t>Public Information</a:t>
            </a:r>
          </a:p>
        </p:txBody>
      </p:sp>
      <p:sp>
        <p:nvSpPr>
          <p:cNvPr id="3" name="Text Placeholder 2">
            <a:extLst>
              <a:ext uri="{FF2B5EF4-FFF2-40B4-BE49-F238E27FC236}">
                <a16:creationId xmlns:a16="http://schemas.microsoft.com/office/drawing/2014/main" id="{D6F9C414-6AE0-4129-A0D7-33D362FD0021}"/>
              </a:ext>
            </a:extLst>
          </p:cNvPr>
          <p:cNvSpPr>
            <a:spLocks noGrp="1"/>
          </p:cNvSpPr>
          <p:nvPr>
            <p:ph type="body" idx="1"/>
          </p:nvPr>
        </p:nvSpPr>
        <p:spPr/>
        <p:txBody>
          <a:bodyPr>
            <a:normAutofit fontScale="92500" lnSpcReduction="20000"/>
          </a:bodyPr>
          <a:lstStyle/>
          <a:p>
            <a:r>
              <a:rPr lang="en-US"/>
              <a:t>Rec. </a:t>
            </a:r>
            <a:r>
              <a:rPr lang="en-US" b="1">
                <a:solidFill>
                  <a:srgbClr val="0000FF"/>
                </a:solidFill>
              </a:rPr>
              <a:t>(Passed)</a:t>
            </a:r>
            <a:r>
              <a:rPr lang="en-US"/>
              <a:t> that the trustees’ committee on PI develop a plan to produce videos shorts based on current A.A. pamphlets that provide information about A.A. to the public &amp; a report be brought to the 2020 PI Committee. </a:t>
            </a:r>
          </a:p>
          <a:p>
            <a:r>
              <a:rPr lang="en-US"/>
              <a:t>Rec. </a:t>
            </a:r>
            <a:r>
              <a:rPr lang="en-US" b="1">
                <a:solidFill>
                  <a:srgbClr val="0000FF"/>
                </a:solidFill>
              </a:rPr>
              <a:t>(Passed) </a:t>
            </a:r>
            <a:r>
              <a:rPr lang="en-US"/>
              <a:t>that the video PSA “My World” be discontinued. (A59 passed)</a:t>
            </a:r>
            <a:endParaRPr lang="en-US" b="1">
              <a:highlight>
                <a:srgbClr val="FFFF00"/>
              </a:highlight>
            </a:endParaRPr>
          </a:p>
          <a:p>
            <a:r>
              <a:rPr lang="en-US"/>
              <a:t>Rec. </a:t>
            </a:r>
            <a:r>
              <a:rPr lang="en-US" b="1">
                <a:solidFill>
                  <a:srgbClr val="0000FF"/>
                </a:solidFill>
              </a:rPr>
              <a:t>(Passed) </a:t>
            </a:r>
            <a:r>
              <a:rPr lang="en-US"/>
              <a:t>that the “Policy on Actors Portraying A.A. Members or Potential A.A. Members in Videos” be reaffirmed. (A59 passed)</a:t>
            </a:r>
          </a:p>
          <a:p>
            <a:pPr marL="469900" lvl="1" indent="0">
              <a:buNone/>
            </a:pPr>
            <a:r>
              <a:rPr lang="en-US" b="1" u="sng"/>
              <a:t>{current policy} </a:t>
            </a:r>
            <a:r>
              <a:rPr lang="en-US"/>
              <a:t>“that full-face actors (not A.A. members) may be shown provided that the character being portrayed is not ‘a potential A.A. Member’ or ‘A.A. member.’”</a:t>
            </a:r>
          </a:p>
          <a:p>
            <a:endParaRPr lang="en-US" b="1"/>
          </a:p>
        </p:txBody>
      </p:sp>
      <p:sp>
        <p:nvSpPr>
          <p:cNvPr id="4" name="5-Point Star 3">
            <a:extLst>
              <a:ext uri="{FF2B5EF4-FFF2-40B4-BE49-F238E27FC236}">
                <a16:creationId xmlns:a16="http://schemas.microsoft.com/office/drawing/2014/main" id="{7665732B-8A69-2C48-8C24-7DF3196C397D}"/>
              </a:ext>
            </a:extLst>
          </p:cNvPr>
          <p:cNvSpPr/>
          <p:nvPr/>
        </p:nvSpPr>
        <p:spPr>
          <a:xfrm>
            <a:off x="11038114" y="3962398"/>
            <a:ext cx="696686" cy="740229"/>
          </a:xfrm>
          <a:prstGeom prst="star5">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122246507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818596-77F0-9C40-8B58-3D25E9A800CE}"/>
              </a:ext>
            </a:extLst>
          </p:cNvPr>
          <p:cNvSpPr>
            <a:spLocks noGrp="1"/>
          </p:cNvSpPr>
          <p:nvPr>
            <p:ph type="title"/>
          </p:nvPr>
        </p:nvSpPr>
        <p:spPr/>
        <p:txBody>
          <a:bodyPr/>
          <a:lstStyle/>
          <a:p>
            <a:r>
              <a:rPr lang="en-US" dirty="0"/>
              <a:t>www.area59aa.org</a:t>
            </a:r>
          </a:p>
        </p:txBody>
      </p:sp>
      <p:sp>
        <p:nvSpPr>
          <p:cNvPr id="3" name="Text Placeholder 2">
            <a:extLst>
              <a:ext uri="{FF2B5EF4-FFF2-40B4-BE49-F238E27FC236}">
                <a16:creationId xmlns:a16="http://schemas.microsoft.com/office/drawing/2014/main" id="{44559C8E-E308-634C-9FDE-8590553F2941}"/>
              </a:ext>
            </a:extLst>
          </p:cNvPr>
          <p:cNvSpPr>
            <a:spLocks noGrp="1"/>
          </p:cNvSpPr>
          <p:nvPr>
            <p:ph type="body" idx="1"/>
          </p:nvPr>
        </p:nvSpPr>
        <p:spPr/>
        <p:txBody>
          <a:bodyPr/>
          <a:lstStyle/>
          <a:p>
            <a:pPr marL="0" indent="0" algn="ctr">
              <a:buNone/>
            </a:pPr>
            <a:r>
              <a:rPr lang="en-US" sz="6600" dirty="0"/>
              <a:t>Reports and anonymity-protected slides </a:t>
            </a:r>
          </a:p>
          <a:p>
            <a:pPr marL="0" indent="0" algn="ctr">
              <a:buNone/>
            </a:pPr>
            <a:r>
              <a:rPr lang="en-US" sz="6600" dirty="0"/>
              <a:t>will be posted after the </a:t>
            </a:r>
          </a:p>
          <a:p>
            <a:pPr marL="0" indent="0" algn="ctr">
              <a:buNone/>
            </a:pPr>
            <a:r>
              <a:rPr lang="en-US" sz="6600" dirty="0"/>
              <a:t>June 30</a:t>
            </a:r>
            <a:r>
              <a:rPr lang="en-US" sz="6600" baseline="30000" dirty="0"/>
              <a:t>th</a:t>
            </a:r>
            <a:r>
              <a:rPr lang="en-US" sz="6600" dirty="0"/>
              <a:t> Mini-Assembly</a:t>
            </a:r>
          </a:p>
          <a:p>
            <a:endParaRPr lang="en-US" dirty="0"/>
          </a:p>
        </p:txBody>
      </p:sp>
    </p:spTree>
    <p:extLst>
      <p:ext uri="{BB962C8B-B14F-4D97-AF65-F5344CB8AC3E}">
        <p14:creationId xmlns:p14="http://schemas.microsoft.com/office/powerpoint/2010/main" val="2187096546"/>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 Information</a:t>
            </a:r>
          </a:p>
        </p:txBody>
      </p:sp>
      <p:sp>
        <p:nvSpPr>
          <p:cNvPr id="3" name="Text Placeholder 2"/>
          <p:cNvSpPr>
            <a:spLocks noGrp="1"/>
          </p:cNvSpPr>
          <p:nvPr>
            <p:ph type="body" idx="1"/>
          </p:nvPr>
        </p:nvSpPr>
        <p:spPr/>
        <p:txBody>
          <a:bodyPr/>
          <a:lstStyle/>
          <a:p>
            <a:r>
              <a:rPr lang="en-US"/>
              <a:t>Rec. </a:t>
            </a:r>
            <a:r>
              <a:rPr lang="en-US" b="1">
                <a:solidFill>
                  <a:srgbClr val="0000FF"/>
                </a:solidFill>
              </a:rPr>
              <a:t>(Passed) </a:t>
            </a:r>
            <a:r>
              <a:rPr lang="en-US"/>
              <a:t>that two PSAs be developed at a cost not to exceeds $50,000 for each PSA and that if full-face characters are shown, to include an “actor portrayal” disclaimer on screen.</a:t>
            </a:r>
          </a:p>
        </p:txBody>
      </p:sp>
    </p:spTree>
    <p:extLst>
      <p:ext uri="{BB962C8B-B14F-4D97-AF65-F5344CB8AC3E}">
        <p14:creationId xmlns:p14="http://schemas.microsoft.com/office/powerpoint/2010/main" val="246840414"/>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 Information</a:t>
            </a:r>
          </a:p>
        </p:txBody>
      </p:sp>
      <p:sp>
        <p:nvSpPr>
          <p:cNvPr id="3" name="Text Placeholder 2"/>
          <p:cNvSpPr>
            <a:spLocks noGrp="1"/>
          </p:cNvSpPr>
          <p:nvPr>
            <p:ph type="body" idx="1"/>
          </p:nvPr>
        </p:nvSpPr>
        <p:spPr/>
        <p:txBody>
          <a:bodyPr>
            <a:normAutofit fontScale="85000" lnSpcReduction="20000"/>
          </a:bodyPr>
          <a:lstStyle/>
          <a:p>
            <a:r>
              <a:rPr lang="en-US"/>
              <a:t>Rec. </a:t>
            </a:r>
            <a:r>
              <a:rPr lang="en-US" b="1">
                <a:solidFill>
                  <a:srgbClr val="0000FF"/>
                </a:solidFill>
              </a:rPr>
              <a:t>(Passed) </a:t>
            </a:r>
            <a:r>
              <a:rPr lang="en-US"/>
              <a:t>that text addressing anonymity &amp; safety be included in the pamphlet “Understanding Anonymity” as follows: </a:t>
            </a:r>
            <a:r>
              <a:rPr lang="en-US" b="1"/>
              <a:t>(Area 59 passed)</a:t>
            </a:r>
          </a:p>
          <a:p>
            <a:pPr marL="0" indent="0">
              <a:buNone/>
            </a:pPr>
            <a:r>
              <a:rPr lang="en-US"/>
              <a:t>	Q. Is it okay to tell someone if I witness or experience 	inappropriate behavior that happens either during or outside 	meeting times? Can I alert the proper authorities if there is 	criminal behavior?</a:t>
            </a:r>
          </a:p>
          <a:p>
            <a:pPr marL="0" indent="0">
              <a:buNone/>
            </a:pPr>
            <a:r>
              <a:rPr lang="en-US"/>
              <a:t>	A. Groups strive to provide as safe an environment as 	possible in which members can focus on sobriety, and, while 	anonymity is central to that purpose, it is not intended to be a 	cloak protecting inappropriate or criminal behavior or calling 	the proper authorities does not go against any A.A. Traditions 	and is 	meant to preserve the safety of all members.</a:t>
            </a:r>
          </a:p>
        </p:txBody>
      </p:sp>
      <p:sp>
        <p:nvSpPr>
          <p:cNvPr id="4" name="5-Point Star 3">
            <a:extLst>
              <a:ext uri="{FF2B5EF4-FFF2-40B4-BE49-F238E27FC236}">
                <a16:creationId xmlns:a16="http://schemas.microsoft.com/office/drawing/2014/main" id="{2D6ADAF3-A19E-E24B-B3E5-1E1F42B1AE44}"/>
              </a:ext>
            </a:extLst>
          </p:cNvPr>
          <p:cNvSpPr/>
          <p:nvPr/>
        </p:nvSpPr>
        <p:spPr>
          <a:xfrm>
            <a:off x="10733314" y="952500"/>
            <a:ext cx="914400" cy="914400"/>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4038103319"/>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Public Information</a:t>
            </a:r>
          </a:p>
        </p:txBody>
      </p:sp>
      <p:sp>
        <p:nvSpPr>
          <p:cNvPr id="3" name="Text Placeholder 2"/>
          <p:cNvSpPr>
            <a:spLocks noGrp="1"/>
          </p:cNvSpPr>
          <p:nvPr>
            <p:ph type="body" idx="1"/>
          </p:nvPr>
        </p:nvSpPr>
        <p:spPr/>
        <p:txBody>
          <a:bodyPr>
            <a:normAutofit fontScale="92500" lnSpcReduction="10000"/>
          </a:bodyPr>
          <a:lstStyle/>
          <a:p>
            <a:r>
              <a:rPr lang="en-US"/>
              <a:t>Rec. </a:t>
            </a:r>
            <a:r>
              <a:rPr lang="en-US" b="1">
                <a:solidFill>
                  <a:srgbClr val="0000FF"/>
                </a:solidFill>
              </a:rPr>
              <a:t>(Passed) </a:t>
            </a:r>
            <a:r>
              <a:rPr lang="en-US"/>
              <a:t>that the wording of the last sentence in the section titled “How A.A. Members Maintain Sobriety” in the flyer “A.A. at a Glance” be changed </a:t>
            </a:r>
            <a:r>
              <a:rPr lang="en-US" b="1"/>
              <a:t>from</a:t>
            </a:r>
            <a:r>
              <a:rPr lang="en-US"/>
              <a:t>:</a:t>
            </a:r>
          </a:p>
          <a:p>
            <a:pPr marL="0" indent="0">
              <a:buNone/>
            </a:pPr>
            <a:r>
              <a:rPr lang="en-US"/>
              <a:t>“Sobriety is maintained through sharing experience, strength and hope at group meetings and through the suggested Twelve Steps for recovery from alcoholism.”</a:t>
            </a:r>
          </a:p>
          <a:p>
            <a:pPr marL="0" indent="0">
              <a:buNone/>
            </a:pPr>
            <a:r>
              <a:rPr lang="en-US" b="1"/>
              <a:t>To</a:t>
            </a:r>
            <a:r>
              <a:rPr lang="en-US"/>
              <a:t>:</a:t>
            </a:r>
          </a:p>
          <a:p>
            <a:pPr marL="0" indent="0">
              <a:buNone/>
            </a:pPr>
            <a:r>
              <a:rPr lang="en-US"/>
              <a:t>“Sobriety is maintained through sharing experience, strength and hope at group meetings and through the suggested Twelve Steps </a:t>
            </a:r>
            <a:r>
              <a:rPr lang="en-US" b="1"/>
              <a:t>of Alcoholics Anonymous which are suggested as a program of recovery</a:t>
            </a:r>
            <a:r>
              <a:rPr lang="en-US"/>
              <a:t>.”</a:t>
            </a:r>
          </a:p>
        </p:txBody>
      </p:sp>
    </p:spTree>
    <p:extLst>
      <p:ext uri="{BB962C8B-B14F-4D97-AF65-F5344CB8AC3E}">
        <p14:creationId xmlns:p14="http://schemas.microsoft.com/office/powerpoint/2010/main" val="1189750697"/>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CF41A-35D4-4D3E-9F34-862155901E8D}"/>
              </a:ext>
            </a:extLst>
          </p:cNvPr>
          <p:cNvSpPr>
            <a:spLocks noGrp="1"/>
          </p:cNvSpPr>
          <p:nvPr>
            <p:ph type="title"/>
          </p:nvPr>
        </p:nvSpPr>
        <p:spPr/>
        <p:txBody>
          <a:bodyPr/>
          <a:lstStyle/>
          <a:p>
            <a:r>
              <a:rPr lang="en-US"/>
              <a:t>Public Information</a:t>
            </a:r>
          </a:p>
        </p:txBody>
      </p:sp>
      <p:sp>
        <p:nvSpPr>
          <p:cNvPr id="3" name="Text Placeholder 2">
            <a:extLst>
              <a:ext uri="{FF2B5EF4-FFF2-40B4-BE49-F238E27FC236}">
                <a16:creationId xmlns:a16="http://schemas.microsoft.com/office/drawing/2014/main" id="{D6F9C414-6AE0-4129-A0D7-33D362FD0021}"/>
              </a:ext>
            </a:extLst>
          </p:cNvPr>
          <p:cNvSpPr>
            <a:spLocks noGrp="1"/>
          </p:cNvSpPr>
          <p:nvPr>
            <p:ph type="body" idx="1"/>
          </p:nvPr>
        </p:nvSpPr>
        <p:spPr>
          <a:xfrm>
            <a:off x="508000" y="1910814"/>
            <a:ext cx="11877801" cy="7445185"/>
          </a:xfrm>
        </p:spPr>
        <p:txBody>
          <a:bodyPr>
            <a:normAutofit/>
          </a:bodyPr>
          <a:lstStyle/>
          <a:p>
            <a:r>
              <a:rPr lang="en-US"/>
              <a:t>Rec. </a:t>
            </a:r>
            <a:r>
              <a:rPr lang="en-US" b="1">
                <a:solidFill>
                  <a:srgbClr val="0000FF"/>
                </a:solidFill>
              </a:rPr>
              <a:t>(Passed)</a:t>
            </a:r>
            <a:r>
              <a:rPr lang="en-US"/>
              <a:t> that a progress report on the usefulness &amp; effectiveness of YouTube channel be brought to 2020 GSC on PI.</a:t>
            </a:r>
          </a:p>
          <a:p>
            <a:r>
              <a:rPr lang="en-US"/>
              <a:t>Rec. </a:t>
            </a:r>
            <a:r>
              <a:rPr lang="en-US" b="1">
                <a:solidFill>
                  <a:srgbClr val="0000FF"/>
                </a:solidFill>
              </a:rPr>
              <a:t>(Passed) </a:t>
            </a:r>
            <a:r>
              <a:rPr lang="en-US"/>
              <a:t>that all current PSA titles be updated for search optimization purposes. </a:t>
            </a:r>
          </a:p>
          <a:p>
            <a:pPr marL="0" indent="0">
              <a:buNone/>
            </a:pPr>
            <a:endParaRPr lang="en-US" b="1"/>
          </a:p>
        </p:txBody>
      </p:sp>
    </p:spTree>
    <p:extLst>
      <p:ext uri="{BB962C8B-B14F-4D97-AF65-F5344CB8AC3E}">
        <p14:creationId xmlns:p14="http://schemas.microsoft.com/office/powerpoint/2010/main" val="115413068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CF41A-35D4-4D3E-9F34-862155901E8D}"/>
              </a:ext>
            </a:extLst>
          </p:cNvPr>
          <p:cNvSpPr>
            <a:spLocks noGrp="1"/>
          </p:cNvSpPr>
          <p:nvPr>
            <p:ph type="title"/>
          </p:nvPr>
        </p:nvSpPr>
        <p:spPr/>
        <p:txBody>
          <a:bodyPr/>
          <a:lstStyle/>
          <a:p>
            <a:r>
              <a:rPr lang="en-US"/>
              <a:t>Public Information</a:t>
            </a:r>
          </a:p>
        </p:txBody>
      </p:sp>
      <p:sp>
        <p:nvSpPr>
          <p:cNvPr id="3" name="Text Placeholder 2">
            <a:extLst>
              <a:ext uri="{FF2B5EF4-FFF2-40B4-BE49-F238E27FC236}">
                <a16:creationId xmlns:a16="http://schemas.microsoft.com/office/drawing/2014/main" id="{D6F9C414-6AE0-4129-A0D7-33D362FD0021}"/>
              </a:ext>
            </a:extLst>
          </p:cNvPr>
          <p:cNvSpPr>
            <a:spLocks noGrp="1"/>
          </p:cNvSpPr>
          <p:nvPr>
            <p:ph type="body" idx="1"/>
          </p:nvPr>
        </p:nvSpPr>
        <p:spPr>
          <a:xfrm>
            <a:off x="508000" y="1910814"/>
            <a:ext cx="11877801" cy="7445185"/>
          </a:xfrm>
        </p:spPr>
        <p:txBody>
          <a:bodyPr>
            <a:normAutofit/>
          </a:bodyPr>
          <a:lstStyle/>
          <a:p>
            <a:r>
              <a:rPr lang="en-US"/>
              <a:t>Rec. </a:t>
            </a:r>
            <a:r>
              <a:rPr lang="en-US" b="1">
                <a:solidFill>
                  <a:srgbClr val="0000FF"/>
                </a:solidFill>
              </a:rPr>
              <a:t>(Passed)</a:t>
            </a:r>
            <a:r>
              <a:rPr lang="en-US"/>
              <a:t> that AAWS &amp; AA Grapevine apply for “</a:t>
            </a:r>
            <a:r>
              <a:rPr lang="en-US" err="1"/>
              <a:t>LegitScript</a:t>
            </a:r>
            <a:r>
              <a:rPr lang="en-US"/>
              <a:t>” certification to qualify for Google Ad Words/Grants.</a:t>
            </a:r>
          </a:p>
          <a:p>
            <a:r>
              <a:rPr lang="en-US"/>
              <a:t>Rec. </a:t>
            </a:r>
            <a:r>
              <a:rPr lang="en-US" b="1">
                <a:solidFill>
                  <a:srgbClr val="0000FF"/>
                </a:solidFill>
              </a:rPr>
              <a:t>(Passed) </a:t>
            </a:r>
            <a:r>
              <a:rPr lang="en-US"/>
              <a:t>that AAWS apply for Google </a:t>
            </a:r>
            <a:r>
              <a:rPr lang="en-US" err="1"/>
              <a:t>AdWords</a:t>
            </a:r>
            <a:r>
              <a:rPr lang="en-US"/>
              <a:t> Grants, for the purpose of providing information about A.A. to the public.</a:t>
            </a:r>
          </a:p>
          <a:p>
            <a:r>
              <a:rPr lang="en-US"/>
              <a:t>Rec. </a:t>
            </a:r>
            <a:r>
              <a:rPr lang="en-US" b="1">
                <a:solidFill>
                  <a:srgbClr val="0000FF"/>
                </a:solidFill>
              </a:rPr>
              <a:t>(Passed) </a:t>
            </a:r>
            <a:r>
              <a:rPr lang="en-US"/>
              <a:t>that AAWS implement Google </a:t>
            </a:r>
            <a:r>
              <a:rPr lang="en-US" err="1"/>
              <a:t>AdWords</a:t>
            </a:r>
            <a:r>
              <a:rPr lang="en-US"/>
              <a:t> for the purpose of providing information about A.A. to the public &amp; that a report be made to the 2020 GSC on PI.</a:t>
            </a:r>
            <a:endParaRPr lang="en-US" b="1"/>
          </a:p>
        </p:txBody>
      </p:sp>
    </p:spTree>
    <p:extLst>
      <p:ext uri="{BB962C8B-B14F-4D97-AF65-F5344CB8AC3E}">
        <p14:creationId xmlns:p14="http://schemas.microsoft.com/office/powerpoint/2010/main" val="284934039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genda Item"/>
          <p:cNvSpPr>
            <a:spLocks noGrp="1"/>
          </p:cNvSpPr>
          <p:nvPr>
            <p:ph type="title"/>
          </p:nvPr>
        </p:nvSpPr>
        <p:spPr>
          <a:prstGeom prst="rect">
            <a:avLst/>
          </a:prstGeom>
        </p:spPr>
        <p:txBody>
          <a:bodyPr/>
          <a:lstStyle/>
          <a:p>
            <a:r>
              <a:rPr lang="en-US"/>
              <a:t>Finance</a:t>
            </a:r>
            <a:endParaRPr/>
          </a:p>
        </p:txBody>
      </p:sp>
      <p:sp>
        <p:nvSpPr>
          <p:cNvPr id="154" name="What area 59 group conscience was…"/>
          <p:cNvSpPr>
            <a:spLocks noGrp="1"/>
          </p:cNvSpPr>
          <p:nvPr>
            <p:ph type="body" idx="1"/>
          </p:nvPr>
        </p:nvSpPr>
        <p:spPr>
          <a:prstGeom prst="rect">
            <a:avLst/>
          </a:prstGeom>
        </p:spPr>
        <p:txBody>
          <a:bodyPr/>
          <a:lstStyle/>
          <a:p>
            <a:r>
              <a:rPr lang="en-US"/>
              <a:t>Rec. </a:t>
            </a:r>
            <a:r>
              <a:rPr lang="en-US" b="1">
                <a:solidFill>
                  <a:srgbClr val="0000FF"/>
                </a:solidFill>
              </a:rPr>
              <a:t>(Passed) </a:t>
            </a:r>
            <a:r>
              <a:rPr lang="en-US"/>
              <a:t>that the level for individual bequests to the GSB from A.A. Members be raised to $10,000.</a:t>
            </a:r>
          </a:p>
          <a:p>
            <a:pPr lvl="1"/>
            <a:r>
              <a:rPr lang="en-US"/>
              <a:t>7 bequests per year at $5k.</a:t>
            </a:r>
          </a:p>
          <a:p>
            <a:r>
              <a:rPr lang="en-US" b="1">
                <a:solidFill>
                  <a:srgbClr val="0000FF"/>
                </a:solidFill>
              </a:rPr>
              <a:t>No Action </a:t>
            </a:r>
            <a:r>
              <a:rPr lang="en-US"/>
              <a:t>on delegate fees. </a:t>
            </a:r>
          </a:p>
          <a:p>
            <a:pPr lvl="1"/>
            <a:r>
              <a:rPr lang="en-US"/>
              <a:t>&lt; 10 areas contribute full amount </a:t>
            </a:r>
          </a:p>
          <a:p>
            <a:r>
              <a:rPr lang="en-US" b="1">
                <a:solidFill>
                  <a:srgbClr val="0000FF"/>
                </a:solidFill>
              </a:rPr>
              <a:t>No Action </a:t>
            </a:r>
            <a:r>
              <a:rPr lang="en-US"/>
              <a:t>on $5,000 maximum Member contribution</a:t>
            </a:r>
          </a:p>
          <a:p>
            <a:pPr lvl="1"/>
            <a:r>
              <a:rPr lang="en-US"/>
              <a:t>Area 59 – No action</a:t>
            </a:r>
          </a:p>
          <a:p>
            <a:endParaRPr lang="en-US"/>
          </a:p>
        </p:txBody>
      </p:sp>
      <p:sp>
        <p:nvSpPr>
          <p:cNvPr id="2" name="5-Point Star 1">
            <a:extLst>
              <a:ext uri="{FF2B5EF4-FFF2-40B4-BE49-F238E27FC236}">
                <a16:creationId xmlns:a16="http://schemas.microsoft.com/office/drawing/2014/main" id="{C2C1A33F-CE8E-CE42-9FA4-CA99F2F5E890}"/>
              </a:ext>
            </a:extLst>
          </p:cNvPr>
          <p:cNvSpPr/>
          <p:nvPr/>
        </p:nvSpPr>
        <p:spPr>
          <a:xfrm>
            <a:off x="5804452" y="7235685"/>
            <a:ext cx="697948" cy="660953"/>
          </a:xfrm>
          <a:prstGeom prst="star5">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1460419629"/>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&amp; Accessibilities</a:t>
            </a:r>
          </a:p>
        </p:txBody>
      </p:sp>
      <p:sp>
        <p:nvSpPr>
          <p:cNvPr id="3" name="Text Placeholder 2"/>
          <p:cNvSpPr>
            <a:spLocks noGrp="1"/>
          </p:cNvSpPr>
          <p:nvPr>
            <p:ph type="body" idx="1"/>
          </p:nvPr>
        </p:nvSpPr>
        <p:spPr/>
        <p:txBody>
          <a:bodyPr>
            <a:normAutofit fontScale="92500" lnSpcReduction="10000"/>
          </a:bodyPr>
          <a:lstStyle/>
          <a:p>
            <a:r>
              <a:rPr lang="en-US"/>
              <a:t>Rec. </a:t>
            </a:r>
            <a:r>
              <a:rPr lang="en-US" b="1">
                <a:solidFill>
                  <a:srgbClr val="0000FF"/>
                </a:solidFill>
              </a:rPr>
              <a:t>(Passed) </a:t>
            </a:r>
            <a:r>
              <a:rPr lang="en-US"/>
              <a:t>that Ashley’s story (an A.A. Member who is deaf) be added to the pamphlet “Access to A.A.: Members Share on Overcoming Barriers” and that the video version of the pamphlet be updated to reflect this change. (A59 passed)</a:t>
            </a:r>
          </a:p>
          <a:p>
            <a:r>
              <a:rPr lang="en-US"/>
              <a:t>Rec. </a:t>
            </a:r>
            <a:r>
              <a:rPr lang="en-US" b="1">
                <a:solidFill>
                  <a:srgbClr val="0000FF"/>
                </a:solidFill>
              </a:rPr>
              <a:t>(Passed) </a:t>
            </a:r>
            <a:r>
              <a:rPr lang="en-US"/>
              <a:t>that the pamphlet “A.A. for the Older Alcoholic </a:t>
            </a:r>
            <a:r>
              <a:rPr lang="mr-IN"/>
              <a:t>–</a:t>
            </a:r>
            <a:r>
              <a:rPr lang="en-US"/>
              <a:t> Never Too Late” be updated with a revised introduction; current and inclusive stories; reference to online A.A.; and an updated “How Do I Find A.A.?” section. (A59 passed)</a:t>
            </a:r>
          </a:p>
          <a:p>
            <a:r>
              <a:rPr lang="en-US"/>
              <a:t>Rec. </a:t>
            </a:r>
            <a:r>
              <a:rPr lang="en-US" b="1">
                <a:solidFill>
                  <a:srgbClr val="0000FF"/>
                </a:solidFill>
              </a:rPr>
              <a:t>(Passed) </a:t>
            </a:r>
            <a:r>
              <a:rPr lang="en-US"/>
              <a:t>that trustees’ CPC &amp; Treatment  committees develop anonymity-protected audio interviews w military professionals about their experience with AA as a resource</a:t>
            </a:r>
          </a:p>
        </p:txBody>
      </p:sp>
      <p:sp>
        <p:nvSpPr>
          <p:cNvPr id="4" name="5-Point Star 3">
            <a:extLst>
              <a:ext uri="{FF2B5EF4-FFF2-40B4-BE49-F238E27FC236}">
                <a16:creationId xmlns:a16="http://schemas.microsoft.com/office/drawing/2014/main" id="{23189D38-6273-C449-9CC4-654C3EC07825}"/>
              </a:ext>
            </a:extLst>
          </p:cNvPr>
          <p:cNvSpPr/>
          <p:nvPr/>
        </p:nvSpPr>
        <p:spPr>
          <a:xfrm>
            <a:off x="133626" y="3602935"/>
            <a:ext cx="748748" cy="735496"/>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1533438046"/>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Treatment &amp; Accessibilities</a:t>
            </a:r>
          </a:p>
        </p:txBody>
      </p:sp>
      <p:sp>
        <p:nvSpPr>
          <p:cNvPr id="3" name="Text Placeholder 2"/>
          <p:cNvSpPr>
            <a:spLocks noGrp="1"/>
          </p:cNvSpPr>
          <p:nvPr>
            <p:ph type="body" idx="1"/>
          </p:nvPr>
        </p:nvSpPr>
        <p:spPr/>
        <p:txBody>
          <a:bodyPr>
            <a:normAutofit/>
          </a:bodyPr>
          <a:lstStyle/>
          <a:p>
            <a:r>
              <a:rPr lang="en-US"/>
              <a:t>Consider revising the pamphlet “Bridging the Gap” to include related corrections activities.</a:t>
            </a:r>
          </a:p>
          <a:p>
            <a:pPr lvl="1"/>
            <a:r>
              <a:rPr lang="en-US"/>
              <a:t>Area 59 – passed</a:t>
            </a:r>
          </a:p>
          <a:p>
            <a:pPr lvl="1"/>
            <a:r>
              <a:rPr lang="en-US"/>
              <a:t>Conference – additional consideration: research further &amp; bring report to 2020 Conference</a:t>
            </a:r>
          </a:p>
        </p:txBody>
      </p:sp>
      <p:sp>
        <p:nvSpPr>
          <p:cNvPr id="4" name="5-Point Star 3">
            <a:extLst>
              <a:ext uri="{FF2B5EF4-FFF2-40B4-BE49-F238E27FC236}">
                <a16:creationId xmlns:a16="http://schemas.microsoft.com/office/drawing/2014/main" id="{36022AC5-6997-7540-A75B-AC34D030CAF1}"/>
              </a:ext>
            </a:extLst>
          </p:cNvPr>
          <p:cNvSpPr/>
          <p:nvPr/>
        </p:nvSpPr>
        <p:spPr>
          <a:xfrm>
            <a:off x="11582400" y="800100"/>
            <a:ext cx="914400" cy="914400"/>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4021140548"/>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genda Item"/>
          <p:cNvSpPr>
            <a:spLocks noGrp="1"/>
          </p:cNvSpPr>
          <p:nvPr>
            <p:ph type="title"/>
          </p:nvPr>
        </p:nvSpPr>
        <p:spPr>
          <a:prstGeom prst="rect">
            <a:avLst/>
          </a:prstGeom>
        </p:spPr>
        <p:txBody>
          <a:bodyPr/>
          <a:lstStyle/>
          <a:p>
            <a:r>
              <a:rPr lang="en-US"/>
              <a:t>Grapevine</a:t>
            </a:r>
            <a:endParaRPr/>
          </a:p>
        </p:txBody>
      </p:sp>
      <p:sp>
        <p:nvSpPr>
          <p:cNvPr id="154" name="What area 59 group conscience was…"/>
          <p:cNvSpPr>
            <a:spLocks noGrp="1"/>
          </p:cNvSpPr>
          <p:nvPr>
            <p:ph type="body" idx="1"/>
          </p:nvPr>
        </p:nvSpPr>
        <p:spPr>
          <a:prstGeom prst="rect">
            <a:avLst/>
          </a:prstGeom>
        </p:spPr>
        <p:txBody>
          <a:bodyPr>
            <a:normAutofit/>
          </a:bodyPr>
          <a:lstStyle/>
          <a:p>
            <a:r>
              <a:rPr lang="en-US" b="1">
                <a:solidFill>
                  <a:srgbClr val="0000FF"/>
                </a:solidFill>
              </a:rPr>
              <a:t>No Action </a:t>
            </a:r>
            <a:r>
              <a:rPr lang="en-US"/>
              <a:t>on a request to remove the “Alcoholism At Large” section from the AA Grapevine. </a:t>
            </a:r>
          </a:p>
          <a:p>
            <a:pPr lvl="1"/>
            <a:r>
              <a:rPr lang="en-US"/>
              <a:t>(A59 – No action)</a:t>
            </a:r>
          </a:p>
          <a:p>
            <a:r>
              <a:rPr lang="en-US"/>
              <a:t>Suggested some working titles for new AA Grapevine books to produce in 2020:</a:t>
            </a:r>
          </a:p>
          <a:p>
            <a:pPr lvl="1"/>
            <a:r>
              <a:rPr lang="en-US"/>
              <a:t>The Early Days</a:t>
            </a:r>
          </a:p>
          <a:p>
            <a:pPr lvl="1"/>
            <a:r>
              <a:rPr lang="en-US"/>
              <a:t>Getting Involved in General Service</a:t>
            </a:r>
          </a:p>
          <a:p>
            <a:pPr lvl="1"/>
            <a:r>
              <a:rPr lang="en-US"/>
              <a:t>Surrender and Hope (</a:t>
            </a:r>
            <a:r>
              <a:rPr lang="en-US" err="1"/>
              <a:t>LaVina</a:t>
            </a:r>
            <a:r>
              <a:rPr lang="en-US"/>
              <a:t> book)</a:t>
            </a:r>
            <a:endParaRPr/>
          </a:p>
        </p:txBody>
      </p:sp>
      <p:sp>
        <p:nvSpPr>
          <p:cNvPr id="2" name="5-Point Star 1">
            <a:extLst>
              <a:ext uri="{FF2B5EF4-FFF2-40B4-BE49-F238E27FC236}">
                <a16:creationId xmlns:a16="http://schemas.microsoft.com/office/drawing/2014/main" id="{67728457-EB39-AF45-9571-E1F3EB5DCD4D}"/>
              </a:ext>
            </a:extLst>
          </p:cNvPr>
          <p:cNvSpPr/>
          <p:nvPr/>
        </p:nvSpPr>
        <p:spPr>
          <a:xfrm>
            <a:off x="110435" y="3657599"/>
            <a:ext cx="576470" cy="675861"/>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2982894819"/>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genda Item"/>
          <p:cNvSpPr>
            <a:spLocks noGrp="1"/>
          </p:cNvSpPr>
          <p:nvPr>
            <p:ph type="title"/>
          </p:nvPr>
        </p:nvSpPr>
        <p:spPr>
          <a:prstGeom prst="rect">
            <a:avLst/>
          </a:prstGeom>
        </p:spPr>
        <p:txBody>
          <a:bodyPr/>
          <a:lstStyle/>
          <a:p>
            <a:r>
              <a:rPr lang="en-US"/>
              <a:t>Grapevine</a:t>
            </a:r>
            <a:endParaRPr/>
          </a:p>
        </p:txBody>
      </p:sp>
      <p:sp>
        <p:nvSpPr>
          <p:cNvPr id="154" name="What area 59 group conscience was…"/>
          <p:cNvSpPr>
            <a:spLocks noGrp="1"/>
          </p:cNvSpPr>
          <p:nvPr>
            <p:ph type="body" idx="1"/>
          </p:nvPr>
        </p:nvSpPr>
        <p:spPr>
          <a:prstGeom prst="rect">
            <a:avLst/>
          </a:prstGeom>
        </p:spPr>
        <p:txBody>
          <a:bodyPr>
            <a:normAutofit/>
          </a:bodyPr>
          <a:lstStyle/>
          <a:p>
            <a:r>
              <a:rPr lang="en-US" b="1">
                <a:solidFill>
                  <a:srgbClr val="0000FF"/>
                </a:solidFill>
              </a:rPr>
              <a:t>No Action: </a:t>
            </a:r>
            <a:r>
              <a:rPr lang="en-US"/>
              <a:t>AAGV Fellowship Feedback survey &amp; summary </a:t>
            </a:r>
          </a:p>
          <a:p>
            <a:pPr lvl="1"/>
            <a:r>
              <a:rPr lang="en-US"/>
              <a:t>Area 59 – No action</a:t>
            </a:r>
          </a:p>
          <a:p>
            <a:r>
              <a:rPr lang="en-US" b="1">
                <a:solidFill>
                  <a:srgbClr val="0000FF"/>
                </a:solidFill>
              </a:rPr>
              <a:t>No Action: </a:t>
            </a:r>
            <a:r>
              <a:rPr lang="en-US">
                <a:solidFill>
                  <a:schemeClr val="tx1"/>
                </a:solidFill>
              </a:rPr>
              <a:t>Review progress report on the development of the pamphlet on A.A.’s Three Legacies.</a:t>
            </a:r>
          </a:p>
          <a:p>
            <a:pPr lvl="1"/>
            <a:r>
              <a:rPr lang="en-US">
                <a:solidFill>
                  <a:schemeClr val="tx1"/>
                </a:solidFill>
              </a:rPr>
              <a:t>Area 59 – No action</a:t>
            </a:r>
            <a:endParaRPr>
              <a:solidFill>
                <a:schemeClr val="tx1"/>
              </a:solidFill>
            </a:endParaRPr>
          </a:p>
        </p:txBody>
      </p:sp>
      <p:sp>
        <p:nvSpPr>
          <p:cNvPr id="2" name="5-Point Star 1">
            <a:extLst>
              <a:ext uri="{FF2B5EF4-FFF2-40B4-BE49-F238E27FC236}">
                <a16:creationId xmlns:a16="http://schemas.microsoft.com/office/drawing/2014/main" id="{67728457-EB39-AF45-9571-E1F3EB5DCD4D}"/>
              </a:ext>
            </a:extLst>
          </p:cNvPr>
          <p:cNvSpPr/>
          <p:nvPr/>
        </p:nvSpPr>
        <p:spPr>
          <a:xfrm>
            <a:off x="8905461" y="800100"/>
            <a:ext cx="985079" cy="947531"/>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2452150713"/>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 name="April 22 - 29"/>
          <p:cNvSpPr>
            <a:spLocks noGrp="1"/>
          </p:cNvSpPr>
          <p:nvPr>
            <p:ph type="title"/>
          </p:nvPr>
        </p:nvSpPr>
        <p:spPr>
          <a:prstGeom prst="rect">
            <a:avLst/>
          </a:prstGeom>
        </p:spPr>
        <p:txBody>
          <a:bodyPr/>
          <a:lstStyle/>
          <a:p>
            <a:r>
              <a:rPr lang="en-US" dirty="0"/>
              <a:t>May</a:t>
            </a:r>
            <a:r>
              <a:rPr dirty="0"/>
              <a:t> </a:t>
            </a:r>
            <a:r>
              <a:rPr lang="en-US" dirty="0"/>
              <a:t>19–</a:t>
            </a:r>
            <a:r>
              <a:rPr dirty="0"/>
              <a:t>2</a:t>
            </a:r>
            <a:r>
              <a:rPr lang="en-US" dirty="0"/>
              <a:t>5, 2019</a:t>
            </a:r>
            <a:endParaRPr dirty="0"/>
          </a:p>
        </p:txBody>
      </p:sp>
      <p:sp>
        <p:nvSpPr>
          <p:cNvPr id="140" name="Arrival…"/>
          <p:cNvSpPr>
            <a:spLocks noGrp="1"/>
          </p:cNvSpPr>
          <p:nvPr>
            <p:ph type="body" sz="quarter" idx="1"/>
          </p:nvPr>
        </p:nvSpPr>
        <p:spPr>
          <a:xfrm>
            <a:off x="8265652" y="6940983"/>
            <a:ext cx="4241801" cy="2413001"/>
          </a:xfrm>
          <a:prstGeom prst="rect">
            <a:avLst/>
          </a:prstGeom>
        </p:spPr>
        <p:txBody>
          <a:bodyPr/>
          <a:lstStyle/>
          <a:p>
            <a:pPr defTabSz="566674">
              <a:defRPr sz="2328"/>
            </a:pPr>
            <a:r>
              <a:rPr lang="en-US" dirty="0"/>
              <a:t>Crowne Plaza Hotel</a:t>
            </a:r>
          </a:p>
          <a:p>
            <a:pPr defTabSz="566674">
              <a:defRPr sz="2328"/>
            </a:pPr>
            <a:r>
              <a:rPr lang="en-US" dirty="0"/>
              <a:t>Times Square</a:t>
            </a:r>
          </a:p>
          <a:p>
            <a:pPr defTabSz="566674">
              <a:defRPr sz="2328"/>
            </a:pPr>
            <a:r>
              <a:rPr lang="en-US" dirty="0"/>
              <a:t>New York, NY</a:t>
            </a:r>
            <a:endParaRPr dirty="0"/>
          </a:p>
          <a:p>
            <a:pPr defTabSz="566674">
              <a:defRPr sz="2328"/>
            </a:pPr>
            <a:endParaRPr dirty="0"/>
          </a:p>
        </p:txBody>
      </p:sp>
      <p:pic>
        <p:nvPicPr>
          <p:cNvPr id="3" name="Picture 2" descr="IMG_26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81881"/>
            <a:ext cx="13004800" cy="6059102"/>
          </a:xfrm>
          <a:prstGeom prst="rect">
            <a:avLst/>
          </a:prstGeom>
        </p:spPr>
      </p:pic>
      <p:sp>
        <p:nvSpPr>
          <p:cNvPr id="5" name="Rectangle 4"/>
          <p:cNvSpPr/>
          <p:nvPr/>
        </p:nvSpPr>
        <p:spPr>
          <a:xfrm>
            <a:off x="141118" y="130739"/>
            <a:ext cx="12863682" cy="707886"/>
          </a:xfrm>
          <a:prstGeom prst="rect">
            <a:avLst/>
          </a:prstGeom>
        </p:spPr>
        <p:txBody>
          <a:bodyPr wrap="square">
            <a:spAutoFit/>
          </a:bodyPr>
          <a:lstStyle/>
          <a:p>
            <a:r>
              <a:rPr lang="en-US" sz="4000" b="1" dirty="0"/>
              <a:t>69th Annual General Service Conference</a:t>
            </a:r>
          </a:p>
        </p:txBody>
      </p:sp>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3467-5CF7-4053-95EA-AB4E09F17B10}"/>
              </a:ext>
            </a:extLst>
          </p:cNvPr>
          <p:cNvSpPr>
            <a:spLocks noGrp="1"/>
          </p:cNvSpPr>
          <p:nvPr>
            <p:ph type="title"/>
          </p:nvPr>
        </p:nvSpPr>
        <p:spPr/>
        <p:txBody>
          <a:bodyPr/>
          <a:lstStyle/>
          <a:p>
            <a:r>
              <a:rPr lang="en-US"/>
              <a:t>Literature</a:t>
            </a:r>
          </a:p>
        </p:txBody>
      </p:sp>
      <p:sp>
        <p:nvSpPr>
          <p:cNvPr id="3" name="Text Placeholder 2">
            <a:extLst>
              <a:ext uri="{FF2B5EF4-FFF2-40B4-BE49-F238E27FC236}">
                <a16:creationId xmlns:a16="http://schemas.microsoft.com/office/drawing/2014/main" id="{62D1FCA7-9901-4FC6-841C-37084ACC32D5}"/>
              </a:ext>
            </a:extLst>
          </p:cNvPr>
          <p:cNvSpPr>
            <a:spLocks noGrp="1"/>
          </p:cNvSpPr>
          <p:nvPr>
            <p:ph type="body" idx="1"/>
          </p:nvPr>
        </p:nvSpPr>
        <p:spPr/>
        <p:txBody>
          <a:bodyPr>
            <a:normAutofit/>
          </a:bodyPr>
          <a:lstStyle/>
          <a:p>
            <a:r>
              <a:rPr lang="en-US"/>
              <a:t>Rec. </a:t>
            </a:r>
            <a:r>
              <a:rPr lang="en-US" b="1">
                <a:solidFill>
                  <a:srgbClr val="0000FF"/>
                </a:solidFill>
              </a:rPr>
              <a:t>(Failed 54-78) </a:t>
            </a:r>
            <a:r>
              <a:rPr lang="en-US"/>
              <a:t>that a draft 5</a:t>
            </a:r>
            <a:r>
              <a:rPr lang="en-US" baseline="30000"/>
              <a:t>th</a:t>
            </a:r>
            <a:r>
              <a:rPr lang="en-US"/>
              <a:t> Edition of the Big Book be developed. First 164 pages, appendices &amp; Dr. Bob’s story remain as is.</a:t>
            </a:r>
          </a:p>
          <a:p>
            <a:pPr lvl="1"/>
            <a:r>
              <a:rPr lang="en-US"/>
              <a:t>Area 59 – supported </a:t>
            </a:r>
          </a:p>
          <a:p>
            <a:pPr lvl="1"/>
            <a:r>
              <a:rPr lang="en-US"/>
              <a:t>Delegate voted against the recommendation after hearing  about the workload at A.A.W.S.</a:t>
            </a:r>
          </a:p>
          <a:p>
            <a:pPr lvl="1"/>
            <a:r>
              <a:rPr lang="en-US"/>
              <a:t>Motion to Reconsider: </a:t>
            </a:r>
            <a:r>
              <a:rPr lang="en-US" b="1">
                <a:solidFill>
                  <a:srgbClr val="0000FF"/>
                </a:solidFill>
              </a:rPr>
              <a:t>(Failed)</a:t>
            </a:r>
          </a:p>
        </p:txBody>
      </p:sp>
      <p:sp>
        <p:nvSpPr>
          <p:cNvPr id="4" name="5-Point Star 3">
            <a:extLst>
              <a:ext uri="{FF2B5EF4-FFF2-40B4-BE49-F238E27FC236}">
                <a16:creationId xmlns:a16="http://schemas.microsoft.com/office/drawing/2014/main" id="{BF106CD2-8DF9-EE42-A5EA-87423E7BBB8C}"/>
              </a:ext>
            </a:extLst>
          </p:cNvPr>
          <p:cNvSpPr/>
          <p:nvPr/>
        </p:nvSpPr>
        <p:spPr>
          <a:xfrm>
            <a:off x="9303026" y="800100"/>
            <a:ext cx="914400" cy="914400"/>
          </a:xfrm>
          <a:prstGeom prst="star5">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3079960225"/>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3467-5CF7-4053-95EA-AB4E09F17B10}"/>
              </a:ext>
            </a:extLst>
          </p:cNvPr>
          <p:cNvSpPr>
            <a:spLocks noGrp="1"/>
          </p:cNvSpPr>
          <p:nvPr>
            <p:ph type="title"/>
          </p:nvPr>
        </p:nvSpPr>
        <p:spPr/>
        <p:txBody>
          <a:bodyPr/>
          <a:lstStyle/>
          <a:p>
            <a:r>
              <a:rPr lang="en-US"/>
              <a:t>Literature</a:t>
            </a:r>
          </a:p>
        </p:txBody>
      </p:sp>
      <p:sp>
        <p:nvSpPr>
          <p:cNvPr id="3" name="Text Placeholder 2">
            <a:extLst>
              <a:ext uri="{FF2B5EF4-FFF2-40B4-BE49-F238E27FC236}">
                <a16:creationId xmlns:a16="http://schemas.microsoft.com/office/drawing/2014/main" id="{62D1FCA7-9901-4FC6-841C-37084ACC32D5}"/>
              </a:ext>
            </a:extLst>
          </p:cNvPr>
          <p:cNvSpPr>
            <a:spLocks noGrp="1"/>
          </p:cNvSpPr>
          <p:nvPr>
            <p:ph type="body" idx="1"/>
          </p:nvPr>
        </p:nvSpPr>
        <p:spPr/>
        <p:txBody>
          <a:bodyPr>
            <a:normAutofit fontScale="55000" lnSpcReduction="20000"/>
          </a:bodyPr>
          <a:lstStyle/>
          <a:p>
            <a:r>
              <a:rPr lang="en-US" sz="5800"/>
              <a:t>Rec. </a:t>
            </a:r>
            <a:r>
              <a:rPr lang="en-US" sz="5800" b="1">
                <a:solidFill>
                  <a:srgbClr val="0000FF"/>
                </a:solidFill>
              </a:rPr>
              <a:t>(Passed) </a:t>
            </a:r>
            <a:r>
              <a:rPr lang="en-US" sz="5800"/>
              <a:t>that the pamphlet “Q &amp; A on Sponsorship” be revised to add the following text regarding anonymity</a:t>
            </a:r>
            <a:r>
              <a:rPr lang="en-US"/>
              <a:t>: 1. Under section, “What does a sponsor do and not do?” (p13), after the current bullet “Impresses upon the newcomer the importance of all our Traditions,” add a new bullet with the following language:</a:t>
            </a:r>
          </a:p>
          <a:p>
            <a:pPr marL="0" indent="0">
              <a:buNone/>
            </a:pPr>
            <a:r>
              <a:rPr lang="en-US"/>
              <a:t>Emphasizes the relevance and spiritual value of anonymity, both on a person to person basis, as well as at the public including social media. (For more information see the pamphlet “Understanding Anonymity”).</a:t>
            </a:r>
          </a:p>
          <a:p>
            <a:r>
              <a:rPr lang="en-US"/>
              <a:t>2. Under the section, “How can a sponsor explain the AA program?” (p.15) add a 6</a:t>
            </a:r>
            <a:r>
              <a:rPr lang="en-US" baseline="30000"/>
              <a:t>th</a:t>
            </a:r>
            <a:r>
              <a:rPr lang="en-US"/>
              <a:t> paragraph:</a:t>
            </a:r>
          </a:p>
          <a:p>
            <a:pPr marL="0" indent="0">
              <a:buNone/>
            </a:pPr>
            <a:r>
              <a:rPr lang="en-US"/>
              <a:t>Many sponsors discuss the significance of anonymity as a personal and public level early on. Anonymity at a personal level provides protection for all members from the identification as alcoholics, a safeguard often of special importance to newcomers.</a:t>
            </a:r>
          </a:p>
          <a:p>
            <a:pPr marL="0" indent="0">
              <a:buNone/>
            </a:pPr>
            <a:r>
              <a:rPr lang="en-US"/>
              <a:t>At the public level of press, radio, films, and other media technologies, such as the internet, anonymity stresses the equality in the Fellowship of all members by putting the brake on those who might otherwise exploit their AA affiliation to achieve recognition, power, or personal gain. The sponsor is quick to point out the benefit of anonymity at this public level. Sponsors may provide examples from their own experience of maintaining public anonymity.</a:t>
            </a:r>
          </a:p>
          <a:p>
            <a:pPr marL="0" indent="0">
              <a:buNone/>
            </a:pPr>
            <a:endParaRPr lang="en-US"/>
          </a:p>
          <a:p>
            <a:pPr marL="0" indent="0">
              <a:buNone/>
            </a:pPr>
            <a:endParaRPr lang="en-US"/>
          </a:p>
        </p:txBody>
      </p:sp>
      <p:sp>
        <p:nvSpPr>
          <p:cNvPr id="4" name="5-Point Star 3">
            <a:extLst>
              <a:ext uri="{FF2B5EF4-FFF2-40B4-BE49-F238E27FC236}">
                <a16:creationId xmlns:a16="http://schemas.microsoft.com/office/drawing/2014/main" id="{108F054C-4E02-B64E-AF37-60F480AB10E2}"/>
              </a:ext>
            </a:extLst>
          </p:cNvPr>
          <p:cNvSpPr/>
          <p:nvPr/>
        </p:nvSpPr>
        <p:spPr>
          <a:xfrm>
            <a:off x="9104243" y="848139"/>
            <a:ext cx="914400" cy="914400"/>
          </a:xfrm>
          <a:prstGeom prst="star5">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292466767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3467-5CF7-4053-95EA-AB4E09F17B10}"/>
              </a:ext>
            </a:extLst>
          </p:cNvPr>
          <p:cNvSpPr>
            <a:spLocks noGrp="1"/>
          </p:cNvSpPr>
          <p:nvPr>
            <p:ph type="title"/>
          </p:nvPr>
        </p:nvSpPr>
        <p:spPr/>
        <p:txBody>
          <a:bodyPr/>
          <a:lstStyle/>
          <a:p>
            <a:r>
              <a:rPr lang="en-US"/>
              <a:t>Literature</a:t>
            </a:r>
          </a:p>
        </p:txBody>
      </p:sp>
      <p:sp>
        <p:nvSpPr>
          <p:cNvPr id="3" name="Text Placeholder 2">
            <a:extLst>
              <a:ext uri="{FF2B5EF4-FFF2-40B4-BE49-F238E27FC236}">
                <a16:creationId xmlns:a16="http://schemas.microsoft.com/office/drawing/2014/main" id="{62D1FCA7-9901-4FC6-841C-37084ACC32D5}"/>
              </a:ext>
            </a:extLst>
          </p:cNvPr>
          <p:cNvSpPr>
            <a:spLocks noGrp="1"/>
          </p:cNvSpPr>
          <p:nvPr>
            <p:ph type="body" idx="1"/>
          </p:nvPr>
        </p:nvSpPr>
        <p:spPr/>
        <p:txBody>
          <a:bodyPr>
            <a:normAutofit/>
          </a:bodyPr>
          <a:lstStyle/>
          <a:p>
            <a:r>
              <a:rPr lang="en-US"/>
              <a:t>Create a Literature Committee Workbook</a:t>
            </a:r>
          </a:p>
          <a:p>
            <a:pPr lvl="1"/>
            <a:r>
              <a:rPr lang="en-US"/>
              <a:t>Conference – Additional Consideration for 2020</a:t>
            </a:r>
          </a:p>
          <a:p>
            <a:pPr lvl="1"/>
            <a:r>
              <a:rPr lang="en-US"/>
              <a:t>Area 59 supported this agenda item</a:t>
            </a:r>
          </a:p>
          <a:p>
            <a:r>
              <a:rPr lang="en-US"/>
              <a:t>Revise pamphlet “Too Young”</a:t>
            </a:r>
          </a:p>
          <a:p>
            <a:pPr lvl="1"/>
            <a:r>
              <a:rPr lang="en-US"/>
              <a:t>Area 59 – No action; GSC – additional consideration</a:t>
            </a:r>
          </a:p>
          <a:p>
            <a:r>
              <a:rPr lang="en-US"/>
              <a:t>Review “Young People In A.A.”</a:t>
            </a:r>
          </a:p>
          <a:p>
            <a:pPr lvl="1"/>
            <a:r>
              <a:rPr lang="en-US"/>
              <a:t>Area 59 – No action; GSC – additional consideration</a:t>
            </a:r>
          </a:p>
        </p:txBody>
      </p:sp>
      <p:sp>
        <p:nvSpPr>
          <p:cNvPr id="4" name="5-Point Star 3">
            <a:extLst>
              <a:ext uri="{FF2B5EF4-FFF2-40B4-BE49-F238E27FC236}">
                <a16:creationId xmlns:a16="http://schemas.microsoft.com/office/drawing/2014/main" id="{B1FEC60F-6AFC-DB43-A819-03C990BA8583}"/>
              </a:ext>
            </a:extLst>
          </p:cNvPr>
          <p:cNvSpPr/>
          <p:nvPr/>
        </p:nvSpPr>
        <p:spPr>
          <a:xfrm>
            <a:off x="9442174" y="800100"/>
            <a:ext cx="914400" cy="914400"/>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422621138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3467-5CF7-4053-95EA-AB4E09F17B10}"/>
              </a:ext>
            </a:extLst>
          </p:cNvPr>
          <p:cNvSpPr>
            <a:spLocks noGrp="1"/>
          </p:cNvSpPr>
          <p:nvPr>
            <p:ph type="title"/>
          </p:nvPr>
        </p:nvSpPr>
        <p:spPr/>
        <p:txBody>
          <a:bodyPr/>
          <a:lstStyle/>
          <a:p>
            <a:r>
              <a:rPr lang="en-US"/>
              <a:t>Literature</a:t>
            </a:r>
          </a:p>
        </p:txBody>
      </p:sp>
      <p:sp>
        <p:nvSpPr>
          <p:cNvPr id="3" name="Text Placeholder 2">
            <a:extLst>
              <a:ext uri="{FF2B5EF4-FFF2-40B4-BE49-F238E27FC236}">
                <a16:creationId xmlns:a16="http://schemas.microsoft.com/office/drawing/2014/main" id="{62D1FCA7-9901-4FC6-841C-37084ACC32D5}"/>
              </a:ext>
            </a:extLst>
          </p:cNvPr>
          <p:cNvSpPr>
            <a:spLocks noGrp="1"/>
          </p:cNvSpPr>
          <p:nvPr>
            <p:ph type="body" idx="1"/>
          </p:nvPr>
        </p:nvSpPr>
        <p:spPr/>
        <p:txBody>
          <a:bodyPr>
            <a:normAutofit/>
          </a:bodyPr>
          <a:lstStyle/>
          <a:p>
            <a:r>
              <a:rPr lang="en-US"/>
              <a:t>Revise the pamphlet “The AA Group”</a:t>
            </a:r>
          </a:p>
          <a:p>
            <a:pPr lvl="1"/>
            <a:r>
              <a:rPr lang="en-US"/>
              <a:t>Area 59 – No action</a:t>
            </a:r>
          </a:p>
          <a:p>
            <a:pPr lvl="1"/>
            <a:r>
              <a:rPr lang="en-US"/>
              <a:t>GSC – No action</a:t>
            </a:r>
          </a:p>
        </p:txBody>
      </p:sp>
      <p:sp>
        <p:nvSpPr>
          <p:cNvPr id="4" name="5-Point Star 3">
            <a:extLst>
              <a:ext uri="{FF2B5EF4-FFF2-40B4-BE49-F238E27FC236}">
                <a16:creationId xmlns:a16="http://schemas.microsoft.com/office/drawing/2014/main" id="{305F8741-9E5B-394C-8475-4595B8D23043}"/>
              </a:ext>
            </a:extLst>
          </p:cNvPr>
          <p:cNvSpPr/>
          <p:nvPr/>
        </p:nvSpPr>
        <p:spPr>
          <a:xfrm>
            <a:off x="9720470" y="952500"/>
            <a:ext cx="914400" cy="914400"/>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1233943219"/>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3467-5CF7-4053-95EA-AB4E09F17B10}"/>
              </a:ext>
            </a:extLst>
          </p:cNvPr>
          <p:cNvSpPr>
            <a:spLocks noGrp="1"/>
          </p:cNvSpPr>
          <p:nvPr>
            <p:ph type="title"/>
          </p:nvPr>
        </p:nvSpPr>
        <p:spPr/>
        <p:txBody>
          <a:bodyPr/>
          <a:lstStyle/>
          <a:p>
            <a:r>
              <a:rPr lang="en-US"/>
              <a:t>Literature</a:t>
            </a:r>
          </a:p>
        </p:txBody>
      </p:sp>
      <p:sp>
        <p:nvSpPr>
          <p:cNvPr id="3" name="Text Placeholder 2">
            <a:extLst>
              <a:ext uri="{FF2B5EF4-FFF2-40B4-BE49-F238E27FC236}">
                <a16:creationId xmlns:a16="http://schemas.microsoft.com/office/drawing/2014/main" id="{62D1FCA7-9901-4FC6-841C-37084ACC32D5}"/>
              </a:ext>
            </a:extLst>
          </p:cNvPr>
          <p:cNvSpPr>
            <a:spLocks noGrp="1"/>
          </p:cNvSpPr>
          <p:nvPr>
            <p:ph type="body" idx="1"/>
          </p:nvPr>
        </p:nvSpPr>
        <p:spPr/>
        <p:txBody>
          <a:bodyPr>
            <a:normAutofit/>
          </a:bodyPr>
          <a:lstStyle/>
          <a:p>
            <a:r>
              <a:rPr lang="en-US"/>
              <a:t>Rec. </a:t>
            </a:r>
            <a:r>
              <a:rPr lang="en-US" b="1">
                <a:solidFill>
                  <a:srgbClr val="0000FF"/>
                </a:solidFill>
              </a:rPr>
              <a:t>(Failed) </a:t>
            </a:r>
            <a:r>
              <a:rPr lang="en-US"/>
              <a:t>that a paragraph about the 12 Concepts be added to the Forward of the </a:t>
            </a:r>
            <a:r>
              <a:rPr lang="en-US" i="1"/>
              <a:t>Twelve Steps and Twelve Traditions</a:t>
            </a:r>
            <a:r>
              <a:rPr lang="en-US"/>
              <a:t>. (Area 59 – No action)</a:t>
            </a:r>
          </a:p>
          <a:p>
            <a:r>
              <a:rPr lang="en-US"/>
              <a:t>Rec. </a:t>
            </a:r>
            <a:r>
              <a:rPr lang="en-US" b="1">
                <a:solidFill>
                  <a:srgbClr val="0000FF"/>
                </a:solidFill>
              </a:rPr>
              <a:t>(Failed) </a:t>
            </a:r>
            <a:r>
              <a:rPr lang="en-US"/>
              <a:t>a change about non-alcoholics attending Open Meetings on the Blue Card. Area 59 – No action)</a:t>
            </a:r>
          </a:p>
        </p:txBody>
      </p:sp>
      <p:sp>
        <p:nvSpPr>
          <p:cNvPr id="4" name="5-Point Star 3">
            <a:extLst>
              <a:ext uri="{FF2B5EF4-FFF2-40B4-BE49-F238E27FC236}">
                <a16:creationId xmlns:a16="http://schemas.microsoft.com/office/drawing/2014/main" id="{172B805C-9138-7C47-BC58-2CB015BF0710}"/>
              </a:ext>
            </a:extLst>
          </p:cNvPr>
          <p:cNvSpPr/>
          <p:nvPr/>
        </p:nvSpPr>
        <p:spPr>
          <a:xfrm>
            <a:off x="9104243" y="800100"/>
            <a:ext cx="985078" cy="844826"/>
          </a:xfrm>
          <a:prstGeom prst="star5">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20875273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5BF58-6930-7E40-A63A-77C79691C56F}"/>
              </a:ext>
            </a:extLst>
          </p:cNvPr>
          <p:cNvSpPr>
            <a:spLocks noGrp="1"/>
          </p:cNvSpPr>
          <p:nvPr>
            <p:ph type="title"/>
          </p:nvPr>
        </p:nvSpPr>
        <p:spPr/>
        <p:txBody>
          <a:bodyPr/>
          <a:lstStyle/>
          <a:p>
            <a:r>
              <a:rPr lang="en-US"/>
              <a:t>Trustee Elections</a:t>
            </a:r>
          </a:p>
        </p:txBody>
      </p:sp>
      <p:sp>
        <p:nvSpPr>
          <p:cNvPr id="3" name="Text Placeholder 2">
            <a:extLst>
              <a:ext uri="{FF2B5EF4-FFF2-40B4-BE49-F238E27FC236}">
                <a16:creationId xmlns:a16="http://schemas.microsoft.com/office/drawing/2014/main" id="{894C4C94-1606-CD4E-BB3B-25A92D9D946F}"/>
              </a:ext>
            </a:extLst>
          </p:cNvPr>
          <p:cNvSpPr>
            <a:spLocks noGrp="1"/>
          </p:cNvSpPr>
          <p:nvPr>
            <p:ph type="body" idx="1"/>
          </p:nvPr>
        </p:nvSpPr>
        <p:spPr/>
        <p:txBody>
          <a:bodyPr/>
          <a:lstStyle/>
          <a:p>
            <a:r>
              <a:rPr lang="en-US" dirty="0"/>
              <a:t>Francis G. (Area 30), Northeast Regional </a:t>
            </a:r>
          </a:p>
          <a:p>
            <a:r>
              <a:rPr lang="en-US" dirty="0"/>
              <a:t>Trish L., Canada At-Large Trustee</a:t>
            </a:r>
          </a:p>
          <a:p>
            <a:r>
              <a:rPr lang="en-US" dirty="0"/>
              <a:t>James D., Southwest Regional</a:t>
            </a:r>
          </a:p>
          <a:p>
            <a:endParaRPr lang="en-US" dirty="0"/>
          </a:p>
          <a:p>
            <a:pPr marL="0" indent="0">
              <a:buNone/>
            </a:pPr>
            <a:r>
              <a:rPr lang="en-US" dirty="0"/>
              <a:t>All elections were finalized by drawing “from the hat”</a:t>
            </a:r>
          </a:p>
        </p:txBody>
      </p:sp>
    </p:spTree>
    <p:extLst>
      <p:ext uri="{BB962C8B-B14F-4D97-AF65-F5344CB8AC3E}">
        <p14:creationId xmlns:p14="http://schemas.microsoft.com/office/powerpoint/2010/main" val="3528721304"/>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993467-5CF7-4053-95EA-AB4E09F17B10}"/>
              </a:ext>
            </a:extLst>
          </p:cNvPr>
          <p:cNvSpPr>
            <a:spLocks noGrp="1"/>
          </p:cNvSpPr>
          <p:nvPr>
            <p:ph type="title"/>
          </p:nvPr>
        </p:nvSpPr>
        <p:spPr/>
        <p:txBody>
          <a:bodyPr/>
          <a:lstStyle/>
          <a:p>
            <a:r>
              <a:rPr lang="en-US"/>
              <a:t>Trustees</a:t>
            </a:r>
          </a:p>
        </p:txBody>
      </p:sp>
      <p:sp>
        <p:nvSpPr>
          <p:cNvPr id="3" name="Text Placeholder 2">
            <a:extLst>
              <a:ext uri="{FF2B5EF4-FFF2-40B4-BE49-F238E27FC236}">
                <a16:creationId xmlns:a16="http://schemas.microsoft.com/office/drawing/2014/main" id="{62D1FCA7-9901-4FC6-841C-37084ACC32D5}"/>
              </a:ext>
            </a:extLst>
          </p:cNvPr>
          <p:cNvSpPr>
            <a:spLocks noGrp="1"/>
          </p:cNvSpPr>
          <p:nvPr>
            <p:ph type="body" idx="1"/>
          </p:nvPr>
        </p:nvSpPr>
        <p:spPr/>
        <p:txBody>
          <a:bodyPr>
            <a:normAutofit/>
          </a:bodyPr>
          <a:lstStyle/>
          <a:p>
            <a:r>
              <a:rPr lang="en-US"/>
              <a:t>Recommended Slates:</a:t>
            </a:r>
          </a:p>
          <a:p>
            <a:pPr lvl="1"/>
            <a:r>
              <a:rPr lang="en-US"/>
              <a:t>General Service Board </a:t>
            </a:r>
            <a:r>
              <a:rPr lang="mr-IN"/>
              <a:t>–</a:t>
            </a:r>
            <a:r>
              <a:rPr lang="en-US"/>
              <a:t> </a:t>
            </a:r>
            <a:r>
              <a:rPr lang="en-US" b="1">
                <a:solidFill>
                  <a:srgbClr val="0000FF"/>
                </a:solidFill>
              </a:rPr>
              <a:t>Passed</a:t>
            </a:r>
          </a:p>
          <a:p>
            <a:pPr lvl="1"/>
            <a:r>
              <a:rPr lang="en-US"/>
              <a:t>GSB Officers - </a:t>
            </a:r>
            <a:r>
              <a:rPr lang="en-US" b="1">
                <a:solidFill>
                  <a:srgbClr val="0000FF"/>
                </a:solidFill>
              </a:rPr>
              <a:t>Passed</a:t>
            </a:r>
          </a:p>
          <a:p>
            <a:pPr lvl="2"/>
            <a:r>
              <a:rPr lang="en-US"/>
              <a:t>(Michele Grinberg, J.D., Chairperson) </a:t>
            </a:r>
            <a:endParaRPr lang="en-US" b="1">
              <a:solidFill>
                <a:srgbClr val="073DBE"/>
              </a:solidFill>
            </a:endParaRPr>
          </a:p>
          <a:p>
            <a:pPr lvl="1"/>
            <a:r>
              <a:rPr lang="en-US"/>
              <a:t>A.A.W.S., Inc. Board </a:t>
            </a:r>
            <a:r>
              <a:rPr lang="mr-IN"/>
              <a:t>–</a:t>
            </a:r>
            <a:r>
              <a:rPr lang="en-US"/>
              <a:t> </a:t>
            </a:r>
            <a:r>
              <a:rPr lang="en-US" b="1">
                <a:solidFill>
                  <a:srgbClr val="0000FF"/>
                </a:solidFill>
              </a:rPr>
              <a:t>Passed</a:t>
            </a:r>
          </a:p>
          <a:p>
            <a:pPr lvl="1"/>
            <a:r>
              <a:rPr lang="en-US"/>
              <a:t>AA Grapevine, Inc. - </a:t>
            </a:r>
            <a:r>
              <a:rPr lang="en-US" b="1">
                <a:solidFill>
                  <a:srgbClr val="0000FF"/>
                </a:solidFill>
              </a:rPr>
              <a:t>Passed</a:t>
            </a:r>
          </a:p>
          <a:p>
            <a:endParaRPr lang="en-US"/>
          </a:p>
        </p:txBody>
      </p:sp>
    </p:spTree>
    <p:extLst>
      <p:ext uri="{BB962C8B-B14F-4D97-AF65-F5344CB8AC3E}">
        <p14:creationId xmlns:p14="http://schemas.microsoft.com/office/powerpoint/2010/main" val="3886989310"/>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Policy/Admissions</a:t>
            </a:r>
          </a:p>
        </p:txBody>
      </p:sp>
      <p:sp>
        <p:nvSpPr>
          <p:cNvPr id="3" name="Text Placeholder 2"/>
          <p:cNvSpPr>
            <a:spLocks noGrp="1"/>
          </p:cNvSpPr>
          <p:nvPr>
            <p:ph type="body" idx="1"/>
          </p:nvPr>
        </p:nvSpPr>
        <p:spPr/>
        <p:txBody>
          <a:bodyPr/>
          <a:lstStyle/>
          <a:p>
            <a:r>
              <a:rPr lang="en-US"/>
              <a:t>Rec. </a:t>
            </a:r>
            <a:r>
              <a:rPr lang="en-US" b="1">
                <a:solidFill>
                  <a:srgbClr val="0000FF"/>
                </a:solidFill>
              </a:rPr>
              <a:t>(Passed) </a:t>
            </a:r>
            <a:r>
              <a:rPr lang="en-US"/>
              <a:t>a change in the “Process for Polling The GSC between Annual Meetings”</a:t>
            </a:r>
          </a:p>
          <a:p>
            <a:pPr marL="0" indent="0">
              <a:buNone/>
            </a:pPr>
            <a:r>
              <a:rPr lang="en-US"/>
              <a:t>New policy:</a:t>
            </a:r>
          </a:p>
          <a:p>
            <a:pPr marL="0" indent="0">
              <a:buNone/>
            </a:pPr>
            <a:r>
              <a:rPr lang="en-US"/>
              <a:t>“Voting will commence on day seven </a:t>
            </a:r>
            <a:r>
              <a:rPr lang="en-US" b="1"/>
              <a:t>at 2 p.m. after discussion closes</a:t>
            </a:r>
            <a:r>
              <a:rPr lang="en-US"/>
              <a:t>.”</a:t>
            </a:r>
          </a:p>
          <a:p>
            <a:pPr marL="0" indent="0">
              <a:buNone/>
            </a:pPr>
            <a:r>
              <a:rPr lang="en-US"/>
              <a:t>“Voting will close at 2 p.m. two weeks after the poll was emailed</a:t>
            </a:r>
            <a:r>
              <a:rPr lang="mr-IN"/>
              <a:t>…</a:t>
            </a:r>
            <a:r>
              <a:rPr lang="en-US"/>
              <a:t>”</a:t>
            </a:r>
          </a:p>
        </p:txBody>
      </p:sp>
    </p:spTree>
    <p:extLst>
      <p:ext uri="{BB962C8B-B14F-4D97-AF65-F5344CB8AC3E}">
        <p14:creationId xmlns:p14="http://schemas.microsoft.com/office/powerpoint/2010/main" val="3592711953"/>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Policy/Admissions</a:t>
            </a:r>
          </a:p>
        </p:txBody>
      </p:sp>
      <p:sp>
        <p:nvSpPr>
          <p:cNvPr id="3" name="Text Placeholder 2"/>
          <p:cNvSpPr>
            <a:spLocks noGrp="1"/>
          </p:cNvSpPr>
          <p:nvPr>
            <p:ph type="body" idx="1"/>
          </p:nvPr>
        </p:nvSpPr>
        <p:spPr/>
        <p:txBody>
          <a:bodyPr/>
          <a:lstStyle/>
          <a:p>
            <a:r>
              <a:rPr lang="en-US"/>
              <a:t>Consider 1986 Advisory Action regarding a majority vote by GSC being a “strong consideration.”</a:t>
            </a:r>
          </a:p>
          <a:p>
            <a:pPr lvl="1"/>
            <a:r>
              <a:rPr lang="en-US"/>
              <a:t>GSC Committee – took no action</a:t>
            </a:r>
          </a:p>
          <a:p>
            <a:pPr lvl="1"/>
            <a:r>
              <a:rPr lang="en-US"/>
              <a:t>Advised GSO to follow advisory action in place by “duly recording simple majority votes”</a:t>
            </a:r>
          </a:p>
          <a:p>
            <a:pPr lvl="1"/>
            <a:r>
              <a:rPr lang="en-US"/>
              <a:t>Much discussion</a:t>
            </a:r>
          </a:p>
          <a:p>
            <a:r>
              <a:rPr lang="en-US"/>
              <a:t>Area 59 “string suggestion should be recorded.”</a:t>
            </a:r>
          </a:p>
        </p:txBody>
      </p:sp>
      <p:sp>
        <p:nvSpPr>
          <p:cNvPr id="4" name="5-Point Star 3">
            <a:extLst>
              <a:ext uri="{FF2B5EF4-FFF2-40B4-BE49-F238E27FC236}">
                <a16:creationId xmlns:a16="http://schemas.microsoft.com/office/drawing/2014/main" id="{A72EF558-E3AA-2C45-9E77-B453EFC52C0B}"/>
              </a:ext>
            </a:extLst>
          </p:cNvPr>
          <p:cNvSpPr/>
          <p:nvPr/>
        </p:nvSpPr>
        <p:spPr>
          <a:xfrm>
            <a:off x="10555357" y="887896"/>
            <a:ext cx="914400" cy="914400"/>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1834911448"/>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Agenda Item"/>
          <p:cNvSpPr>
            <a:spLocks noGrp="1"/>
          </p:cNvSpPr>
          <p:nvPr>
            <p:ph type="title"/>
          </p:nvPr>
        </p:nvSpPr>
        <p:spPr>
          <a:prstGeom prst="rect">
            <a:avLst/>
          </a:prstGeom>
        </p:spPr>
        <p:txBody>
          <a:bodyPr>
            <a:normAutofit fontScale="90000"/>
          </a:bodyPr>
          <a:lstStyle/>
          <a:p>
            <a:r>
              <a:rPr lang="en-US"/>
              <a:t>International Conventions/Regional Forums</a:t>
            </a:r>
            <a:endParaRPr/>
          </a:p>
        </p:txBody>
      </p:sp>
      <p:sp>
        <p:nvSpPr>
          <p:cNvPr id="154" name="What area 59 group conscience was…"/>
          <p:cNvSpPr>
            <a:spLocks noGrp="1"/>
          </p:cNvSpPr>
          <p:nvPr>
            <p:ph type="body" idx="1"/>
          </p:nvPr>
        </p:nvSpPr>
        <p:spPr>
          <a:prstGeom prst="rect">
            <a:avLst/>
          </a:prstGeom>
        </p:spPr>
        <p:txBody>
          <a:bodyPr>
            <a:normAutofit lnSpcReduction="10000"/>
          </a:bodyPr>
          <a:lstStyle/>
          <a:p>
            <a:r>
              <a:rPr lang="en-US"/>
              <a:t>Rec. </a:t>
            </a:r>
            <a:r>
              <a:rPr lang="en-US" b="1">
                <a:solidFill>
                  <a:srgbClr val="0000FF"/>
                </a:solidFill>
              </a:rPr>
              <a:t>(Passes) </a:t>
            </a:r>
            <a:r>
              <a:rPr lang="en-US"/>
              <a:t>that an anonymity-protected photograph of the flag ceremony at 2020 International Convention (IC).</a:t>
            </a:r>
          </a:p>
          <a:p>
            <a:r>
              <a:rPr lang="en-US"/>
              <a:t>Rec. </a:t>
            </a:r>
            <a:r>
              <a:rPr lang="en-US" b="1">
                <a:solidFill>
                  <a:srgbClr val="0000FF"/>
                </a:solidFill>
              </a:rPr>
              <a:t>(Passes) </a:t>
            </a:r>
            <a:r>
              <a:rPr lang="en-US"/>
              <a:t>that anonymity-protected internet broadcast of the 2020 IC opening flag ceremony be approved.</a:t>
            </a:r>
          </a:p>
          <a:p>
            <a:r>
              <a:rPr lang="en-US"/>
              <a:t>Rec. </a:t>
            </a:r>
            <a:r>
              <a:rPr lang="en-US" b="1">
                <a:solidFill>
                  <a:srgbClr val="0000FF"/>
                </a:solidFill>
              </a:rPr>
              <a:t>(Passes) </a:t>
            </a:r>
            <a:r>
              <a:rPr lang="en-US"/>
              <a:t>that an anonymity-protected video with highlights of the 2020 IC be produced for maintaining archival footage and possible sharing the spirit and enthusiasm of the IC.</a:t>
            </a:r>
            <a:endParaRPr/>
          </a:p>
        </p:txBody>
      </p:sp>
    </p:spTree>
    <p:extLst>
      <p:ext uri="{BB962C8B-B14F-4D97-AF65-F5344CB8AC3E}">
        <p14:creationId xmlns:p14="http://schemas.microsoft.com/office/powerpoint/2010/main" val="23241749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US" dirty="0"/>
          </a:p>
        </p:txBody>
      </p:sp>
      <p:sp>
        <p:nvSpPr>
          <p:cNvPr id="4" name="Title 3"/>
          <p:cNvSpPr>
            <a:spLocks noGrp="1"/>
          </p:cNvSpPr>
          <p:nvPr>
            <p:ph type="title"/>
          </p:nvPr>
        </p:nvSpPr>
        <p:spPr>
          <a:xfrm>
            <a:off x="393700" y="208246"/>
            <a:ext cx="12150060" cy="3584458"/>
          </a:xfrm>
        </p:spPr>
        <p:txBody>
          <a:bodyPr>
            <a:noAutofit/>
          </a:bodyPr>
          <a:lstStyle/>
          <a:p>
            <a:pPr algn="ctr"/>
            <a:r>
              <a:rPr lang="en-US" sz="8800" b="1" i="1" dirty="0"/>
              <a:t> </a:t>
            </a:r>
            <a:r>
              <a:rPr lang="en-US" sz="7200" b="1" i="1" dirty="0"/>
              <a:t>Our Big Book – </a:t>
            </a:r>
            <a:br>
              <a:rPr lang="en-US" sz="7200" b="1" i="1" dirty="0"/>
            </a:br>
            <a:r>
              <a:rPr lang="en-US" sz="7200" b="1" i="1" dirty="0"/>
              <a:t>80 Years, </a:t>
            </a:r>
            <a:br>
              <a:rPr lang="en-US" sz="7200" b="1" i="1" dirty="0"/>
            </a:br>
            <a:r>
              <a:rPr lang="en-US" sz="7200" b="1" i="1" dirty="0"/>
              <a:t>71 Languages</a:t>
            </a:r>
            <a:r>
              <a:rPr lang="en-US" sz="7200" dirty="0"/>
              <a:t> </a:t>
            </a:r>
            <a:endParaRPr lang="en-US" sz="8800" dirty="0"/>
          </a:p>
        </p:txBody>
      </p:sp>
      <p:pic>
        <p:nvPicPr>
          <p:cNvPr id="6" name="Picture 5"/>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8000" y="3937021"/>
            <a:ext cx="11899899" cy="5333958"/>
          </a:xfrm>
          <a:prstGeom prst="rect">
            <a:avLst/>
          </a:prstGeom>
          <a:noFill/>
          <a:ln>
            <a:noFill/>
          </a:ln>
        </p:spPr>
      </p:pic>
    </p:spTree>
    <p:extLst>
      <p:ext uri="{BB962C8B-B14F-4D97-AF65-F5344CB8AC3E}">
        <p14:creationId xmlns:p14="http://schemas.microsoft.com/office/powerpoint/2010/main" val="3306369363"/>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Archives</a:t>
            </a:r>
          </a:p>
        </p:txBody>
      </p:sp>
      <p:sp>
        <p:nvSpPr>
          <p:cNvPr id="3" name="Text Placeholder 2"/>
          <p:cNvSpPr>
            <a:spLocks noGrp="1"/>
          </p:cNvSpPr>
          <p:nvPr>
            <p:ph type="body" idx="1"/>
          </p:nvPr>
        </p:nvSpPr>
        <p:spPr/>
        <p:txBody>
          <a:bodyPr/>
          <a:lstStyle/>
          <a:p>
            <a:r>
              <a:rPr lang="en-US"/>
              <a:t>Rec. </a:t>
            </a:r>
            <a:r>
              <a:rPr lang="en-US" b="1">
                <a:solidFill>
                  <a:srgbClr val="0000FF"/>
                </a:solidFill>
              </a:rPr>
              <a:t>(Passes) </a:t>
            </a:r>
            <a:r>
              <a:rPr lang="en-US"/>
              <a:t>that the 1940’s home movie of the co-founders and their wives be added to the Archives video “Markings on the Journey” at an est. cost of $5,000.</a:t>
            </a:r>
          </a:p>
          <a:p>
            <a:pPr lvl="1"/>
            <a:r>
              <a:rPr lang="en-US"/>
              <a:t>Area 59 supported</a:t>
            </a:r>
          </a:p>
        </p:txBody>
      </p:sp>
      <p:sp>
        <p:nvSpPr>
          <p:cNvPr id="4" name="5-Point Star 3">
            <a:extLst>
              <a:ext uri="{FF2B5EF4-FFF2-40B4-BE49-F238E27FC236}">
                <a16:creationId xmlns:a16="http://schemas.microsoft.com/office/drawing/2014/main" id="{92D9640F-32A2-3148-A372-7E6235B33B75}"/>
              </a:ext>
            </a:extLst>
          </p:cNvPr>
          <p:cNvSpPr/>
          <p:nvPr/>
        </p:nvSpPr>
        <p:spPr>
          <a:xfrm>
            <a:off x="10177670" y="944217"/>
            <a:ext cx="914400" cy="914400"/>
          </a:xfrm>
          <a:prstGeom prst="star5">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2962822355"/>
      </p:ext>
    </p:extLst>
  </p:cSld>
  <p:clrMapOvr>
    <a:masterClrMapping/>
  </p:clrMapOvr>
  <p:transition spd="med"/>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Floor Actions</a:t>
            </a:r>
          </a:p>
        </p:txBody>
      </p:sp>
      <p:sp>
        <p:nvSpPr>
          <p:cNvPr id="3" name="Text Placeholder 2"/>
          <p:cNvSpPr>
            <a:spLocks noGrp="1"/>
          </p:cNvSpPr>
          <p:nvPr>
            <p:ph type="body" idx="1"/>
          </p:nvPr>
        </p:nvSpPr>
        <p:spPr/>
        <p:txBody>
          <a:bodyPr>
            <a:normAutofit fontScale="92500" lnSpcReduction="10000"/>
          </a:bodyPr>
          <a:lstStyle/>
          <a:p>
            <a:r>
              <a:rPr lang="en-US" dirty="0"/>
              <a:t>1. Draft 4</a:t>
            </a:r>
            <a:r>
              <a:rPr lang="en-US" baseline="30000" dirty="0"/>
              <a:t>th</a:t>
            </a:r>
            <a:r>
              <a:rPr lang="en-US" dirty="0"/>
              <a:t> Edition Spanish Big Book to be brought to the 2020 GSC. </a:t>
            </a:r>
            <a:r>
              <a:rPr lang="en-US" b="1" dirty="0">
                <a:solidFill>
                  <a:srgbClr val="0000FF"/>
                </a:solidFill>
              </a:rPr>
              <a:t>(Motion to commit to trustees’ literature committee passed.)</a:t>
            </a:r>
          </a:p>
          <a:p>
            <a:r>
              <a:rPr lang="en-US" dirty="0"/>
              <a:t>2. Production of the AA Grapevine book, Language of the Heart in Spanish as an audio book with a timeline be reported at 2020 GSC. </a:t>
            </a:r>
            <a:r>
              <a:rPr lang="en-US" b="1" dirty="0">
                <a:solidFill>
                  <a:srgbClr val="0000FF"/>
                </a:solidFill>
              </a:rPr>
              <a:t>(Failed)</a:t>
            </a:r>
            <a:endParaRPr lang="en-US" dirty="0">
              <a:solidFill>
                <a:schemeClr val="bg1"/>
              </a:solidFill>
            </a:endParaRPr>
          </a:p>
          <a:p>
            <a:r>
              <a:rPr lang="en-US" dirty="0">
                <a:solidFill>
                  <a:schemeClr val="bg1"/>
                </a:solidFill>
              </a:rPr>
              <a:t>3. Rec. “The God Word” pamphlet be added to the Corrections Kit. </a:t>
            </a:r>
            <a:r>
              <a:rPr lang="en-US" b="1" dirty="0">
                <a:solidFill>
                  <a:srgbClr val="0000FF"/>
                </a:solidFill>
              </a:rPr>
              <a:t>(Motion to Decline to Discuss Passes)</a:t>
            </a:r>
            <a:endParaRPr lang="en-US" dirty="0">
              <a:solidFill>
                <a:srgbClr val="0000FF"/>
              </a:solidFill>
            </a:endParaRPr>
          </a:p>
          <a:p>
            <a:r>
              <a:rPr lang="en-US" dirty="0">
                <a:solidFill>
                  <a:srgbClr val="202020"/>
                </a:solidFill>
              </a:rPr>
              <a:t>4. that the pamphlet “AA For the Black and African-American Alcoholic” be updated and report to 2020 GSC. </a:t>
            </a:r>
            <a:r>
              <a:rPr lang="en-US" b="1" dirty="0">
                <a:solidFill>
                  <a:srgbClr val="073DBE"/>
                </a:solidFill>
              </a:rPr>
              <a:t>(Recommitted to Trustees Literature)</a:t>
            </a:r>
          </a:p>
        </p:txBody>
      </p:sp>
    </p:spTree>
    <p:extLst>
      <p:ext uri="{BB962C8B-B14F-4D97-AF65-F5344CB8AC3E}">
        <p14:creationId xmlns:p14="http://schemas.microsoft.com/office/powerpoint/2010/main" val="2600663080"/>
      </p:ext>
    </p:extLst>
  </p:cSld>
  <p:clrMapOvr>
    <a:masterClrMapping/>
  </p:clrMapOvr>
  <p:transition spd="med"/>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Floor Actions</a:t>
            </a:r>
          </a:p>
        </p:txBody>
      </p:sp>
      <p:sp>
        <p:nvSpPr>
          <p:cNvPr id="3" name="Text Placeholder 2"/>
          <p:cNvSpPr>
            <a:spLocks noGrp="1"/>
          </p:cNvSpPr>
          <p:nvPr>
            <p:ph type="body" idx="1"/>
          </p:nvPr>
        </p:nvSpPr>
        <p:spPr/>
        <p:txBody>
          <a:bodyPr>
            <a:normAutofit fontScale="92500" lnSpcReduction="10000"/>
          </a:bodyPr>
          <a:lstStyle/>
          <a:p>
            <a:r>
              <a:rPr lang="en-US" dirty="0"/>
              <a:t>5. In order to illustrate the importance of the committee recommendations that achieve simple majority but not substantial unanimity (i.e., a vote of two-thirds), that such “simple majority suggestions” be prominently included in the GSC Final Report. </a:t>
            </a:r>
            <a:r>
              <a:rPr lang="en-US" b="1" dirty="0">
                <a:solidFill>
                  <a:srgbClr val="0000FF"/>
                </a:solidFill>
              </a:rPr>
              <a:t>(Failed)</a:t>
            </a:r>
          </a:p>
          <a:p>
            <a:r>
              <a:rPr lang="en-US" dirty="0">
                <a:solidFill>
                  <a:srgbClr val="333130"/>
                </a:solidFill>
              </a:rPr>
              <a:t>6. That the “Alcoholism At Large” section of the AA Grapevine be removed. </a:t>
            </a:r>
            <a:r>
              <a:rPr lang="en-US" b="1" dirty="0">
                <a:solidFill>
                  <a:srgbClr val="0000FF"/>
                </a:solidFill>
              </a:rPr>
              <a:t>(Declined to consider)</a:t>
            </a:r>
            <a:endParaRPr lang="en-US" dirty="0">
              <a:solidFill>
                <a:schemeClr val="tx1">
                  <a:lumMod val="50000"/>
                </a:schemeClr>
              </a:solidFill>
            </a:endParaRPr>
          </a:p>
          <a:p>
            <a:r>
              <a:rPr lang="en-US" dirty="0">
                <a:solidFill>
                  <a:schemeClr val="tx1">
                    <a:lumMod val="50000"/>
                  </a:schemeClr>
                </a:solidFill>
              </a:rPr>
              <a:t>7. The AAWS Policy on Publications of Literature: Updating Pamphlets and Other AA Materials” be recommitted to trustees’ Literature committee with an updated policy reported to the 2020 GSC. </a:t>
            </a:r>
            <a:r>
              <a:rPr lang="en-US" b="1" dirty="0">
                <a:solidFill>
                  <a:srgbClr val="0000FF"/>
                </a:solidFill>
              </a:rPr>
              <a:t>(Passes)</a:t>
            </a:r>
          </a:p>
        </p:txBody>
      </p:sp>
      <p:sp>
        <p:nvSpPr>
          <p:cNvPr id="4" name="5-Point Star 3">
            <a:extLst>
              <a:ext uri="{FF2B5EF4-FFF2-40B4-BE49-F238E27FC236}">
                <a16:creationId xmlns:a16="http://schemas.microsoft.com/office/drawing/2014/main" id="{DAB0F0D9-B261-594C-BFA0-BA46C2AFF69D}"/>
              </a:ext>
            </a:extLst>
          </p:cNvPr>
          <p:cNvSpPr/>
          <p:nvPr/>
        </p:nvSpPr>
        <p:spPr>
          <a:xfrm>
            <a:off x="209826" y="7273787"/>
            <a:ext cx="596348" cy="655983"/>
          </a:xfrm>
          <a:prstGeom prst="star5">
            <a:avLst/>
          </a:prstGeom>
          <a:blipFill rotWithShape="1">
            <a:blip r:embed="rId3"/>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3333397235"/>
      </p:ext>
    </p:extLst>
  </p:cSld>
  <p:clrMapOvr>
    <a:masterClrMapping/>
  </p:clrMapOvr>
  <p:transition spd="med"/>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3"/>
          <p:cNvSpPr>
            <a:spLocks noGrp="1" noChangeArrowheads="1"/>
          </p:cNvSpPr>
          <p:nvPr>
            <p:ph type="subTitle" idx="4294967295"/>
          </p:nvPr>
        </p:nvSpPr>
        <p:spPr>
          <a:xfrm>
            <a:off x="6746240" y="7911253"/>
            <a:ext cx="5689600" cy="1517227"/>
          </a:xfrm>
        </p:spPr>
        <p:txBody>
          <a:bodyPr>
            <a:normAutofit/>
          </a:bodyPr>
          <a:lstStyle/>
          <a:p>
            <a:pPr marL="0" indent="0" algn="r">
              <a:lnSpc>
                <a:spcPct val="90000"/>
              </a:lnSpc>
              <a:spcBef>
                <a:spcPct val="0"/>
              </a:spcBef>
              <a:buNone/>
              <a:defRPr/>
            </a:pPr>
            <a:r>
              <a:rPr lang="en-US" altLang="en-US" sz="3400" b="1" dirty="0">
                <a:solidFill>
                  <a:srgbClr val="3366FF"/>
                </a:solidFill>
                <a:effectLst>
                  <a:outerShdw blurRad="38100" dist="38100" dir="2700000" algn="tl">
                    <a:srgbClr val="C0C0C0"/>
                  </a:outerShdw>
                </a:effectLst>
                <a:latin typeface="Arial Narrow" pitchFamily="34" charset="0"/>
              </a:rPr>
              <a:t>David M. Morris, C.P.A.</a:t>
            </a:r>
          </a:p>
          <a:p>
            <a:pPr marL="0" indent="0" algn="r">
              <a:lnSpc>
                <a:spcPct val="90000"/>
              </a:lnSpc>
              <a:spcBef>
                <a:spcPct val="0"/>
              </a:spcBef>
              <a:buNone/>
              <a:defRPr/>
            </a:pPr>
            <a:r>
              <a:rPr lang="en-US" altLang="en-US" sz="3400" b="1" dirty="0">
                <a:solidFill>
                  <a:srgbClr val="3366FF"/>
                </a:solidFill>
                <a:effectLst>
                  <a:outerShdw blurRad="38100" dist="38100" dir="2700000" algn="tl">
                    <a:srgbClr val="C0C0C0"/>
                  </a:outerShdw>
                </a:effectLst>
                <a:latin typeface="Arial Narrow" pitchFamily="34" charset="0"/>
              </a:rPr>
              <a:t>Class A (nonalcoholic) Trustee</a:t>
            </a:r>
          </a:p>
          <a:p>
            <a:pPr marL="0" indent="0" algn="r">
              <a:lnSpc>
                <a:spcPct val="90000"/>
              </a:lnSpc>
              <a:spcBef>
                <a:spcPct val="0"/>
              </a:spcBef>
              <a:buNone/>
              <a:defRPr/>
            </a:pPr>
            <a:r>
              <a:rPr lang="en-US" altLang="en-US" sz="3400" b="1" dirty="0">
                <a:solidFill>
                  <a:srgbClr val="3366FF"/>
                </a:solidFill>
                <a:effectLst>
                  <a:outerShdw blurRad="38100" dist="38100" dir="2700000" algn="tl">
                    <a:srgbClr val="C0C0C0"/>
                  </a:outerShdw>
                </a:effectLst>
                <a:latin typeface="Arial Narrow" pitchFamily="34" charset="0"/>
              </a:rPr>
              <a:t>General Service Board Treasurer</a:t>
            </a:r>
          </a:p>
        </p:txBody>
      </p:sp>
      <p:pic>
        <p:nvPicPr>
          <p:cNvPr id="4099" name="Picture 6" descr="MC90000216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33506" y="2727063"/>
            <a:ext cx="910336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7" name="Text Box 9"/>
          <p:cNvSpPr txBox="1">
            <a:spLocks noChangeArrowheads="1"/>
          </p:cNvSpPr>
          <p:nvPr/>
        </p:nvSpPr>
        <p:spPr bwMode="auto">
          <a:xfrm>
            <a:off x="0" y="181105"/>
            <a:ext cx="13004800" cy="2495043"/>
          </a:xfrm>
          <a:prstGeom prst="rect">
            <a:avLst/>
          </a:prstGeom>
          <a:solidFill>
            <a:srgbClr val="CCECFF"/>
          </a:solidFill>
          <a:ln>
            <a:noFill/>
          </a:ln>
          <a:effectLst/>
        </p:spPr>
        <p:txBody>
          <a:bodyPr wrap="square" lIns="130046" tIns="65023" rIns="130046" bIns="65023">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defRPr/>
            </a:pPr>
            <a:r>
              <a:rPr lang="en-US" altLang="en-US" sz="6800" b="1" dirty="0">
                <a:solidFill>
                  <a:srgbClr val="B75741"/>
                </a:solidFill>
                <a:effectLst>
                  <a:outerShdw blurRad="38100" dist="38100" dir="2700000" algn="tl">
                    <a:srgbClr val="C0C0C0"/>
                  </a:outerShdw>
                </a:effectLst>
                <a:latin typeface="Arial Black" panose="020B0A04020102020204" pitchFamily="34" charset="0"/>
              </a:rPr>
              <a:t>AROUND THE PICNIC</a:t>
            </a:r>
            <a:r>
              <a:rPr lang="en-US" altLang="en-US" sz="8500" b="1" dirty="0">
                <a:solidFill>
                  <a:srgbClr val="B75741"/>
                </a:solidFill>
                <a:effectLst>
                  <a:outerShdw blurRad="38100" dist="38100" dir="2700000" algn="tl">
                    <a:srgbClr val="C0C0C0"/>
                  </a:outerShdw>
                </a:effectLst>
                <a:latin typeface="Arial Black" panose="020B0A04020102020204" pitchFamily="34" charset="0"/>
              </a:rPr>
              <a:t> </a:t>
            </a:r>
            <a:r>
              <a:rPr lang="en-US" altLang="en-US" sz="6800" b="1" dirty="0">
                <a:solidFill>
                  <a:srgbClr val="B75741"/>
                </a:solidFill>
                <a:effectLst>
                  <a:outerShdw blurRad="38100" dist="38100" dir="2700000" algn="tl">
                    <a:srgbClr val="C0C0C0"/>
                  </a:outerShdw>
                </a:effectLst>
                <a:latin typeface="Arial Black" panose="020B0A04020102020204" pitchFamily="34" charset="0"/>
              </a:rPr>
              <a:t>TABLE</a:t>
            </a:r>
          </a:p>
        </p:txBody>
      </p:sp>
      <p:pic>
        <p:nvPicPr>
          <p:cNvPr id="4101" name="Picture 7" descr="menu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862" y="1860076"/>
            <a:ext cx="1403578" cy="20017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Oval 8"/>
          <p:cNvSpPr>
            <a:spLocks noChangeArrowheads="1"/>
          </p:cNvSpPr>
          <p:nvPr/>
        </p:nvSpPr>
        <p:spPr bwMode="auto">
          <a:xfrm>
            <a:off x="8421434" y="2676147"/>
            <a:ext cx="1056640" cy="162560"/>
          </a:xfrm>
          <a:prstGeom prst="ellipse">
            <a:avLst/>
          </a:prstGeom>
          <a:noFill/>
          <a:ln>
            <a:noFill/>
          </a:ln>
          <a:effectLst/>
        </p:spPr>
        <p:txBody>
          <a:bodyPr wrap="none" lIns="130046" tIns="65023" rIns="130046" bIns="65023" anchor="ctr"/>
          <a:lstStyle/>
          <a:p>
            <a:pPr algn="ctr" eaLnBrk="1" hangingPunct="1">
              <a:defRPr/>
            </a:pPr>
            <a:r>
              <a:rPr lang="en-US" altLang="en-US" sz="2800" b="1" dirty="0">
                <a:solidFill>
                  <a:srgbClr val="C00000"/>
                </a:solidFill>
                <a:effectLst>
                  <a:outerShdw blurRad="38100" dist="38100" dir="2700000" algn="tl">
                    <a:srgbClr val="C0C0C0"/>
                  </a:outerShdw>
                </a:effectLst>
                <a:latin typeface="Arial Narrow" pitchFamily="34" charset="0"/>
                <a:cs typeface="Arial" charset="0"/>
              </a:rPr>
              <a:t>Finance</a:t>
            </a:r>
          </a:p>
          <a:p>
            <a:pPr algn="ctr" eaLnBrk="1" hangingPunct="1">
              <a:defRPr/>
            </a:pPr>
            <a:r>
              <a:rPr lang="en-US" altLang="en-US" sz="2800" b="1" dirty="0">
                <a:solidFill>
                  <a:srgbClr val="C00000"/>
                </a:solidFill>
                <a:effectLst>
                  <a:outerShdw blurRad="38100" dist="38100" dir="2700000" algn="tl">
                    <a:srgbClr val="C0C0C0"/>
                  </a:outerShdw>
                </a:effectLst>
                <a:latin typeface="Arial Narrow" pitchFamily="34" charset="0"/>
                <a:cs typeface="Arial" charset="0"/>
              </a:rPr>
              <a:t>2019</a:t>
            </a:r>
          </a:p>
          <a:p>
            <a:pPr algn="ctr" eaLnBrk="1" hangingPunct="1">
              <a:defRPr/>
            </a:pPr>
            <a:r>
              <a:rPr lang="en-US" altLang="en-US" sz="2800" b="1" dirty="0">
                <a:solidFill>
                  <a:srgbClr val="C00000"/>
                </a:solidFill>
                <a:effectLst>
                  <a:outerShdw blurRad="38100" dist="38100" dir="2700000" algn="tl">
                    <a:srgbClr val="C0C0C0"/>
                  </a:outerShdw>
                </a:effectLst>
                <a:latin typeface="Arial Narrow" pitchFamily="34" charset="0"/>
                <a:cs typeface="Arial" charset="0"/>
              </a:rPr>
              <a:t>GSC</a:t>
            </a:r>
          </a:p>
        </p:txBody>
      </p:sp>
      <mc:AlternateContent xmlns:mc="http://schemas.openxmlformats.org/markup-compatibility/2006" xmlns:p14="http://schemas.microsoft.com/office/powerpoint/2010/main">
        <mc:Choice Requires="p14">
          <p:contentPart p14:bwMode="auto" r:id="rId5">
            <p14:nvContentPartPr>
              <p14:cNvPr id="3" name="Ink 2"/>
              <p14:cNvContentPartPr/>
              <p14:nvPr/>
            </p14:nvContentPartPr>
            <p14:xfrm>
              <a:off x="-140969" y="2681495"/>
              <a:ext cx="6912" cy="45568"/>
            </p14:xfrm>
          </p:contentPart>
        </mc:Choice>
        <mc:Fallback xmlns="">
          <p:pic>
            <p:nvPicPr>
              <p:cNvPr id="3" name="Ink 2"/>
              <p:cNvPicPr/>
              <p:nvPr/>
            </p:nvPicPr>
            <p:blipFill>
              <a:blip r:embed="rId6"/>
              <a:stretch>
                <a:fillRect/>
              </a:stretch>
            </p:blipFill>
            <p:spPr>
              <a:xfrm>
                <a:off x="-134319" y="1883266"/>
                <a:ext cx="11160" cy="36360"/>
              </a:xfrm>
              <a:prstGeom prst="rect">
                <a:avLst/>
              </a:prstGeom>
            </p:spPr>
          </p:pic>
        </mc:Fallback>
      </mc:AlternateContent>
    </p:spTree>
    <p:extLst>
      <p:ext uri="{BB962C8B-B14F-4D97-AF65-F5344CB8AC3E}">
        <p14:creationId xmlns:p14="http://schemas.microsoft.com/office/powerpoint/2010/main" val="5574854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199"/>
            <a:ext cx="13004800" cy="1517228"/>
          </a:xfrm>
        </p:spPr>
        <p:txBody>
          <a:bodyPr>
            <a:normAutofit/>
          </a:bodyPr>
          <a:lstStyle/>
          <a:p>
            <a:pPr algn="ctr"/>
            <a:r>
              <a:rPr lang="en-US" altLang="en-US" sz="4600" b="1" dirty="0">
                <a:solidFill>
                  <a:srgbClr val="B75741"/>
                </a:solidFill>
                <a:latin typeface="Arial Black" panose="020B0A04020102020204" pitchFamily="34" charset="0"/>
              </a:rPr>
              <a:t>2018 FINANCIAL HIGHLIGHTS</a:t>
            </a:r>
            <a:endParaRPr lang="en-US" sz="4600" dirty="0">
              <a:solidFill>
                <a:srgbClr val="B75741"/>
              </a:solidFill>
              <a:latin typeface="Arial Black" panose="020B0A04020102020204" pitchFamily="34" charset="0"/>
            </a:endParaRPr>
          </a:p>
        </p:txBody>
      </p:sp>
      <p:sp>
        <p:nvSpPr>
          <p:cNvPr id="3" name="Content Placeholder 2"/>
          <p:cNvSpPr>
            <a:spLocks noGrp="1"/>
          </p:cNvSpPr>
          <p:nvPr>
            <p:ph idx="1"/>
          </p:nvPr>
        </p:nvSpPr>
        <p:spPr>
          <a:xfrm>
            <a:off x="406400" y="2023058"/>
            <a:ext cx="12354560" cy="7586133"/>
          </a:xfrm>
        </p:spPr>
        <p:txBody>
          <a:bodyPr>
            <a:normAutofit fontScale="92500"/>
          </a:bodyPr>
          <a:lstStyle/>
          <a:p>
            <a:pPr marL="733767" indent="-733767">
              <a:lnSpc>
                <a:spcPct val="110000"/>
              </a:lnSpc>
              <a:spcBef>
                <a:spcPts val="0"/>
              </a:spcBef>
              <a:spcAft>
                <a:spcPts val="569"/>
              </a:spcAft>
              <a:buClr>
                <a:srgbClr val="3366FF"/>
              </a:buClr>
              <a:buFont typeface="Wingdings" panose="05000000000000000000" pitchFamily="2" charset="2"/>
              <a:buChar char="v"/>
            </a:pPr>
            <a:r>
              <a:rPr lang="en-US" dirty="0">
                <a:latin typeface="Arial Narrow" panose="020B0606020202030204" pitchFamily="34" charset="0"/>
              </a:rPr>
              <a:t>7</a:t>
            </a:r>
            <a:r>
              <a:rPr lang="en-US" baseline="30000" dirty="0">
                <a:latin typeface="Arial Narrow" panose="020B0606020202030204" pitchFamily="34" charset="0"/>
              </a:rPr>
              <a:t>th</a:t>
            </a:r>
            <a:r>
              <a:rPr lang="en-US" dirty="0">
                <a:latin typeface="Arial Narrow" panose="020B0606020202030204" pitchFamily="34" charset="0"/>
              </a:rPr>
              <a:t> Tradition of Self-Support – $8.4 million, almost equal to 2017 record </a:t>
            </a:r>
          </a:p>
          <a:p>
            <a:pPr marL="733767" indent="-733767">
              <a:lnSpc>
                <a:spcPct val="110000"/>
              </a:lnSpc>
              <a:spcBef>
                <a:spcPts val="0"/>
              </a:spcBef>
              <a:spcAft>
                <a:spcPts val="569"/>
              </a:spcAft>
              <a:buClr>
                <a:srgbClr val="3366FF"/>
              </a:buClr>
              <a:buFont typeface="Wingdings" panose="05000000000000000000" pitchFamily="2" charset="2"/>
              <a:buChar char="v"/>
            </a:pPr>
            <a:r>
              <a:rPr lang="en-US" dirty="0">
                <a:latin typeface="Arial Narrow" panose="020B0606020202030204" pitchFamily="34" charset="0"/>
              </a:rPr>
              <a:t>Cost of Services Provided to Fellowship – $11.4 million, up 11.8% from 2017</a:t>
            </a:r>
          </a:p>
          <a:p>
            <a:pPr marL="733767" indent="-733767">
              <a:lnSpc>
                <a:spcPct val="110000"/>
              </a:lnSpc>
              <a:spcBef>
                <a:spcPts val="0"/>
              </a:spcBef>
              <a:spcAft>
                <a:spcPts val="569"/>
              </a:spcAft>
              <a:buClr>
                <a:srgbClr val="3366FF"/>
              </a:buClr>
              <a:buFont typeface="Wingdings" panose="05000000000000000000" pitchFamily="2" charset="2"/>
              <a:buChar char="v"/>
            </a:pPr>
            <a:r>
              <a:rPr lang="en-US" dirty="0">
                <a:latin typeface="Arial Narrow" panose="020B0606020202030204" pitchFamily="34" charset="0"/>
              </a:rPr>
              <a:t>Shortfall between 7</a:t>
            </a:r>
            <a:r>
              <a:rPr lang="en-US" baseline="30000" dirty="0">
                <a:latin typeface="Arial Narrow" panose="020B0606020202030204" pitchFamily="34" charset="0"/>
              </a:rPr>
              <a:t>th</a:t>
            </a:r>
            <a:r>
              <a:rPr lang="en-US" dirty="0">
                <a:latin typeface="Arial Narrow" panose="020B0606020202030204" pitchFamily="34" charset="0"/>
              </a:rPr>
              <a:t> Tradition of Self-Support and Cost of Services Provided to the Fellowship – $3.0 million</a:t>
            </a:r>
          </a:p>
          <a:p>
            <a:pPr marL="733767" indent="-733767">
              <a:lnSpc>
                <a:spcPct val="110000"/>
              </a:lnSpc>
              <a:spcBef>
                <a:spcPts val="0"/>
              </a:spcBef>
              <a:spcAft>
                <a:spcPts val="569"/>
              </a:spcAft>
              <a:buClr>
                <a:srgbClr val="3366FF"/>
              </a:buClr>
              <a:buFont typeface="Wingdings" panose="05000000000000000000" pitchFamily="2" charset="2"/>
              <a:buChar char="v"/>
            </a:pPr>
            <a:r>
              <a:rPr lang="en-US" dirty="0">
                <a:latin typeface="Arial Narrow" panose="020B0606020202030204" pitchFamily="34" charset="0"/>
              </a:rPr>
              <a:t>AAWS publishing profits – $3.4 million, down 4%, used to cover shortfall between 7</a:t>
            </a:r>
            <a:r>
              <a:rPr lang="en-US" baseline="30000" dirty="0">
                <a:latin typeface="Arial Narrow" panose="020B0606020202030204" pitchFamily="34" charset="0"/>
              </a:rPr>
              <a:t>th</a:t>
            </a:r>
            <a:r>
              <a:rPr lang="en-US" dirty="0">
                <a:latin typeface="Arial Narrow" panose="020B0606020202030204" pitchFamily="34" charset="0"/>
              </a:rPr>
              <a:t> Tradition and Cost of Services, resulting in net GSO profit – $0.4 million</a:t>
            </a:r>
          </a:p>
          <a:p>
            <a:pPr marL="733767" indent="-733767">
              <a:lnSpc>
                <a:spcPct val="110000"/>
              </a:lnSpc>
              <a:spcBef>
                <a:spcPts val="0"/>
              </a:spcBef>
              <a:spcAft>
                <a:spcPts val="569"/>
              </a:spcAft>
              <a:buClr>
                <a:srgbClr val="3366FF"/>
              </a:buClr>
              <a:buFont typeface="Wingdings" panose="05000000000000000000" pitchFamily="2" charset="2"/>
              <a:buChar char="v"/>
            </a:pPr>
            <a:r>
              <a:rPr lang="en-US" dirty="0">
                <a:latin typeface="Arial Narrow" panose="020B0606020202030204" pitchFamily="34" charset="0"/>
              </a:rPr>
              <a:t>Grapevine subscription levels declined in 2018.  GV would have essentially broken even, if not for severance payments </a:t>
            </a:r>
          </a:p>
          <a:p>
            <a:pPr marL="733767" indent="-733767">
              <a:lnSpc>
                <a:spcPct val="110000"/>
              </a:lnSpc>
              <a:spcBef>
                <a:spcPts val="0"/>
              </a:spcBef>
              <a:spcAft>
                <a:spcPts val="569"/>
              </a:spcAft>
              <a:buClr>
                <a:srgbClr val="3366FF"/>
              </a:buClr>
              <a:buFont typeface="Wingdings" panose="05000000000000000000" pitchFamily="2" charset="2"/>
              <a:buChar char="v"/>
            </a:pPr>
            <a:r>
              <a:rPr lang="en-US" dirty="0">
                <a:latin typeface="Arial Narrow" panose="020B0606020202030204" pitchFamily="34" charset="0"/>
              </a:rPr>
              <a:t>General Fund support of La </a:t>
            </a:r>
            <a:r>
              <a:rPr lang="en-US" dirty="0" err="1">
                <a:latin typeface="Arial Narrow" panose="020B0606020202030204" pitchFamily="34" charset="0"/>
              </a:rPr>
              <a:t>Viña</a:t>
            </a:r>
            <a:r>
              <a:rPr lang="en-US" dirty="0">
                <a:latin typeface="Arial Narrow" panose="020B0606020202030204" pitchFamily="34" charset="0"/>
              </a:rPr>
              <a:t> service activity – $148 thousand</a:t>
            </a:r>
          </a:p>
          <a:p>
            <a:pPr marL="733767" indent="-733767">
              <a:lnSpc>
                <a:spcPct val="110000"/>
              </a:lnSpc>
              <a:spcBef>
                <a:spcPts val="0"/>
              </a:spcBef>
              <a:spcAft>
                <a:spcPts val="569"/>
              </a:spcAft>
              <a:buClr>
                <a:srgbClr val="3366FF"/>
              </a:buClr>
              <a:buFont typeface="Wingdings" panose="05000000000000000000" pitchFamily="2" charset="2"/>
              <a:buChar char="v"/>
            </a:pPr>
            <a:r>
              <a:rPr lang="en-US" dirty="0">
                <a:latin typeface="Arial Narrow" panose="020B0606020202030204" pitchFamily="34" charset="0"/>
              </a:rPr>
              <a:t>Reserve Fund – $15.9 million, resulting in ratio of 9.7 months</a:t>
            </a:r>
          </a:p>
        </p:txBody>
      </p:sp>
      <p:sp>
        <p:nvSpPr>
          <p:cNvPr id="4" name="Slide Number Placeholder 3">
            <a:extLst>
              <a:ext uri="{FF2B5EF4-FFF2-40B4-BE49-F238E27FC236}">
                <a16:creationId xmlns:a16="http://schemas.microsoft.com/office/drawing/2014/main" id="{DFA2A32B-0A20-4136-96F3-D0D483D73E19}"/>
              </a:ext>
            </a:extLst>
          </p:cNvPr>
          <p:cNvSpPr>
            <a:spLocks noGrp="1"/>
          </p:cNvSpPr>
          <p:nvPr>
            <p:ph type="sldNum" sz="quarter" idx="12"/>
          </p:nvPr>
        </p:nvSpPr>
        <p:spPr>
          <a:xfrm>
            <a:off x="11757858" y="8778242"/>
            <a:ext cx="299323" cy="456535"/>
          </a:xfrm>
        </p:spPr>
        <p:txBody>
          <a:bodyPr/>
          <a:lstStyle/>
          <a:p>
            <a:fld id="{B4BC5ACE-0499-4162-AF48-071B2A343F0E}" type="slidenum">
              <a:rPr lang="en-US" sz="2300" b="1">
                <a:latin typeface="Arial Black" panose="020B0A04020102020204" pitchFamily="34" charset="0"/>
              </a:rPr>
              <a:t>54</a:t>
            </a:fld>
            <a:endParaRPr lang="en-US" sz="2300" b="1">
              <a:latin typeface="Arial Black" panose="020B0A04020102020204" pitchFamily="34" charset="0"/>
            </a:endParaRPr>
          </a:p>
        </p:txBody>
      </p:sp>
    </p:spTree>
    <p:extLst>
      <p:ext uri="{BB962C8B-B14F-4D97-AF65-F5344CB8AC3E}">
        <p14:creationId xmlns:p14="http://schemas.microsoft.com/office/powerpoint/2010/main" val="30888842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title" idx="4294967295"/>
          </p:nvPr>
        </p:nvSpPr>
        <p:spPr>
          <a:xfrm>
            <a:off x="0" y="112891"/>
            <a:ext cx="13004800" cy="970844"/>
          </a:xfrm>
        </p:spPr>
        <p:txBody>
          <a:bodyPr>
            <a:normAutofit/>
          </a:bodyPr>
          <a:lstStyle/>
          <a:p>
            <a:pPr algn="ctr" eaLnBrk="1" hangingPunct="1"/>
            <a:r>
              <a:rPr lang="en-US" altLang="en-US" sz="4600" b="1">
                <a:solidFill>
                  <a:srgbClr val="B75741"/>
                </a:solidFill>
                <a:latin typeface="Arial Black" panose="020B0A04020102020204" pitchFamily="34" charset="0"/>
              </a:rPr>
              <a:t>A DOLLAR IS NOT WHAT IT USED TO BE</a:t>
            </a:r>
          </a:p>
        </p:txBody>
      </p:sp>
      <p:sp>
        <p:nvSpPr>
          <p:cNvPr id="22531" name="Rectangle 5"/>
          <p:cNvSpPr>
            <a:spLocks noGrp="1" noChangeArrowheads="1"/>
          </p:cNvSpPr>
          <p:nvPr>
            <p:ph type="body" sz="half" idx="4294967295"/>
          </p:nvPr>
        </p:nvSpPr>
        <p:spPr>
          <a:xfrm>
            <a:off x="325120" y="2461811"/>
            <a:ext cx="3059854" cy="758613"/>
          </a:xfrm>
        </p:spPr>
        <p:txBody>
          <a:bodyPr>
            <a:normAutofit/>
          </a:bodyPr>
          <a:lstStyle/>
          <a:p>
            <a:pPr algn="ctr" eaLnBrk="1" hangingPunct="1">
              <a:buFont typeface="Wingdings" panose="05000000000000000000" pitchFamily="2" charset="2"/>
              <a:buNone/>
            </a:pPr>
            <a:r>
              <a:rPr lang="en-US" altLang="en-US" b="1">
                <a:solidFill>
                  <a:srgbClr val="3366FF"/>
                </a:solidFill>
                <a:latin typeface="Arial Narrow" panose="020B0606020202030204" pitchFamily="34" charset="0"/>
              </a:rPr>
              <a:t>1935:   $1.00</a:t>
            </a:r>
          </a:p>
        </p:txBody>
      </p:sp>
      <p:sp>
        <p:nvSpPr>
          <p:cNvPr id="22532" name="Rectangle 6"/>
          <p:cNvSpPr>
            <a:spLocks noGrp="1" noChangeArrowheads="1"/>
          </p:cNvSpPr>
          <p:nvPr>
            <p:ph type="body" sz="half" idx="4294967295"/>
          </p:nvPr>
        </p:nvSpPr>
        <p:spPr>
          <a:xfrm>
            <a:off x="8663745" y="2461811"/>
            <a:ext cx="3085254" cy="1101796"/>
          </a:xfrm>
        </p:spPr>
        <p:txBody>
          <a:bodyPr>
            <a:normAutofit/>
          </a:bodyPr>
          <a:lstStyle/>
          <a:p>
            <a:pPr algn="ctr" eaLnBrk="1" hangingPunct="1">
              <a:buFont typeface="Wingdings" panose="05000000000000000000" pitchFamily="2" charset="2"/>
              <a:buNone/>
            </a:pPr>
            <a:r>
              <a:rPr lang="en-US" altLang="en-US" b="1">
                <a:solidFill>
                  <a:srgbClr val="3366FF"/>
                </a:solidFill>
                <a:latin typeface="Arial Narrow" panose="020B0606020202030204" pitchFamily="34" charset="0"/>
              </a:rPr>
              <a:t>2018:   $18.55 </a:t>
            </a:r>
            <a:endParaRPr lang="en-US" altLang="en-US" sz="4000" b="1">
              <a:solidFill>
                <a:srgbClr val="3366FF"/>
              </a:solidFill>
              <a:latin typeface="Arial Narrow" panose="020B0606020202030204" pitchFamily="34" charset="0"/>
            </a:endParaRPr>
          </a:p>
        </p:txBody>
      </p:sp>
      <p:sp>
        <p:nvSpPr>
          <p:cNvPr id="22533" name="Rectangle 5"/>
          <p:cNvSpPr>
            <a:spLocks noChangeArrowheads="1"/>
          </p:cNvSpPr>
          <p:nvPr/>
        </p:nvSpPr>
        <p:spPr bwMode="auto">
          <a:xfrm>
            <a:off x="3007360" y="7802880"/>
            <a:ext cx="2194560" cy="866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en-US" altLang="en-US" sz="5700" b="1" baseline="16000">
              <a:solidFill>
                <a:srgbClr val="FFFF00"/>
              </a:solidFill>
              <a:latin typeface="Arial Rounded MT Bold" panose="020F0704030504030204" pitchFamily="34" charset="0"/>
            </a:endParaRPr>
          </a:p>
        </p:txBody>
      </p:sp>
      <p:sp>
        <p:nvSpPr>
          <p:cNvPr id="22534" name="Rectangle 6"/>
          <p:cNvSpPr>
            <a:spLocks noChangeArrowheads="1"/>
          </p:cNvSpPr>
          <p:nvPr/>
        </p:nvSpPr>
        <p:spPr bwMode="auto">
          <a:xfrm>
            <a:off x="7802880" y="7044267"/>
            <a:ext cx="1950720" cy="13185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30046" tIns="65023" rIns="130046" bIns="65023"/>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buFontTx/>
              <a:buNone/>
            </a:pPr>
            <a:endParaRPr lang="en-US" altLang="en-US" sz="5700" b="1" baseline="16000">
              <a:solidFill>
                <a:srgbClr val="FFFF00"/>
              </a:solidFill>
              <a:latin typeface="Arial Rounded MT Bold" panose="020F0704030504030204" pitchFamily="34" charset="0"/>
            </a:endParaRPr>
          </a:p>
          <a:p>
            <a:pPr>
              <a:buFontTx/>
              <a:buNone/>
            </a:pPr>
            <a:endParaRPr lang="en-US" altLang="en-US" sz="5700" b="1" baseline="16000">
              <a:solidFill>
                <a:srgbClr val="FFFF00"/>
              </a:solidFill>
              <a:latin typeface="Arial Rounded MT Bold" panose="020F0704030504030204" pitchFamily="34" charset="0"/>
            </a:endParaRPr>
          </a:p>
          <a:p>
            <a:pPr>
              <a:buFontTx/>
              <a:buNone/>
            </a:pPr>
            <a:endParaRPr lang="en-US" altLang="en-US" sz="5700" b="1" baseline="16000">
              <a:solidFill>
                <a:srgbClr val="FFFF00"/>
              </a:solidFill>
              <a:latin typeface="Arial Rounded MT Bold" panose="020F0704030504030204" pitchFamily="34" charset="0"/>
            </a:endParaRPr>
          </a:p>
        </p:txBody>
      </p:sp>
      <p:pic>
        <p:nvPicPr>
          <p:cNvPr id="22536" name="Picture 10" descr="https://encrypted-tbn3.gstatic.com/images?q=tbn:ANd9GcRz5B0M7fTHzFYAS7uEgCku43UnCMfo3111maewYIaL5V3fMSBc">
            <a:hlinkClick r:id="rId3"/>
          </p:cNvPr>
          <p:cNvPicPr>
            <a:picLocks noChangeAspect="1" noChangeArrowheads="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9068450" y="3546934"/>
            <a:ext cx="2275840" cy="46600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537" name="Picture 11" descr="https://encrypted-tbn3.gstatic.com/images?q=tbn:ANd9GcRz5B0M7fTHzFYAS7uEgCku43UnCMfo3111maewYIaL5V3fMSBc">
            <a:hlinkClick r:id="rId3"/>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286087" y="5172534"/>
            <a:ext cx="1137920" cy="1408853"/>
          </a:xfrm>
          <a:prstGeom prst="rect">
            <a:avLst/>
          </a:prstGeom>
          <a:solidFill>
            <a:srgbClr val="CCECFF"/>
          </a:solidFill>
          <a:ln>
            <a:noFill/>
          </a:ln>
        </p:spPr>
      </p:pic>
      <p:sp>
        <p:nvSpPr>
          <p:cNvPr id="3" name="TextBox 2"/>
          <p:cNvSpPr txBox="1"/>
          <p:nvPr/>
        </p:nvSpPr>
        <p:spPr>
          <a:xfrm>
            <a:off x="4279054" y="1184742"/>
            <a:ext cx="4092786" cy="7572671"/>
          </a:xfrm>
          <a:prstGeom prst="rect">
            <a:avLst/>
          </a:prstGeom>
          <a:noFill/>
          <a:ln w="3175">
            <a:solidFill>
              <a:schemeClr val="tx1"/>
            </a:solidFill>
            <a:prstDash val="sysDash"/>
          </a:ln>
        </p:spPr>
        <p:txBody>
          <a:bodyPr wrap="square" lIns="130046" tIns="65023" rIns="130046" bIns="65023" rtlCol="0">
            <a:spAutoFit/>
          </a:bodyPr>
          <a:lstStyle/>
          <a:p>
            <a:pPr algn="ctr"/>
            <a:r>
              <a:rPr lang="en-US" sz="4000" b="1">
                <a:solidFill>
                  <a:srgbClr val="3366FF"/>
                </a:solidFill>
                <a:latin typeface="Arial Narrow" panose="020B0606020202030204" pitchFamily="34" charset="0"/>
              </a:rPr>
              <a:t>Remember inflation when deciding upon your</a:t>
            </a:r>
          </a:p>
          <a:p>
            <a:pPr algn="ctr"/>
            <a:r>
              <a:rPr lang="en-US" sz="4000" b="1">
                <a:solidFill>
                  <a:srgbClr val="3366FF"/>
                </a:solidFill>
                <a:latin typeface="Arial Narrow" panose="020B0606020202030204" pitchFamily="34" charset="0"/>
              </a:rPr>
              <a:t>7</a:t>
            </a:r>
            <a:r>
              <a:rPr lang="en-US" sz="4000" b="1" baseline="30000">
                <a:solidFill>
                  <a:srgbClr val="3366FF"/>
                </a:solidFill>
                <a:latin typeface="Arial Narrow" panose="020B0606020202030204" pitchFamily="34" charset="0"/>
              </a:rPr>
              <a:t>th</a:t>
            </a:r>
            <a:r>
              <a:rPr lang="en-US" sz="4000" b="1">
                <a:solidFill>
                  <a:srgbClr val="3366FF"/>
                </a:solidFill>
                <a:latin typeface="Arial Narrow" panose="020B0606020202030204" pitchFamily="34" charset="0"/>
              </a:rPr>
              <a:t> Tradition </a:t>
            </a:r>
          </a:p>
          <a:p>
            <a:pPr algn="ctr"/>
            <a:r>
              <a:rPr lang="en-US" sz="4000" b="1">
                <a:solidFill>
                  <a:srgbClr val="3366FF"/>
                </a:solidFill>
                <a:latin typeface="Arial Narrow" panose="020B0606020202030204" pitchFamily="34" charset="0"/>
              </a:rPr>
              <a:t>Self-Support</a:t>
            </a:r>
          </a:p>
          <a:p>
            <a:pPr algn="ctr"/>
            <a:r>
              <a:rPr lang="en-US" sz="4000" b="1">
                <a:solidFill>
                  <a:srgbClr val="3366FF"/>
                </a:solidFill>
                <a:latin typeface="Arial Narrow" panose="020B0606020202030204" pitchFamily="34" charset="0"/>
              </a:rPr>
              <a:t>Contributions for:</a:t>
            </a:r>
          </a:p>
          <a:p>
            <a:pPr marL="650230" indent="-650230">
              <a:buFontTx/>
              <a:buChar char="-"/>
            </a:pPr>
            <a:r>
              <a:rPr lang="en-US" sz="3400">
                <a:latin typeface="Arial Narrow" panose="020B0606020202030204" pitchFamily="34" charset="0"/>
              </a:rPr>
              <a:t>Group Meetings</a:t>
            </a:r>
          </a:p>
          <a:p>
            <a:pPr marL="650230" indent="-650230">
              <a:buFontTx/>
              <a:buChar char="-"/>
            </a:pPr>
            <a:r>
              <a:rPr lang="en-US" sz="3400">
                <a:latin typeface="Arial Narrow" panose="020B0606020202030204" pitchFamily="34" charset="0"/>
              </a:rPr>
              <a:t>Online Recurring Contributions</a:t>
            </a:r>
          </a:p>
          <a:p>
            <a:pPr marL="650230" indent="-650230">
              <a:buFontTx/>
              <a:buChar char="-"/>
            </a:pPr>
            <a:r>
              <a:rPr lang="en-US" sz="3400">
                <a:latin typeface="Arial Narrow" panose="020B0606020202030204" pitchFamily="34" charset="0"/>
              </a:rPr>
              <a:t>Birthday Gifts</a:t>
            </a:r>
          </a:p>
          <a:p>
            <a:pPr marL="650230" indent="-650230">
              <a:buFontTx/>
              <a:buChar char="-"/>
            </a:pPr>
            <a:r>
              <a:rPr lang="en-US" sz="3400">
                <a:latin typeface="Arial Narrow" panose="020B0606020202030204" pitchFamily="34" charset="0"/>
              </a:rPr>
              <a:t>November Gratitude Month</a:t>
            </a:r>
          </a:p>
        </p:txBody>
      </p:sp>
      <p:sp>
        <p:nvSpPr>
          <p:cNvPr id="10" name="TextBox 9"/>
          <p:cNvSpPr txBox="1"/>
          <p:nvPr/>
        </p:nvSpPr>
        <p:spPr>
          <a:xfrm>
            <a:off x="12625493" y="9382580"/>
            <a:ext cx="379307" cy="350181"/>
          </a:xfrm>
          <a:prstGeom prst="rect">
            <a:avLst/>
          </a:prstGeom>
          <a:noFill/>
        </p:spPr>
        <p:txBody>
          <a:bodyPr wrap="square" lIns="130046" tIns="65023" rIns="130046" bIns="65023" rtlCol="0">
            <a:spAutoFit/>
          </a:bodyPr>
          <a:lstStyle/>
          <a:p>
            <a:endParaRPr lang="en-US" sz="1400" b="1"/>
          </a:p>
        </p:txBody>
      </p:sp>
      <p:sp>
        <p:nvSpPr>
          <p:cNvPr id="2" name="Slide Number Placeholder 1">
            <a:extLst>
              <a:ext uri="{FF2B5EF4-FFF2-40B4-BE49-F238E27FC236}">
                <a16:creationId xmlns:a16="http://schemas.microsoft.com/office/drawing/2014/main" id="{D3432434-FB4D-4677-9824-849778DAB642}"/>
              </a:ext>
            </a:extLst>
          </p:cNvPr>
          <p:cNvSpPr>
            <a:spLocks noGrp="1"/>
          </p:cNvSpPr>
          <p:nvPr>
            <p:ph type="sldNum" sz="quarter" idx="12"/>
          </p:nvPr>
        </p:nvSpPr>
        <p:spPr>
          <a:xfrm>
            <a:off x="11537573" y="9040144"/>
            <a:ext cx="496054" cy="456535"/>
          </a:xfrm>
        </p:spPr>
        <p:txBody>
          <a:bodyPr/>
          <a:lstStyle/>
          <a:p>
            <a:r>
              <a:rPr lang="en-US" sz="2300" b="1">
                <a:latin typeface="Arial Black" panose="020B0A04020102020204" pitchFamily="34" charset="0"/>
              </a:rPr>
              <a:t>20</a:t>
            </a:r>
          </a:p>
        </p:txBody>
      </p:sp>
      <p:pic>
        <p:nvPicPr>
          <p:cNvPr id="6" name="Graphic 5" descr="Coffee">
            <a:extLst>
              <a:ext uri="{FF2B5EF4-FFF2-40B4-BE49-F238E27FC236}">
                <a16:creationId xmlns:a16="http://schemas.microsoft.com/office/drawing/2014/main" id="{4254C938-DC01-47E5-9E4B-47B366E018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488761" y="5172534"/>
            <a:ext cx="780288" cy="1040384"/>
          </a:xfrm>
          <a:prstGeom prst="rect">
            <a:avLst/>
          </a:prstGeom>
        </p:spPr>
      </p:pic>
      <p:pic>
        <p:nvPicPr>
          <p:cNvPr id="15" name="Graphic 14" descr="Coffee">
            <a:extLst>
              <a:ext uri="{FF2B5EF4-FFF2-40B4-BE49-F238E27FC236}">
                <a16:creationId xmlns:a16="http://schemas.microsoft.com/office/drawing/2014/main" id="{48805568-0E36-4916-BFF5-7CAB6976AF6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615681" y="3467945"/>
            <a:ext cx="4226560" cy="5462016"/>
          </a:xfrm>
          <a:prstGeom prst="rect">
            <a:avLst/>
          </a:prstGeom>
        </p:spPr>
      </p:pic>
    </p:spTree>
    <p:extLst>
      <p:ext uri="{BB962C8B-B14F-4D97-AF65-F5344CB8AC3E}">
        <p14:creationId xmlns:p14="http://schemas.microsoft.com/office/powerpoint/2010/main" val="175704955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3"/>
          <p:cNvGraphicFramePr>
            <a:graphicFrameLocks noGrp="1"/>
          </p:cNvGraphicFramePr>
          <p:nvPr>
            <p:ph/>
            <p:extLst>
              <p:ext uri="{D42A27DB-BD31-4B8C-83A1-F6EECF244321}">
                <p14:modId xmlns:p14="http://schemas.microsoft.com/office/powerpoint/2010/main" val="2726521290"/>
              </p:ext>
            </p:extLst>
          </p:nvPr>
        </p:nvGraphicFramePr>
        <p:xfrm>
          <a:off x="406401" y="2115930"/>
          <a:ext cx="12191998" cy="6089722"/>
        </p:xfrm>
        <a:graphic>
          <a:graphicData uri="http://schemas.openxmlformats.org/drawingml/2006/table">
            <a:tbl>
              <a:tblPr firstRow="1" bandRow="1">
                <a:tableStyleId>{2D5ABB26-0587-4C30-8999-92F81FD0307C}</a:tableStyleId>
              </a:tblPr>
              <a:tblGrid>
                <a:gridCol w="6836636">
                  <a:extLst>
                    <a:ext uri="{9D8B030D-6E8A-4147-A177-3AD203B41FA5}">
                      <a16:colId xmlns:a16="http://schemas.microsoft.com/office/drawing/2014/main" val="20000"/>
                    </a:ext>
                  </a:extLst>
                </a:gridCol>
                <a:gridCol w="1709158">
                  <a:extLst>
                    <a:ext uri="{9D8B030D-6E8A-4147-A177-3AD203B41FA5}">
                      <a16:colId xmlns:a16="http://schemas.microsoft.com/office/drawing/2014/main" val="20001"/>
                    </a:ext>
                  </a:extLst>
                </a:gridCol>
                <a:gridCol w="1709158">
                  <a:extLst>
                    <a:ext uri="{9D8B030D-6E8A-4147-A177-3AD203B41FA5}">
                      <a16:colId xmlns:a16="http://schemas.microsoft.com/office/drawing/2014/main" val="20002"/>
                    </a:ext>
                  </a:extLst>
                </a:gridCol>
                <a:gridCol w="1937046">
                  <a:extLst>
                    <a:ext uri="{9D8B030D-6E8A-4147-A177-3AD203B41FA5}">
                      <a16:colId xmlns:a16="http://schemas.microsoft.com/office/drawing/2014/main" val="20003"/>
                    </a:ext>
                  </a:extLst>
                </a:gridCol>
              </a:tblGrid>
              <a:tr h="438912">
                <a:tc>
                  <a:txBody>
                    <a:bodyPr/>
                    <a:lstStyle/>
                    <a:p>
                      <a:endParaRPr lang="en-US" sz="1900">
                        <a:latin typeface="Arial Narrow" panose="020B0606020202030204" pitchFamily="34" charset="0"/>
                        <a:cs typeface="Arial" panose="020B0604020202020204" pitchFamily="34" charset="0"/>
                      </a:endParaRP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b="1">
                          <a:solidFill>
                            <a:srgbClr val="3366FF"/>
                          </a:solidFill>
                          <a:latin typeface="Arial Black" panose="020B0A04020102020204" pitchFamily="34" charset="0"/>
                          <a:cs typeface="Arial" panose="020B0604020202020204" pitchFamily="34" charset="0"/>
                        </a:rPr>
                        <a:t>2018</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CCECFF"/>
                    </a:solidFill>
                  </a:tcPr>
                </a:tc>
                <a:tc>
                  <a:txBody>
                    <a:bodyPr/>
                    <a:lstStyle/>
                    <a:p>
                      <a:pPr algn="r"/>
                      <a:r>
                        <a:rPr lang="en-US" sz="2100" b="1">
                          <a:solidFill>
                            <a:srgbClr val="3366FF"/>
                          </a:solidFill>
                          <a:latin typeface="Arial Narrow" panose="020B0706020202030204" pitchFamily="34" charset="0"/>
                          <a:cs typeface="Arial" panose="020B0604020202020204" pitchFamily="34" charset="0"/>
                        </a:rPr>
                        <a:t>2017</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b="1">
                          <a:solidFill>
                            <a:srgbClr val="3366FF"/>
                          </a:solidFill>
                          <a:latin typeface="Arial Narrow" panose="020B0606020202030204" pitchFamily="34" charset="0"/>
                          <a:cs typeface="Arial" panose="020B0604020202020204" pitchFamily="34" charset="0"/>
                        </a:rPr>
                        <a:t>2016</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0"/>
                  </a:ext>
                </a:extLst>
              </a:tr>
              <a:tr h="422656">
                <a:tc>
                  <a:txBody>
                    <a:bodyPr/>
                    <a:lstStyle/>
                    <a:p>
                      <a:r>
                        <a:rPr lang="en-US" sz="1700">
                          <a:latin typeface="Arial Narrow" panose="020B0606020202030204" pitchFamily="34" charset="0"/>
                          <a:cs typeface="Arial" panose="020B0604020202020204" pitchFamily="34" charset="0"/>
                        </a:rPr>
                        <a:t>Number of Members</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b="0">
                          <a:latin typeface="Arial Black" panose="020B0A04020102020204" pitchFamily="34" charset="0"/>
                          <a:cs typeface="Arial" panose="020B0604020202020204" pitchFamily="34" charset="0"/>
                        </a:rPr>
                        <a:t>1,418,177</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b="0">
                          <a:latin typeface="Arial Narrow" panose="020B0706020202030204" pitchFamily="34" charset="0"/>
                          <a:cs typeface="Arial" panose="020B0604020202020204" pitchFamily="34" charset="0"/>
                        </a:rPr>
                        <a:t>1,381,954</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b="0">
                          <a:latin typeface="Arial Narrow" panose="020B0606020202030204" pitchFamily="34" charset="0"/>
                          <a:cs typeface="Arial" panose="020B0604020202020204" pitchFamily="34" charset="0"/>
                        </a:rPr>
                        <a:t>1,362,402</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422656">
                <a:tc>
                  <a:txBody>
                    <a:bodyPr/>
                    <a:lstStyle/>
                    <a:p>
                      <a:r>
                        <a:rPr lang="en-US" sz="1700" b="0">
                          <a:latin typeface="Arial Narrow" panose="020B0606020202030204" pitchFamily="34" charset="0"/>
                          <a:cs typeface="Arial" panose="020B0604020202020204" pitchFamily="34" charset="0"/>
                        </a:rPr>
                        <a:t>Cost of Services per Member</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r"/>
                      <a:r>
                        <a:rPr lang="en-US" sz="2100">
                          <a:latin typeface="Arial Black" panose="020B0A04020102020204" pitchFamily="34" charset="0"/>
                          <a:cs typeface="Arial" panose="020B0604020202020204" pitchFamily="34" charset="0"/>
                        </a:rPr>
                        <a:t>$8.06</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a:latin typeface="Arial Narrow" panose="020B0706020202030204" pitchFamily="34" charset="0"/>
                          <a:cs typeface="Arial" panose="020B0604020202020204" pitchFamily="34" charset="0"/>
                        </a:rPr>
                        <a:t>$7.40</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a:latin typeface="Arial Narrow" panose="020B0606020202030204" pitchFamily="34" charset="0"/>
                          <a:cs typeface="Arial" panose="020B0604020202020204" pitchFamily="34" charset="0"/>
                        </a:rPr>
                        <a:t>$7.27</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2"/>
                  </a:ext>
                </a:extLst>
              </a:tr>
              <a:tr h="422656">
                <a:tc>
                  <a:txBody>
                    <a:bodyPr/>
                    <a:lstStyle/>
                    <a:p>
                      <a:r>
                        <a:rPr lang="en-US" sz="1700" b="0">
                          <a:latin typeface="Arial Narrow" panose="020B0606020202030204" pitchFamily="34" charset="0"/>
                          <a:cs typeface="Arial" panose="020B0604020202020204" pitchFamily="34" charset="0"/>
                        </a:rPr>
                        <a:t>7</a:t>
                      </a:r>
                      <a:r>
                        <a:rPr lang="en-US" sz="1700" b="0" baseline="30000">
                          <a:latin typeface="Arial Narrow" panose="020B0606020202030204" pitchFamily="34" charset="0"/>
                          <a:cs typeface="Arial" panose="020B0604020202020204" pitchFamily="34" charset="0"/>
                        </a:rPr>
                        <a:t>th</a:t>
                      </a:r>
                      <a:r>
                        <a:rPr lang="en-US" sz="1700" b="0">
                          <a:latin typeface="Arial Narrow" panose="020B0606020202030204" pitchFamily="34" charset="0"/>
                          <a:cs typeface="Arial" panose="020B0604020202020204" pitchFamily="34" charset="0"/>
                        </a:rPr>
                        <a:t> Tradition Self-Support Contributions </a:t>
                      </a:r>
                      <a:r>
                        <a:rPr lang="en-US" sz="1700" b="0" baseline="0">
                          <a:latin typeface="Arial Narrow" panose="020B0606020202030204" pitchFamily="34" charset="0"/>
                          <a:cs typeface="Arial" panose="020B0604020202020204" pitchFamily="34" charset="0"/>
                        </a:rPr>
                        <a:t>per Member</a:t>
                      </a:r>
                      <a:endParaRPr lang="en-US" sz="1700" b="0">
                        <a:latin typeface="Arial Narrow" panose="020B0606020202030204" pitchFamily="34" charset="0"/>
                        <a:cs typeface="Arial" panose="020B0604020202020204" pitchFamily="34" charset="0"/>
                      </a:endParaRP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u="sng">
                          <a:latin typeface="Arial Black" panose="020B0A04020102020204" pitchFamily="34" charset="0"/>
                          <a:cs typeface="Arial" panose="020B0604020202020204" pitchFamily="34" charset="0"/>
                        </a:rPr>
                        <a:t>5.91</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u="sng">
                          <a:latin typeface="Arial Narrow" panose="020B0706020202030204" pitchFamily="34" charset="0"/>
                          <a:cs typeface="Arial" panose="020B0604020202020204" pitchFamily="34" charset="0"/>
                        </a:rPr>
                        <a:t>6.09</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u="sng">
                          <a:latin typeface="Arial Narrow" panose="020B0606020202030204" pitchFamily="34" charset="0"/>
                          <a:cs typeface="Arial" panose="020B0604020202020204" pitchFamily="34" charset="0"/>
                        </a:rPr>
                        <a:t>5.82</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3"/>
                  </a:ext>
                </a:extLst>
              </a:tr>
              <a:tr h="422656">
                <a:tc>
                  <a:txBody>
                    <a:bodyPr/>
                    <a:lstStyle/>
                    <a:p>
                      <a:r>
                        <a:rPr lang="en-US" sz="1700" b="0">
                          <a:latin typeface="Arial Narrow" panose="020B0606020202030204" pitchFamily="34" charset="0"/>
                          <a:cs typeface="Arial" panose="020B0604020202020204" pitchFamily="34" charset="0"/>
                        </a:rPr>
                        <a:t>Cost of Services </a:t>
                      </a:r>
                      <a:r>
                        <a:rPr lang="en-US" sz="2100" b="1" u="sng">
                          <a:latin typeface="Arial Narrow" panose="020B0606020202030204" pitchFamily="34" charset="0"/>
                          <a:cs typeface="Arial" panose="020B0604020202020204" pitchFamily="34" charset="0"/>
                        </a:rPr>
                        <a:t>NOT</a:t>
                      </a:r>
                      <a:r>
                        <a:rPr lang="en-US" sz="1700" b="0">
                          <a:latin typeface="Arial Narrow" panose="020B0606020202030204" pitchFamily="34" charset="0"/>
                          <a:cs typeface="Arial" panose="020B0604020202020204" pitchFamily="34" charset="0"/>
                        </a:rPr>
                        <a:t> covered by Self-Support</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CCECFF"/>
                    </a:solidFill>
                  </a:tcPr>
                </a:tc>
                <a:tc>
                  <a:txBody>
                    <a:bodyPr/>
                    <a:lstStyle/>
                    <a:p>
                      <a:pPr algn="r"/>
                      <a:r>
                        <a:rPr lang="en-US" sz="2100" b="1">
                          <a:latin typeface="Arial Black" panose="020B0A04020102020204" pitchFamily="34" charset="0"/>
                          <a:cs typeface="Arial" panose="020B0604020202020204" pitchFamily="34" charset="0"/>
                        </a:rPr>
                        <a:t>2.15</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b="1">
                          <a:latin typeface="Arial Narrow" panose="020B0706020202030204" pitchFamily="34" charset="0"/>
                          <a:cs typeface="Arial" panose="020B0604020202020204" pitchFamily="34" charset="0"/>
                        </a:rPr>
                        <a:t>1.31</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b="1">
                          <a:latin typeface="Arial Narrow" panose="020B0606020202030204" pitchFamily="34" charset="0"/>
                          <a:cs typeface="Arial" panose="020B0604020202020204" pitchFamily="34" charset="0"/>
                        </a:rPr>
                        <a:t>1.45</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4"/>
                  </a:ext>
                </a:extLst>
              </a:tr>
              <a:tr h="390144">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900" b="0">
                        <a:latin typeface="Arial Black" panose="020B0A04020102020204" pitchFamily="34" charset="0"/>
                        <a:cs typeface="Arial" panose="020B0604020202020204" pitchFamily="34" charset="0"/>
                      </a:endParaRP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r h="422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a:latin typeface="Arial Narrow" panose="020B0606020202030204" pitchFamily="34" charset="0"/>
                          <a:cs typeface="Arial" panose="020B0604020202020204" pitchFamily="34" charset="0"/>
                        </a:rPr>
                        <a:t>Number of Groups </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a:latin typeface="Arial Black" panose="020B0A04020102020204" pitchFamily="34" charset="0"/>
                          <a:cs typeface="Arial" panose="020B0604020202020204" pitchFamily="34" charset="0"/>
                        </a:rPr>
                        <a:t>68,478</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a:latin typeface="Arial Narrow" panose="020B0706020202030204" pitchFamily="34" charset="0"/>
                          <a:cs typeface="Arial" panose="020B0604020202020204" pitchFamily="34" charset="0"/>
                        </a:rPr>
                        <a:t>66,860</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a:latin typeface="Arial Narrow" panose="020B0606020202030204" pitchFamily="34" charset="0"/>
                          <a:cs typeface="Arial" panose="020B0604020202020204" pitchFamily="34" charset="0"/>
                        </a:rPr>
                        <a:t>66,336</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6"/>
                  </a:ext>
                </a:extLst>
              </a:tr>
              <a:tr h="422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a:latin typeface="Arial Narrow" panose="020B0606020202030204" pitchFamily="34" charset="0"/>
                          <a:cs typeface="Arial" panose="020B0604020202020204" pitchFamily="34" charset="0"/>
                        </a:rPr>
                        <a:t>Cost of Services per Group</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a:latin typeface="Arial Black" panose="020B0A04020102020204" pitchFamily="34" charset="0"/>
                          <a:cs typeface="Arial" panose="020B0604020202020204" pitchFamily="34" charset="0"/>
                        </a:rPr>
                        <a:t>$166.87</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a:latin typeface="Arial Narrow" panose="020B0706020202030204" pitchFamily="34" charset="0"/>
                          <a:cs typeface="Arial" panose="020B0604020202020204" pitchFamily="34" charset="0"/>
                        </a:rPr>
                        <a:t>$152.90</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a:latin typeface="Arial Narrow" panose="020B0606020202030204" pitchFamily="34" charset="0"/>
                          <a:cs typeface="Arial" panose="020B0604020202020204" pitchFamily="34" charset="0"/>
                        </a:rPr>
                        <a:t>$149.34</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7"/>
                  </a:ext>
                </a:extLst>
              </a:tr>
              <a:tr h="422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a:latin typeface="Arial Narrow" panose="020B0606020202030204" pitchFamily="34" charset="0"/>
                          <a:cs typeface="Arial" panose="020B0604020202020204" pitchFamily="34" charset="0"/>
                        </a:rPr>
                        <a:t>7</a:t>
                      </a:r>
                      <a:r>
                        <a:rPr lang="en-US" sz="1700" b="0" baseline="30000">
                          <a:latin typeface="Arial Narrow" panose="020B0606020202030204" pitchFamily="34" charset="0"/>
                          <a:cs typeface="Arial" panose="020B0604020202020204" pitchFamily="34" charset="0"/>
                        </a:rPr>
                        <a:t>th</a:t>
                      </a:r>
                      <a:r>
                        <a:rPr lang="en-US" sz="1700" b="0">
                          <a:latin typeface="Arial Narrow" panose="020B0606020202030204" pitchFamily="34" charset="0"/>
                          <a:cs typeface="Arial" panose="020B0604020202020204" pitchFamily="34" charset="0"/>
                        </a:rPr>
                        <a:t> Tradition Self-Support</a:t>
                      </a:r>
                      <a:r>
                        <a:rPr lang="en-US" sz="1700" b="0" baseline="0">
                          <a:latin typeface="Arial Narrow" panose="020B0606020202030204" pitchFamily="34" charset="0"/>
                          <a:cs typeface="Arial" panose="020B0604020202020204" pitchFamily="34" charset="0"/>
                        </a:rPr>
                        <a:t> Contributions per Group </a:t>
                      </a:r>
                      <a:endParaRPr lang="en-US" sz="1700" b="0">
                        <a:latin typeface="Arial Narrow" panose="020B0606020202030204" pitchFamily="34" charset="0"/>
                        <a:cs typeface="Arial" panose="020B0604020202020204" pitchFamily="34" charset="0"/>
                      </a:endParaRP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u="sng">
                          <a:latin typeface="Arial Black" panose="020B0A04020102020204" pitchFamily="34" charset="0"/>
                          <a:cs typeface="Arial" panose="020B0604020202020204" pitchFamily="34" charset="0"/>
                        </a:rPr>
                        <a:t>122.45</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u="sng">
                          <a:latin typeface="Arial Narrow" panose="020B0706020202030204" pitchFamily="34" charset="0"/>
                          <a:cs typeface="Arial" panose="020B0604020202020204" pitchFamily="34" charset="0"/>
                        </a:rPr>
                        <a:t>125.78</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u="sng">
                          <a:latin typeface="Arial Narrow" panose="020B0606020202030204" pitchFamily="34" charset="0"/>
                          <a:cs typeface="Arial" panose="020B0604020202020204" pitchFamily="34" charset="0"/>
                        </a:rPr>
                        <a:t>119.62</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8"/>
                  </a:ext>
                </a:extLst>
              </a:tr>
              <a:tr h="422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a:latin typeface="Arial Narrow" panose="020B0606020202030204" pitchFamily="34" charset="0"/>
                          <a:cs typeface="Arial" panose="020B0604020202020204" pitchFamily="34" charset="0"/>
                        </a:rPr>
                        <a:t>Cost of Services </a:t>
                      </a:r>
                      <a:r>
                        <a:rPr lang="en-US" sz="2100" b="1" u="sng">
                          <a:latin typeface="Arial Narrow" panose="020B0606020202030204" pitchFamily="34" charset="0"/>
                          <a:cs typeface="Arial" panose="020B0604020202020204" pitchFamily="34" charset="0"/>
                        </a:rPr>
                        <a:t>NOT</a:t>
                      </a:r>
                      <a:r>
                        <a:rPr lang="en-US" sz="1700" b="0" baseline="0">
                          <a:latin typeface="Arial Narrow" panose="020B0606020202030204" pitchFamily="34" charset="0"/>
                          <a:cs typeface="Arial" panose="020B0604020202020204" pitchFamily="34" charset="0"/>
                        </a:rPr>
                        <a:t> covered by Self-Support</a:t>
                      </a:r>
                      <a:endParaRPr lang="en-US" sz="1700" b="0">
                        <a:latin typeface="Arial Narrow" panose="020B0606020202030204" pitchFamily="34" charset="0"/>
                        <a:cs typeface="Arial" panose="020B0604020202020204" pitchFamily="34" charset="0"/>
                      </a:endParaRP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b="1">
                          <a:latin typeface="Arial Black" panose="020B0A04020102020204" pitchFamily="34" charset="0"/>
                          <a:cs typeface="Arial" panose="020B0604020202020204" pitchFamily="34" charset="0"/>
                        </a:rPr>
                        <a:t>44.42</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b="1">
                          <a:latin typeface="Arial Narrow" panose="020B0706020202030204" pitchFamily="34" charset="0"/>
                          <a:cs typeface="Arial" panose="020B0604020202020204" pitchFamily="34" charset="0"/>
                        </a:rPr>
                        <a:t>27.12</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b="1">
                          <a:latin typeface="Arial Narrow" panose="020B0606020202030204" pitchFamily="34" charset="0"/>
                          <a:cs typeface="Arial" panose="020B0604020202020204" pitchFamily="34" charset="0"/>
                        </a:rPr>
                        <a:t>29.72</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9"/>
                  </a:ext>
                </a:extLst>
              </a:tr>
              <a:tr h="390144">
                <a:tc gridSpan="4">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900" b="0">
                        <a:latin typeface="Arial Narrow" panose="020B0706020202030204" pitchFamily="34" charset="0"/>
                        <a:cs typeface="Arial" panose="020B0604020202020204" pitchFamily="34" charset="0"/>
                      </a:endParaRP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r h="422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a:latin typeface="Arial Narrow" panose="020B0606020202030204" pitchFamily="34" charset="0"/>
                          <a:cs typeface="Arial" panose="020B0604020202020204" pitchFamily="34" charset="0"/>
                        </a:rPr>
                        <a:t>Percentage of Groups Contributing</a:t>
                      </a:r>
                      <a:r>
                        <a:rPr lang="en-US" sz="1700" b="0" baseline="0">
                          <a:latin typeface="Arial Narrow" panose="020B0606020202030204" pitchFamily="34" charset="0"/>
                          <a:cs typeface="Arial" panose="020B0604020202020204" pitchFamily="34" charset="0"/>
                        </a:rPr>
                        <a:t> </a:t>
                      </a:r>
                      <a:endParaRPr lang="en-US" sz="1700" b="0">
                        <a:latin typeface="Arial Narrow" panose="020B0606020202030204" pitchFamily="34" charset="0"/>
                        <a:cs typeface="Arial" panose="020B0604020202020204" pitchFamily="34" charset="0"/>
                      </a:endParaRP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a:latin typeface="Arial Black" panose="020B0A04020102020204" pitchFamily="34" charset="0"/>
                          <a:cs typeface="Arial" panose="020B0604020202020204" pitchFamily="34" charset="0"/>
                        </a:rPr>
                        <a:t>41.3%</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a:latin typeface="Arial Narrow" panose="020B0706020202030204" pitchFamily="34" charset="0"/>
                          <a:cs typeface="Arial" panose="020B0604020202020204" pitchFamily="34" charset="0"/>
                        </a:rPr>
                        <a:t>43.7%</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a:latin typeface="Arial Narrow" panose="020B0606020202030204" pitchFamily="34" charset="0"/>
                          <a:cs typeface="Arial" panose="020B0604020202020204" pitchFamily="34" charset="0"/>
                        </a:rPr>
                        <a:t>41.5%</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11"/>
                  </a:ext>
                </a:extLst>
              </a:tr>
              <a:tr h="42265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a:latin typeface="Arial Narrow" panose="020B0606020202030204" pitchFamily="34" charset="0"/>
                          <a:cs typeface="Arial" panose="020B0604020202020204" pitchFamily="34" charset="0"/>
                        </a:rPr>
                        <a:t>Number of Groups that Contributed</a:t>
                      </a:r>
                      <a:r>
                        <a:rPr lang="en-US" sz="1700" b="0" baseline="0">
                          <a:latin typeface="Arial Narrow" panose="020B0606020202030204" pitchFamily="34" charset="0"/>
                          <a:cs typeface="Arial" panose="020B0604020202020204" pitchFamily="34" charset="0"/>
                        </a:rPr>
                        <a:t> </a:t>
                      </a:r>
                      <a:endParaRPr lang="en-US" sz="1700" b="0">
                        <a:latin typeface="Arial Narrow" panose="020B0606020202030204" pitchFamily="34" charset="0"/>
                        <a:cs typeface="Arial" panose="020B0604020202020204" pitchFamily="34" charset="0"/>
                      </a:endParaRP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a:latin typeface="Arial Black" panose="020B0A04020102020204" pitchFamily="34" charset="0"/>
                          <a:cs typeface="Arial" panose="020B0604020202020204" pitchFamily="34" charset="0"/>
                        </a:rPr>
                        <a:t>28,314</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a:latin typeface="Arial Narrow" panose="020B0706020202030204" pitchFamily="34" charset="0"/>
                          <a:cs typeface="Arial" panose="020B0604020202020204" pitchFamily="34" charset="0"/>
                        </a:rPr>
                        <a:t>29,219</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a:latin typeface="Arial Narrow" panose="020B0606020202030204" pitchFamily="34" charset="0"/>
                          <a:cs typeface="Arial" panose="020B0604020202020204" pitchFamily="34" charset="0"/>
                        </a:rPr>
                        <a:t>27,542</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12"/>
                  </a:ext>
                </a:extLst>
              </a:tr>
              <a:tr h="6439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700" b="0">
                          <a:latin typeface="Arial Narrow" panose="020B0606020202030204" pitchFamily="34" charset="0"/>
                          <a:cs typeface="Arial" panose="020B0604020202020204" pitchFamily="34" charset="0"/>
                        </a:rPr>
                        <a:t>7</a:t>
                      </a:r>
                      <a:r>
                        <a:rPr lang="en-US" sz="1700" b="0" baseline="30000">
                          <a:latin typeface="Arial Narrow" panose="020B0606020202030204" pitchFamily="34" charset="0"/>
                          <a:cs typeface="Arial" panose="020B0604020202020204" pitchFamily="34" charset="0"/>
                        </a:rPr>
                        <a:t>th</a:t>
                      </a:r>
                      <a:r>
                        <a:rPr lang="en-US" sz="1700" b="0">
                          <a:latin typeface="Arial Narrow" panose="020B0606020202030204" pitchFamily="34" charset="0"/>
                          <a:cs typeface="Arial" panose="020B0604020202020204" pitchFamily="34" charset="0"/>
                        </a:rPr>
                        <a:t> Tradition Self-</a:t>
                      </a:r>
                      <a:r>
                        <a:rPr lang="en-US" sz="1700" b="0" baseline="0">
                          <a:latin typeface="Arial Narrow" panose="020B0606020202030204" pitchFamily="34" charset="0"/>
                          <a:cs typeface="Arial" panose="020B0604020202020204" pitchFamily="34" charset="0"/>
                        </a:rPr>
                        <a:t>Support of Groups that contributed – </a:t>
                      </a:r>
                      <a:r>
                        <a:rPr lang="en-US" sz="1700" b="1" baseline="0">
                          <a:highlight>
                            <a:srgbClr val="FFFF00"/>
                          </a:highlight>
                          <a:latin typeface="Arial Narrow" panose="020B0606020202030204" pitchFamily="34" charset="0"/>
                          <a:cs typeface="Arial" panose="020B0604020202020204" pitchFamily="34" charset="0"/>
                        </a:rPr>
                        <a:t>Slide 8</a:t>
                      </a:r>
                      <a:r>
                        <a:rPr lang="en-US" sz="1700" b="0" baseline="0">
                          <a:highlight>
                            <a:srgbClr val="FFFF00"/>
                          </a:highlight>
                          <a:latin typeface="Arial Narrow" panose="020B0606020202030204" pitchFamily="34" charset="0"/>
                          <a:cs typeface="Arial" panose="020B0604020202020204" pitchFamily="34" charset="0"/>
                        </a:rPr>
                        <a:t> </a:t>
                      </a:r>
                      <a:endParaRPr lang="en-US" sz="1700" b="0">
                        <a:highlight>
                          <a:srgbClr val="FFFF00"/>
                        </a:highlight>
                        <a:latin typeface="Arial Narrow" panose="020B0606020202030204" pitchFamily="34" charset="0"/>
                        <a:cs typeface="Arial" panose="020B0604020202020204" pitchFamily="34" charset="0"/>
                      </a:endParaRP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b="1">
                          <a:latin typeface="Arial Black" panose="020B0A04020102020204" pitchFamily="34" charset="0"/>
                          <a:cs typeface="Arial" panose="020B0604020202020204" pitchFamily="34" charset="0"/>
                        </a:rPr>
                        <a:t>$237.35</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solidFill>
                      <a:srgbClr val="FFFF00"/>
                    </a:solidFill>
                  </a:tcPr>
                </a:tc>
                <a:tc>
                  <a:txBody>
                    <a:bodyPr/>
                    <a:lstStyle/>
                    <a:p>
                      <a:pPr algn="r"/>
                      <a:r>
                        <a:rPr lang="en-US" sz="2100" b="1">
                          <a:latin typeface="Arial Narrow" panose="020B0706020202030204" pitchFamily="34" charset="0"/>
                          <a:cs typeface="Arial" panose="020B0604020202020204" pitchFamily="34" charset="0"/>
                        </a:rPr>
                        <a:t>$231.34</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tc>
                  <a:txBody>
                    <a:bodyPr/>
                    <a:lstStyle/>
                    <a:p>
                      <a:pPr algn="r"/>
                      <a:r>
                        <a:rPr lang="en-US" sz="2100" b="1">
                          <a:latin typeface="Arial Narrow" panose="020B0606020202030204" pitchFamily="34" charset="0"/>
                          <a:cs typeface="Arial" panose="020B0604020202020204" pitchFamily="34" charset="0"/>
                        </a:rPr>
                        <a:t>$234.41</a:t>
                      </a:r>
                    </a:p>
                  </a:txBody>
                  <a:tcPr marL="97536" marR="97536" marT="48768" marB="48768">
                    <a:lnL w="19050" cap="flat" cmpd="sng" algn="ctr">
                      <a:solidFill>
                        <a:schemeClr val="tx1"/>
                      </a:solidFill>
                      <a:prstDash val="sysDot"/>
                      <a:round/>
                      <a:headEnd type="none" w="med" len="med"/>
                      <a:tailEnd type="none" w="med" len="med"/>
                    </a:lnL>
                    <a:lnR w="19050" cap="flat" cmpd="sng" algn="ctr">
                      <a:solidFill>
                        <a:schemeClr val="tx1"/>
                      </a:solidFill>
                      <a:prstDash val="sysDot"/>
                      <a:round/>
                      <a:headEnd type="none" w="med" len="med"/>
                      <a:tailEnd type="none" w="med" len="med"/>
                    </a:lnR>
                    <a:lnT w="19050" cap="flat" cmpd="sng" algn="ctr">
                      <a:solidFill>
                        <a:schemeClr val="tx1"/>
                      </a:solidFill>
                      <a:prstDash val="sysDot"/>
                      <a:round/>
                      <a:headEnd type="none" w="med" len="med"/>
                      <a:tailEnd type="none" w="med" len="med"/>
                    </a:lnT>
                    <a:lnB w="1905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2" name="Title 1"/>
          <p:cNvSpPr>
            <a:spLocks noGrp="1"/>
          </p:cNvSpPr>
          <p:nvPr>
            <p:ph type="title" idx="4294967295"/>
          </p:nvPr>
        </p:nvSpPr>
        <p:spPr>
          <a:xfrm>
            <a:off x="0" y="1219200"/>
            <a:ext cx="13004800" cy="812800"/>
          </a:xfrm>
        </p:spPr>
        <p:txBody>
          <a:bodyPr>
            <a:normAutofit/>
          </a:bodyPr>
          <a:lstStyle/>
          <a:p>
            <a:pPr algn="ctr"/>
            <a:r>
              <a:rPr lang="en-US" sz="2987" b="1">
                <a:solidFill>
                  <a:schemeClr val="accent5">
                    <a:lumMod val="75000"/>
                  </a:schemeClr>
                </a:solidFill>
                <a:latin typeface="Arial Black" panose="020B0A04020102020204" pitchFamily="34" charset="0"/>
              </a:rPr>
              <a:t>MEMBER SERVICES &amp; STATISTICS – 3 YEAR HISTORY </a:t>
            </a:r>
          </a:p>
        </p:txBody>
      </p:sp>
      <p:sp>
        <p:nvSpPr>
          <p:cNvPr id="3" name="TextBox 2"/>
          <p:cNvSpPr txBox="1"/>
          <p:nvPr/>
        </p:nvSpPr>
        <p:spPr>
          <a:xfrm>
            <a:off x="12534875" y="8121722"/>
            <a:ext cx="476412" cy="355034"/>
          </a:xfrm>
          <a:prstGeom prst="rect">
            <a:avLst/>
          </a:prstGeom>
          <a:noFill/>
        </p:spPr>
        <p:txBody>
          <a:bodyPr wrap="none" rtlCol="0">
            <a:spAutoFit/>
          </a:bodyPr>
          <a:lstStyle/>
          <a:p>
            <a:r>
              <a:rPr lang="en-US" sz="1707" b="1">
                <a:latin typeface="Arial Black" panose="020B0A04020102020204" pitchFamily="34" charset="0"/>
              </a:rPr>
              <a:t>37</a:t>
            </a:r>
          </a:p>
        </p:txBody>
      </p:sp>
    </p:spTree>
    <p:extLst>
      <p:ext uri="{BB962C8B-B14F-4D97-AF65-F5344CB8AC3E}">
        <p14:creationId xmlns:p14="http://schemas.microsoft.com/office/powerpoint/2010/main" val="3391729770"/>
      </p:ext>
    </p:extLst>
  </p:cSld>
  <p:clrMapOvr>
    <a:masterClrMapping/>
  </p:clrMapOvr>
  <p:transition spd="med">
    <p:random/>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08853" y="2801087"/>
            <a:ext cx="10403840" cy="5980225"/>
          </a:xfrm>
        </p:spPr>
        <p:txBody>
          <a:bodyPr>
            <a:normAutofit/>
          </a:bodyPr>
          <a:lstStyle/>
          <a:p>
            <a:pPr marL="666035" indent="-666035">
              <a:buNone/>
            </a:pPr>
            <a:endParaRPr lang="en-US" sz="5547" b="1"/>
          </a:p>
          <a:p>
            <a:pPr marL="0" indent="0">
              <a:buNone/>
            </a:pPr>
            <a:endParaRPr lang="en-US"/>
          </a:p>
          <a:p>
            <a:pPr marL="0" indent="0">
              <a:buNone/>
            </a:pPr>
            <a:endParaRPr lang="en-US"/>
          </a:p>
        </p:txBody>
      </p:sp>
      <p:sp>
        <p:nvSpPr>
          <p:cNvPr id="4" name="Title 3"/>
          <p:cNvSpPr>
            <a:spLocks noGrp="1"/>
          </p:cNvSpPr>
          <p:nvPr>
            <p:ph type="title"/>
          </p:nvPr>
        </p:nvSpPr>
        <p:spPr>
          <a:xfrm>
            <a:off x="1347243" y="1175487"/>
            <a:ext cx="9990747" cy="1625600"/>
          </a:xfrm>
        </p:spPr>
        <p:txBody>
          <a:bodyPr>
            <a:normAutofit fontScale="90000"/>
          </a:bodyPr>
          <a:lstStyle/>
          <a:p>
            <a:pPr algn="ctr"/>
            <a:r>
              <a:rPr lang="en-US" b="1">
                <a:solidFill>
                  <a:srgbClr val="B75741"/>
                </a:solidFill>
              </a:rPr>
              <a:t>This year’s $8.06 on August 6th Seventh Tradition Member Challenge</a:t>
            </a:r>
          </a:p>
        </p:txBody>
      </p:sp>
      <p:grpSp>
        <p:nvGrpSpPr>
          <p:cNvPr id="5" name="Group 2"/>
          <p:cNvGrpSpPr>
            <a:grpSpLocks/>
          </p:cNvGrpSpPr>
          <p:nvPr/>
        </p:nvGrpSpPr>
        <p:grpSpPr bwMode="auto">
          <a:xfrm>
            <a:off x="3039122" y="5203456"/>
            <a:ext cx="6944924" cy="4213013"/>
            <a:chOff x="9233" y="2273"/>
            <a:chExt cx="5654" cy="4574"/>
          </a:xfrm>
        </p:grpSpPr>
        <p:sp>
          <p:nvSpPr>
            <p:cNvPr id="6" name="Freeform 3"/>
            <p:cNvSpPr>
              <a:spLocks/>
            </p:cNvSpPr>
            <p:nvPr/>
          </p:nvSpPr>
          <p:spPr bwMode="auto">
            <a:xfrm>
              <a:off x="9240" y="2280"/>
              <a:ext cx="5640" cy="4560"/>
            </a:xfrm>
            <a:custGeom>
              <a:avLst/>
              <a:gdLst>
                <a:gd name="T0" fmla="+- 0 10495 9240"/>
                <a:gd name="T1" fmla="*/ T0 w 5640"/>
                <a:gd name="T2" fmla="+- 0 6130 2280"/>
                <a:gd name="T3" fmla="*/ 6130 h 4560"/>
                <a:gd name="T4" fmla="+- 0 10524 9240"/>
                <a:gd name="T5" fmla="*/ T4 w 5640"/>
                <a:gd name="T6" fmla="+- 0 6840 2280"/>
                <a:gd name="T7" fmla="*/ 6840 h 4560"/>
                <a:gd name="T8" fmla="+- 0 11206 9240"/>
                <a:gd name="T9" fmla="*/ T8 w 5640"/>
                <a:gd name="T10" fmla="+- 0 6106 2280"/>
                <a:gd name="T11" fmla="*/ 6106 h 4560"/>
                <a:gd name="T12" fmla="+- 0 11510 9240"/>
                <a:gd name="T13" fmla="*/ T12 w 5640"/>
                <a:gd name="T14" fmla="+- 0 6442 2280"/>
                <a:gd name="T15" fmla="*/ 6442 h 4560"/>
                <a:gd name="T16" fmla="+- 0 11818 9240"/>
                <a:gd name="T17" fmla="*/ T16 w 5640"/>
                <a:gd name="T18" fmla="+- 0 5947 2280"/>
                <a:gd name="T19" fmla="*/ 5947 h 4560"/>
                <a:gd name="T20" fmla="+- 0 12271 9240"/>
                <a:gd name="T21" fmla="*/ T20 w 5640"/>
                <a:gd name="T22" fmla="+- 0 6257 2280"/>
                <a:gd name="T23" fmla="*/ 6257 h 4560"/>
                <a:gd name="T24" fmla="+- 0 12420 9240"/>
                <a:gd name="T25" fmla="*/ T24 w 5640"/>
                <a:gd name="T26" fmla="+- 0 5645 2280"/>
                <a:gd name="T27" fmla="*/ 5645 h 4560"/>
                <a:gd name="T28" fmla="+- 0 13142 9240"/>
                <a:gd name="T29" fmla="*/ T28 w 5640"/>
                <a:gd name="T30" fmla="+- 0 5947 2280"/>
                <a:gd name="T31" fmla="*/ 5947 h 4560"/>
                <a:gd name="T32" fmla="+- 0 13063 9240"/>
                <a:gd name="T33" fmla="*/ T32 w 5640"/>
                <a:gd name="T34" fmla="+- 0 5309 2280"/>
                <a:gd name="T35" fmla="*/ 5309 h 4560"/>
                <a:gd name="T36" fmla="+- 0 14170 9240"/>
                <a:gd name="T37" fmla="*/ T36 w 5640"/>
                <a:gd name="T38" fmla="+- 0 5580 2280"/>
                <a:gd name="T39" fmla="*/ 5580 h 4560"/>
                <a:gd name="T40" fmla="+- 0 13517 9240"/>
                <a:gd name="T41" fmla="*/ T40 w 5640"/>
                <a:gd name="T42" fmla="+- 0 4879 2280"/>
                <a:gd name="T43" fmla="*/ 4879 h 4560"/>
                <a:gd name="T44" fmla="+- 0 14011 9240"/>
                <a:gd name="T45" fmla="*/ T44 w 5640"/>
                <a:gd name="T46" fmla="+- 0 4663 2280"/>
                <a:gd name="T47" fmla="*/ 4663 h 4560"/>
                <a:gd name="T48" fmla="+- 0 13675 9240"/>
                <a:gd name="T49" fmla="*/ T48 w 5640"/>
                <a:gd name="T50" fmla="+- 0 4265 2280"/>
                <a:gd name="T51" fmla="*/ 4265 h 4560"/>
                <a:gd name="T52" fmla="+- 0 14880 9240"/>
                <a:gd name="T53" fmla="*/ T52 w 5640"/>
                <a:gd name="T54" fmla="+- 0 3682 2280"/>
                <a:gd name="T55" fmla="*/ 3682 h 4560"/>
                <a:gd name="T56" fmla="+- 0 13517 9240"/>
                <a:gd name="T57" fmla="*/ T56 w 5640"/>
                <a:gd name="T58" fmla="+- 0 3660 2280"/>
                <a:gd name="T59" fmla="*/ 3660 h 4560"/>
                <a:gd name="T60" fmla="+- 0 13942 9240"/>
                <a:gd name="T61" fmla="*/ T60 w 5640"/>
                <a:gd name="T62" fmla="+- 0 2950 2280"/>
                <a:gd name="T63" fmla="*/ 2950 h 4560"/>
                <a:gd name="T64" fmla="+- 0 13032 9240"/>
                <a:gd name="T65" fmla="*/ T64 w 5640"/>
                <a:gd name="T66" fmla="+- 0 3499 2280"/>
                <a:gd name="T67" fmla="*/ 3499 h 4560"/>
                <a:gd name="T68" fmla="+- 0 13102 9240"/>
                <a:gd name="T69" fmla="*/ T68 w 5640"/>
                <a:gd name="T70" fmla="+- 0 2280 2280"/>
                <a:gd name="T71" fmla="*/ 2280 h 4560"/>
                <a:gd name="T72" fmla="+- 0 12233 9240"/>
                <a:gd name="T73" fmla="*/ T72 w 5640"/>
                <a:gd name="T74" fmla="+- 0 3197 2280"/>
                <a:gd name="T75" fmla="*/ 3197 h 4560"/>
                <a:gd name="T76" fmla="+- 0 11779 9240"/>
                <a:gd name="T77" fmla="*/ T76 w 5640"/>
                <a:gd name="T78" fmla="+- 0 2678 2280"/>
                <a:gd name="T79" fmla="*/ 2678 h 4560"/>
                <a:gd name="T80" fmla="+- 0 11472 9240"/>
                <a:gd name="T81" fmla="*/ T80 w 5640"/>
                <a:gd name="T82" fmla="+- 0 3626 2280"/>
                <a:gd name="T83" fmla="*/ 3626 h 4560"/>
                <a:gd name="T84" fmla="+- 0 10416 9240"/>
                <a:gd name="T85" fmla="*/ T84 w 5640"/>
                <a:gd name="T86" fmla="+- 0 3046 2280"/>
                <a:gd name="T87" fmla="*/ 3046 h 4560"/>
                <a:gd name="T88" fmla="+- 0 10642 9240"/>
                <a:gd name="T89" fmla="*/ T88 w 5640"/>
                <a:gd name="T90" fmla="+- 0 3931 2280"/>
                <a:gd name="T91" fmla="*/ 3931 h 4560"/>
                <a:gd name="T92" fmla="+- 0 9545 9240"/>
                <a:gd name="T93" fmla="*/ T92 w 5640"/>
                <a:gd name="T94" fmla="+- 0 4025 2280"/>
                <a:gd name="T95" fmla="*/ 4025 h 4560"/>
                <a:gd name="T96" fmla="+- 0 10267 9240"/>
                <a:gd name="T97" fmla="*/ T96 w 5640"/>
                <a:gd name="T98" fmla="+- 0 4728 2280"/>
                <a:gd name="T99" fmla="*/ 4728 h 4560"/>
                <a:gd name="T100" fmla="+- 0 9240 9240"/>
                <a:gd name="T101" fmla="*/ T100 w 5640"/>
                <a:gd name="T102" fmla="+- 0 4999 2280"/>
                <a:gd name="T103" fmla="*/ 4999 h 4560"/>
                <a:gd name="T104" fmla="+- 0 10109 9240"/>
                <a:gd name="T105" fmla="*/ T104 w 5640"/>
                <a:gd name="T106" fmla="+- 0 5525 2280"/>
                <a:gd name="T107" fmla="*/ 5525 h 4560"/>
                <a:gd name="T108" fmla="+- 0 9576 9240"/>
                <a:gd name="T109" fmla="*/ T108 w 5640"/>
                <a:gd name="T110" fmla="+- 0 6043 2280"/>
                <a:gd name="T111" fmla="*/ 6043 h 4560"/>
                <a:gd name="T112" fmla="+- 0 10495 9240"/>
                <a:gd name="T113" fmla="*/ T112 w 5640"/>
                <a:gd name="T114" fmla="+- 0 6130 2280"/>
                <a:gd name="T115" fmla="*/ 6130 h 45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5640" h="4560">
                  <a:moveTo>
                    <a:pt x="1255" y="3850"/>
                  </a:moveTo>
                  <a:lnTo>
                    <a:pt x="1284" y="4560"/>
                  </a:lnTo>
                  <a:lnTo>
                    <a:pt x="1966" y="3826"/>
                  </a:lnTo>
                  <a:lnTo>
                    <a:pt x="2270" y="4162"/>
                  </a:lnTo>
                  <a:lnTo>
                    <a:pt x="2578" y="3667"/>
                  </a:lnTo>
                  <a:lnTo>
                    <a:pt x="3031" y="3977"/>
                  </a:lnTo>
                  <a:lnTo>
                    <a:pt x="3180" y="3365"/>
                  </a:lnTo>
                  <a:lnTo>
                    <a:pt x="3902" y="3667"/>
                  </a:lnTo>
                  <a:lnTo>
                    <a:pt x="3823" y="3029"/>
                  </a:lnTo>
                  <a:lnTo>
                    <a:pt x="4930" y="3300"/>
                  </a:lnTo>
                  <a:lnTo>
                    <a:pt x="4277" y="2599"/>
                  </a:lnTo>
                  <a:lnTo>
                    <a:pt x="4771" y="2383"/>
                  </a:lnTo>
                  <a:lnTo>
                    <a:pt x="4435" y="1985"/>
                  </a:lnTo>
                  <a:lnTo>
                    <a:pt x="5640" y="1402"/>
                  </a:lnTo>
                  <a:lnTo>
                    <a:pt x="4277" y="1380"/>
                  </a:lnTo>
                  <a:lnTo>
                    <a:pt x="4702" y="670"/>
                  </a:lnTo>
                  <a:lnTo>
                    <a:pt x="3792" y="1219"/>
                  </a:lnTo>
                  <a:lnTo>
                    <a:pt x="3862" y="0"/>
                  </a:lnTo>
                  <a:lnTo>
                    <a:pt x="2993" y="917"/>
                  </a:lnTo>
                  <a:lnTo>
                    <a:pt x="2539" y="398"/>
                  </a:lnTo>
                  <a:lnTo>
                    <a:pt x="2232" y="1346"/>
                  </a:lnTo>
                  <a:lnTo>
                    <a:pt x="1176" y="766"/>
                  </a:lnTo>
                  <a:lnTo>
                    <a:pt x="1402" y="1651"/>
                  </a:lnTo>
                  <a:lnTo>
                    <a:pt x="305" y="1745"/>
                  </a:lnTo>
                  <a:lnTo>
                    <a:pt x="1027" y="2448"/>
                  </a:lnTo>
                  <a:lnTo>
                    <a:pt x="0" y="2719"/>
                  </a:lnTo>
                  <a:lnTo>
                    <a:pt x="869" y="3245"/>
                  </a:lnTo>
                  <a:lnTo>
                    <a:pt x="336" y="3763"/>
                  </a:lnTo>
                  <a:lnTo>
                    <a:pt x="1255" y="3850"/>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130048" tIns="65024" rIns="130048" bIns="65024" numCol="1" anchor="t" anchorCtr="0" compatLnSpc="1">
              <a:prstTxWarp prst="textNoShape">
                <a:avLst/>
              </a:prstTxWarp>
            </a:bodyPr>
            <a:lstStyle/>
            <a:p>
              <a:endParaRPr lang="en-US" sz="3413"/>
            </a:p>
          </p:txBody>
        </p:sp>
        <p:sp>
          <p:nvSpPr>
            <p:cNvPr id="7" name="Freeform 4"/>
            <p:cNvSpPr>
              <a:spLocks/>
            </p:cNvSpPr>
            <p:nvPr/>
          </p:nvSpPr>
          <p:spPr bwMode="auto">
            <a:xfrm>
              <a:off x="9240" y="2280"/>
              <a:ext cx="5640" cy="4560"/>
            </a:xfrm>
            <a:custGeom>
              <a:avLst/>
              <a:gdLst>
                <a:gd name="T0" fmla="+- 0 12233 9240"/>
                <a:gd name="T1" fmla="*/ T0 w 5640"/>
                <a:gd name="T2" fmla="+- 0 3197 2280"/>
                <a:gd name="T3" fmla="*/ 3197 h 4560"/>
                <a:gd name="T4" fmla="+- 0 11779 9240"/>
                <a:gd name="T5" fmla="*/ T4 w 5640"/>
                <a:gd name="T6" fmla="+- 0 2678 2280"/>
                <a:gd name="T7" fmla="*/ 2678 h 4560"/>
                <a:gd name="T8" fmla="+- 0 11472 9240"/>
                <a:gd name="T9" fmla="*/ T8 w 5640"/>
                <a:gd name="T10" fmla="+- 0 3626 2280"/>
                <a:gd name="T11" fmla="*/ 3626 h 4560"/>
                <a:gd name="T12" fmla="+- 0 10416 9240"/>
                <a:gd name="T13" fmla="*/ T12 w 5640"/>
                <a:gd name="T14" fmla="+- 0 3046 2280"/>
                <a:gd name="T15" fmla="*/ 3046 h 4560"/>
                <a:gd name="T16" fmla="+- 0 10642 9240"/>
                <a:gd name="T17" fmla="*/ T16 w 5640"/>
                <a:gd name="T18" fmla="+- 0 3931 2280"/>
                <a:gd name="T19" fmla="*/ 3931 h 4560"/>
                <a:gd name="T20" fmla="+- 0 9545 9240"/>
                <a:gd name="T21" fmla="*/ T20 w 5640"/>
                <a:gd name="T22" fmla="+- 0 4025 2280"/>
                <a:gd name="T23" fmla="*/ 4025 h 4560"/>
                <a:gd name="T24" fmla="+- 0 10267 9240"/>
                <a:gd name="T25" fmla="*/ T24 w 5640"/>
                <a:gd name="T26" fmla="+- 0 4728 2280"/>
                <a:gd name="T27" fmla="*/ 4728 h 4560"/>
                <a:gd name="T28" fmla="+- 0 9240 9240"/>
                <a:gd name="T29" fmla="*/ T28 w 5640"/>
                <a:gd name="T30" fmla="+- 0 4999 2280"/>
                <a:gd name="T31" fmla="*/ 4999 h 4560"/>
                <a:gd name="T32" fmla="+- 0 10109 9240"/>
                <a:gd name="T33" fmla="*/ T32 w 5640"/>
                <a:gd name="T34" fmla="+- 0 5525 2280"/>
                <a:gd name="T35" fmla="*/ 5525 h 4560"/>
                <a:gd name="T36" fmla="+- 0 9576 9240"/>
                <a:gd name="T37" fmla="*/ T36 w 5640"/>
                <a:gd name="T38" fmla="+- 0 6043 2280"/>
                <a:gd name="T39" fmla="*/ 6043 h 4560"/>
                <a:gd name="T40" fmla="+- 0 10495 9240"/>
                <a:gd name="T41" fmla="*/ T40 w 5640"/>
                <a:gd name="T42" fmla="+- 0 6130 2280"/>
                <a:gd name="T43" fmla="*/ 6130 h 4560"/>
                <a:gd name="T44" fmla="+- 0 10524 9240"/>
                <a:gd name="T45" fmla="*/ T44 w 5640"/>
                <a:gd name="T46" fmla="+- 0 6840 2280"/>
                <a:gd name="T47" fmla="*/ 6840 h 4560"/>
                <a:gd name="T48" fmla="+- 0 11206 9240"/>
                <a:gd name="T49" fmla="*/ T48 w 5640"/>
                <a:gd name="T50" fmla="+- 0 6106 2280"/>
                <a:gd name="T51" fmla="*/ 6106 h 4560"/>
                <a:gd name="T52" fmla="+- 0 11510 9240"/>
                <a:gd name="T53" fmla="*/ T52 w 5640"/>
                <a:gd name="T54" fmla="+- 0 6442 2280"/>
                <a:gd name="T55" fmla="*/ 6442 h 4560"/>
                <a:gd name="T56" fmla="+- 0 11818 9240"/>
                <a:gd name="T57" fmla="*/ T56 w 5640"/>
                <a:gd name="T58" fmla="+- 0 5947 2280"/>
                <a:gd name="T59" fmla="*/ 5947 h 4560"/>
                <a:gd name="T60" fmla="+- 0 12271 9240"/>
                <a:gd name="T61" fmla="*/ T60 w 5640"/>
                <a:gd name="T62" fmla="+- 0 6257 2280"/>
                <a:gd name="T63" fmla="*/ 6257 h 4560"/>
                <a:gd name="T64" fmla="+- 0 12420 9240"/>
                <a:gd name="T65" fmla="*/ T64 w 5640"/>
                <a:gd name="T66" fmla="+- 0 5645 2280"/>
                <a:gd name="T67" fmla="*/ 5645 h 4560"/>
                <a:gd name="T68" fmla="+- 0 13142 9240"/>
                <a:gd name="T69" fmla="*/ T68 w 5640"/>
                <a:gd name="T70" fmla="+- 0 5947 2280"/>
                <a:gd name="T71" fmla="*/ 5947 h 4560"/>
                <a:gd name="T72" fmla="+- 0 13063 9240"/>
                <a:gd name="T73" fmla="*/ T72 w 5640"/>
                <a:gd name="T74" fmla="+- 0 5309 2280"/>
                <a:gd name="T75" fmla="*/ 5309 h 4560"/>
                <a:gd name="T76" fmla="+- 0 14170 9240"/>
                <a:gd name="T77" fmla="*/ T76 w 5640"/>
                <a:gd name="T78" fmla="+- 0 5580 2280"/>
                <a:gd name="T79" fmla="*/ 5580 h 4560"/>
                <a:gd name="T80" fmla="+- 0 13517 9240"/>
                <a:gd name="T81" fmla="*/ T80 w 5640"/>
                <a:gd name="T82" fmla="+- 0 4879 2280"/>
                <a:gd name="T83" fmla="*/ 4879 h 4560"/>
                <a:gd name="T84" fmla="+- 0 14011 9240"/>
                <a:gd name="T85" fmla="*/ T84 w 5640"/>
                <a:gd name="T86" fmla="+- 0 4663 2280"/>
                <a:gd name="T87" fmla="*/ 4663 h 4560"/>
                <a:gd name="T88" fmla="+- 0 13675 9240"/>
                <a:gd name="T89" fmla="*/ T88 w 5640"/>
                <a:gd name="T90" fmla="+- 0 4265 2280"/>
                <a:gd name="T91" fmla="*/ 4265 h 4560"/>
                <a:gd name="T92" fmla="+- 0 14880 9240"/>
                <a:gd name="T93" fmla="*/ T92 w 5640"/>
                <a:gd name="T94" fmla="+- 0 3682 2280"/>
                <a:gd name="T95" fmla="*/ 3682 h 4560"/>
                <a:gd name="T96" fmla="+- 0 13517 9240"/>
                <a:gd name="T97" fmla="*/ T96 w 5640"/>
                <a:gd name="T98" fmla="+- 0 3660 2280"/>
                <a:gd name="T99" fmla="*/ 3660 h 4560"/>
                <a:gd name="T100" fmla="+- 0 13942 9240"/>
                <a:gd name="T101" fmla="*/ T100 w 5640"/>
                <a:gd name="T102" fmla="+- 0 2950 2280"/>
                <a:gd name="T103" fmla="*/ 2950 h 4560"/>
                <a:gd name="T104" fmla="+- 0 13032 9240"/>
                <a:gd name="T105" fmla="*/ T104 w 5640"/>
                <a:gd name="T106" fmla="+- 0 3499 2280"/>
                <a:gd name="T107" fmla="*/ 3499 h 4560"/>
                <a:gd name="T108" fmla="+- 0 13102 9240"/>
                <a:gd name="T109" fmla="*/ T108 w 5640"/>
                <a:gd name="T110" fmla="+- 0 2280 2280"/>
                <a:gd name="T111" fmla="*/ 2280 h 4560"/>
                <a:gd name="T112" fmla="+- 0 12233 9240"/>
                <a:gd name="T113" fmla="*/ T112 w 5640"/>
                <a:gd name="T114" fmla="+- 0 3197 2280"/>
                <a:gd name="T115" fmla="*/ 3197 h 4560"/>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 ang="0">
                  <a:pos x="T37" y="T39"/>
                </a:cxn>
                <a:cxn ang="0">
                  <a:pos x="T41" y="T43"/>
                </a:cxn>
                <a:cxn ang="0">
                  <a:pos x="T45" y="T47"/>
                </a:cxn>
                <a:cxn ang="0">
                  <a:pos x="T49" y="T51"/>
                </a:cxn>
                <a:cxn ang="0">
                  <a:pos x="T53" y="T55"/>
                </a:cxn>
                <a:cxn ang="0">
                  <a:pos x="T57" y="T59"/>
                </a:cxn>
                <a:cxn ang="0">
                  <a:pos x="T61" y="T63"/>
                </a:cxn>
                <a:cxn ang="0">
                  <a:pos x="T65" y="T67"/>
                </a:cxn>
                <a:cxn ang="0">
                  <a:pos x="T69" y="T71"/>
                </a:cxn>
                <a:cxn ang="0">
                  <a:pos x="T73" y="T75"/>
                </a:cxn>
                <a:cxn ang="0">
                  <a:pos x="T77" y="T79"/>
                </a:cxn>
                <a:cxn ang="0">
                  <a:pos x="T81" y="T83"/>
                </a:cxn>
                <a:cxn ang="0">
                  <a:pos x="T85" y="T87"/>
                </a:cxn>
                <a:cxn ang="0">
                  <a:pos x="T89" y="T91"/>
                </a:cxn>
                <a:cxn ang="0">
                  <a:pos x="T93" y="T95"/>
                </a:cxn>
                <a:cxn ang="0">
                  <a:pos x="T97" y="T99"/>
                </a:cxn>
                <a:cxn ang="0">
                  <a:pos x="T101" y="T103"/>
                </a:cxn>
                <a:cxn ang="0">
                  <a:pos x="T105" y="T107"/>
                </a:cxn>
                <a:cxn ang="0">
                  <a:pos x="T109" y="T111"/>
                </a:cxn>
                <a:cxn ang="0">
                  <a:pos x="T113" y="T115"/>
                </a:cxn>
              </a:cxnLst>
              <a:rect l="0" t="0" r="r" b="b"/>
              <a:pathLst>
                <a:path w="5640" h="4560">
                  <a:moveTo>
                    <a:pt x="2993" y="917"/>
                  </a:moveTo>
                  <a:lnTo>
                    <a:pt x="2539" y="398"/>
                  </a:lnTo>
                  <a:lnTo>
                    <a:pt x="2232" y="1346"/>
                  </a:lnTo>
                  <a:lnTo>
                    <a:pt x="1176" y="766"/>
                  </a:lnTo>
                  <a:lnTo>
                    <a:pt x="1402" y="1651"/>
                  </a:lnTo>
                  <a:lnTo>
                    <a:pt x="305" y="1745"/>
                  </a:lnTo>
                  <a:lnTo>
                    <a:pt x="1027" y="2448"/>
                  </a:lnTo>
                  <a:lnTo>
                    <a:pt x="0" y="2719"/>
                  </a:lnTo>
                  <a:lnTo>
                    <a:pt x="869" y="3245"/>
                  </a:lnTo>
                  <a:lnTo>
                    <a:pt x="336" y="3763"/>
                  </a:lnTo>
                  <a:lnTo>
                    <a:pt x="1255" y="3850"/>
                  </a:lnTo>
                  <a:lnTo>
                    <a:pt x="1284" y="4560"/>
                  </a:lnTo>
                  <a:lnTo>
                    <a:pt x="1966" y="3826"/>
                  </a:lnTo>
                  <a:lnTo>
                    <a:pt x="2270" y="4162"/>
                  </a:lnTo>
                  <a:lnTo>
                    <a:pt x="2578" y="3667"/>
                  </a:lnTo>
                  <a:lnTo>
                    <a:pt x="3031" y="3977"/>
                  </a:lnTo>
                  <a:lnTo>
                    <a:pt x="3180" y="3365"/>
                  </a:lnTo>
                  <a:lnTo>
                    <a:pt x="3902" y="3667"/>
                  </a:lnTo>
                  <a:lnTo>
                    <a:pt x="3823" y="3029"/>
                  </a:lnTo>
                  <a:lnTo>
                    <a:pt x="4930" y="3300"/>
                  </a:lnTo>
                  <a:lnTo>
                    <a:pt x="4277" y="2599"/>
                  </a:lnTo>
                  <a:lnTo>
                    <a:pt x="4771" y="2383"/>
                  </a:lnTo>
                  <a:lnTo>
                    <a:pt x="4435" y="1985"/>
                  </a:lnTo>
                  <a:lnTo>
                    <a:pt x="5640" y="1402"/>
                  </a:lnTo>
                  <a:lnTo>
                    <a:pt x="4277" y="1380"/>
                  </a:lnTo>
                  <a:lnTo>
                    <a:pt x="4702" y="670"/>
                  </a:lnTo>
                  <a:lnTo>
                    <a:pt x="3792" y="1219"/>
                  </a:lnTo>
                  <a:lnTo>
                    <a:pt x="3862" y="0"/>
                  </a:lnTo>
                  <a:lnTo>
                    <a:pt x="2993" y="917"/>
                  </a:lnTo>
                  <a:close/>
                </a:path>
              </a:pathLst>
            </a:custGeom>
            <a:noFill/>
            <a:ln w="9144">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vert="horz" wrap="square" lIns="130048" tIns="65024" rIns="130048" bIns="65024" numCol="1" anchor="t" anchorCtr="0" compatLnSpc="1">
              <a:prstTxWarp prst="textNoShape">
                <a:avLst/>
              </a:prstTxWarp>
            </a:bodyPr>
            <a:lstStyle/>
            <a:p>
              <a:endParaRPr lang="en-US" sz="3413"/>
            </a:p>
          </p:txBody>
        </p:sp>
      </p:grpSp>
      <p:sp>
        <p:nvSpPr>
          <p:cNvPr id="8" name="Text Box 5"/>
          <p:cNvSpPr txBox="1">
            <a:spLocks noChangeArrowheads="1"/>
          </p:cNvSpPr>
          <p:nvPr/>
        </p:nvSpPr>
        <p:spPr bwMode="auto">
          <a:xfrm>
            <a:off x="4811844" y="6559200"/>
            <a:ext cx="3061547" cy="1517227"/>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130048" tIns="65024" rIns="130048" bIns="65024" numCol="1" anchor="t" anchorCtr="0" compatLnSpc="1">
            <a:prstTxWarp prst="textNoShape">
              <a:avLst/>
            </a:prstTxWarp>
          </a:bodyPr>
          <a:lstStyle/>
          <a:p>
            <a:pPr algn="l" defTabSz="1300460" fontAlgn="base" hangingPunct="1">
              <a:spcBef>
                <a:spcPct val="0"/>
              </a:spcBef>
              <a:spcAft>
                <a:spcPts val="1422"/>
              </a:spcAft>
            </a:pPr>
            <a:r>
              <a:rPr lang="en-US" altLang="en-US" sz="5973" b="1">
                <a:solidFill>
                  <a:schemeClr val="tx1"/>
                </a:solidFill>
                <a:latin typeface="Franklin Gothic Medium" pitchFamily="34" charset="0"/>
                <a:cs typeface="Arial" pitchFamily="34" charset="0"/>
              </a:rPr>
              <a:t>$8.06</a:t>
            </a:r>
            <a:r>
              <a:rPr lang="en-US" altLang="en-US" sz="2844" b="1">
                <a:solidFill>
                  <a:schemeClr val="tx1"/>
                </a:solidFill>
                <a:latin typeface="Franklin Gothic Medium" pitchFamily="34" charset="0"/>
                <a:cs typeface="Arial" pitchFamily="34" charset="0"/>
              </a:rPr>
              <a:t> per member per year</a:t>
            </a:r>
            <a:endParaRPr lang="en-US" altLang="en-US" sz="256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6802750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B75741"/>
                </a:solidFill>
              </a:rPr>
              <a:t>August 6, 2019</a:t>
            </a:r>
          </a:p>
        </p:txBody>
      </p:sp>
      <p:sp>
        <p:nvSpPr>
          <p:cNvPr id="3" name="Content Placeholder 2"/>
          <p:cNvSpPr>
            <a:spLocks noGrp="1"/>
          </p:cNvSpPr>
          <p:nvPr>
            <p:ph idx="1"/>
          </p:nvPr>
        </p:nvSpPr>
        <p:spPr>
          <a:xfrm>
            <a:off x="318052" y="2635526"/>
            <a:ext cx="11988800" cy="6096000"/>
          </a:xfrm>
        </p:spPr>
        <p:txBody>
          <a:bodyPr/>
          <a:lstStyle/>
          <a:p>
            <a:pPr marL="0" indent="0" algn="ctr">
              <a:buNone/>
            </a:pPr>
            <a:r>
              <a:rPr lang="en-US" sz="4800" b="1" i="1">
                <a:solidFill>
                  <a:srgbClr val="0000FF"/>
                </a:solidFill>
              </a:rPr>
              <a:t>$8.06 </a:t>
            </a:r>
            <a:r>
              <a:rPr lang="en-US" sz="4800" b="1"/>
              <a:t>per member contributed to GSO</a:t>
            </a:r>
          </a:p>
          <a:p>
            <a:pPr marL="0" indent="0" algn="ctr">
              <a:buNone/>
            </a:pPr>
            <a:r>
              <a:rPr lang="en-US" sz="4800" b="1"/>
              <a:t>would make GSO fully self-supporting</a:t>
            </a:r>
          </a:p>
          <a:p>
            <a:r>
              <a:rPr lang="en-US"/>
              <a:t>So</a:t>
            </a:r>
            <a:r>
              <a:rPr lang="mr-IN"/>
              <a:t>…</a:t>
            </a:r>
            <a:r>
              <a:rPr lang="en-US"/>
              <a:t> </a:t>
            </a:r>
          </a:p>
          <a:p>
            <a:r>
              <a:rPr lang="en-US"/>
              <a:t>On Tuesday, August 6</a:t>
            </a:r>
            <a:r>
              <a:rPr lang="en-US" baseline="30000"/>
              <a:t>th</a:t>
            </a:r>
            <a:endParaRPr lang="en-US"/>
          </a:p>
          <a:p>
            <a:r>
              <a:rPr lang="en-US"/>
              <a:t>go to </a:t>
            </a:r>
            <a:r>
              <a:rPr lang="en-US">
                <a:hlinkClick r:id="rId2"/>
              </a:rPr>
              <a:t>www.aa.org</a:t>
            </a:r>
            <a:endParaRPr lang="en-US"/>
          </a:p>
          <a:p>
            <a:r>
              <a:rPr lang="en-US"/>
              <a:t>And please contribute </a:t>
            </a:r>
            <a:r>
              <a:rPr lang="en-US" b="1" i="1">
                <a:solidFill>
                  <a:srgbClr val="0000FF"/>
                </a:solidFill>
              </a:rPr>
              <a:t>$8.06 </a:t>
            </a:r>
            <a:r>
              <a:rPr lang="en-US"/>
              <a:t>to A.A.</a:t>
            </a:r>
          </a:p>
          <a:p>
            <a:pPr marL="0" indent="0">
              <a:buNone/>
            </a:pPr>
            <a:endParaRPr lang="en-US"/>
          </a:p>
        </p:txBody>
      </p:sp>
    </p:spTree>
    <p:extLst>
      <p:ext uri="{BB962C8B-B14F-4D97-AF65-F5344CB8AC3E}">
        <p14:creationId xmlns:p14="http://schemas.microsoft.com/office/powerpoint/2010/main" val="195200471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33"/>
          <p:cNvGraphicFramePr>
            <a:graphicFrameLocks noGrp="1" noChangeAspect="1"/>
          </p:cNvGraphicFramePr>
          <p:nvPr>
            <p:ph/>
            <p:extLst>
              <p:ext uri="{D42A27DB-BD31-4B8C-83A1-F6EECF244321}">
                <p14:modId xmlns:p14="http://schemas.microsoft.com/office/powerpoint/2010/main" val="4174719219"/>
              </p:ext>
            </p:extLst>
          </p:nvPr>
        </p:nvGraphicFramePr>
        <p:xfrm>
          <a:off x="162560" y="1472334"/>
          <a:ext cx="12598400" cy="7976728"/>
        </p:xfrm>
        <a:graphic>
          <a:graphicData uri="http://schemas.openxmlformats.org/drawingml/2006/chart">
            <c:chart xmlns:c="http://schemas.openxmlformats.org/drawingml/2006/chart" xmlns:r="http://schemas.openxmlformats.org/officeDocument/2006/relationships" r:id="rId3"/>
          </a:graphicData>
        </a:graphic>
      </p:graphicFrame>
      <p:sp useBgFill="1">
        <p:nvSpPr>
          <p:cNvPr id="38915" name="Text Box 3"/>
          <p:cNvSpPr txBox="1">
            <a:spLocks noChangeArrowheads="1"/>
          </p:cNvSpPr>
          <p:nvPr/>
        </p:nvSpPr>
        <p:spPr bwMode="auto">
          <a:xfrm>
            <a:off x="0" y="61182"/>
            <a:ext cx="13004800" cy="1356952"/>
          </a:xfrm>
          <a:prstGeom prst="rect">
            <a:avLst/>
          </a:prstGeom>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30046" tIns="65023" rIns="130046" bIns="65023">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hangingPunct="1">
              <a:spcBef>
                <a:spcPts val="0"/>
              </a:spcBef>
              <a:buNone/>
            </a:pPr>
            <a:r>
              <a:rPr lang="en-US" altLang="en-US" sz="4000" b="1">
                <a:solidFill>
                  <a:srgbClr val="B75741"/>
                </a:solidFill>
                <a:latin typeface="Arial Black" panose="020B0A04020102020204" pitchFamily="34" charset="0"/>
              </a:rPr>
              <a:t>SERVICES SUPPORTED BY 7</a:t>
            </a:r>
            <a:r>
              <a:rPr lang="en-US" altLang="en-US" sz="4000" b="1" baseline="30000">
                <a:solidFill>
                  <a:srgbClr val="B75741"/>
                </a:solidFill>
                <a:latin typeface="Arial Black" panose="020B0A04020102020204" pitchFamily="34" charset="0"/>
              </a:rPr>
              <a:t>th </a:t>
            </a:r>
            <a:r>
              <a:rPr lang="en-US" altLang="en-US" sz="4000" b="1">
                <a:solidFill>
                  <a:srgbClr val="B75741"/>
                </a:solidFill>
                <a:latin typeface="Arial Black" panose="020B0A04020102020204" pitchFamily="34" charset="0"/>
              </a:rPr>
              <a:t>TRADITION</a:t>
            </a:r>
          </a:p>
          <a:p>
            <a:pPr hangingPunct="1">
              <a:spcBef>
                <a:spcPts val="0"/>
              </a:spcBef>
              <a:buNone/>
            </a:pPr>
            <a:r>
              <a:rPr lang="en-US" altLang="en-US" sz="4000" b="1">
                <a:solidFill>
                  <a:srgbClr val="B75741"/>
                </a:solidFill>
                <a:latin typeface="Arial Black" panose="020B0A04020102020204" pitchFamily="34" charset="0"/>
              </a:rPr>
              <a:t>PERCENTAGE – 2004 – 2018</a:t>
            </a:r>
          </a:p>
        </p:txBody>
      </p:sp>
      <p:sp>
        <p:nvSpPr>
          <p:cNvPr id="2" name="TextBox 1"/>
          <p:cNvSpPr txBox="1"/>
          <p:nvPr/>
        </p:nvSpPr>
        <p:spPr>
          <a:xfrm>
            <a:off x="12273280" y="9011334"/>
            <a:ext cx="731520" cy="481499"/>
          </a:xfrm>
          <a:prstGeom prst="rect">
            <a:avLst/>
          </a:prstGeom>
          <a:noFill/>
        </p:spPr>
        <p:txBody>
          <a:bodyPr wrap="square" lIns="130046" tIns="65023" rIns="130046" bIns="65023" rtlCol="0">
            <a:spAutoFit/>
          </a:bodyPr>
          <a:lstStyle/>
          <a:p>
            <a:r>
              <a:rPr lang="en-US" sz="2300" b="1"/>
              <a:t>36</a:t>
            </a:r>
          </a:p>
        </p:txBody>
      </p:sp>
      <p:sp>
        <p:nvSpPr>
          <p:cNvPr id="5" name="Down Arrow 4">
            <a:extLst>
              <a:ext uri="{FF2B5EF4-FFF2-40B4-BE49-F238E27FC236}">
                <a16:creationId xmlns:a16="http://schemas.microsoft.com/office/drawing/2014/main" id="{51EA61F9-5CEF-5C44-A2F2-BF84A51585E8}"/>
              </a:ext>
            </a:extLst>
          </p:cNvPr>
          <p:cNvSpPr/>
          <p:nvPr/>
        </p:nvSpPr>
        <p:spPr>
          <a:xfrm>
            <a:off x="12030964" y="1060192"/>
            <a:ext cx="484632" cy="715883"/>
          </a:xfrm>
          <a:prstGeom prst="down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0000"/>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416733792"/>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11C1D-88BB-F84C-8A52-4BB7787A4A97}"/>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A47EE2E4-307D-9741-B6E1-7E1A9627EF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8000" y="609600"/>
            <a:ext cx="11988800" cy="9062357"/>
          </a:xfrm>
          <a:prstGeom prst="rect">
            <a:avLst/>
          </a:prstGeom>
        </p:spPr>
      </p:pic>
    </p:spTree>
    <p:extLst>
      <p:ext uri="{BB962C8B-B14F-4D97-AF65-F5344CB8AC3E}">
        <p14:creationId xmlns:p14="http://schemas.microsoft.com/office/powerpoint/2010/main" val="3074885485"/>
      </p:ext>
    </p:extLst>
  </p:cSld>
  <p:clrMapOvr>
    <a:masterClrMapping/>
  </p:clrMapOvr>
  <p:transitio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74325-1BB4-4BD0-8AA1-40C4BEBAD2FF}"/>
              </a:ext>
            </a:extLst>
          </p:cNvPr>
          <p:cNvSpPr>
            <a:spLocks noGrp="1"/>
          </p:cNvSpPr>
          <p:nvPr>
            <p:ph type="title"/>
          </p:nvPr>
        </p:nvSpPr>
        <p:spPr>
          <a:xfrm>
            <a:off x="508000" y="1026270"/>
            <a:ext cx="11988800" cy="1219200"/>
          </a:xfrm>
        </p:spPr>
        <p:txBody>
          <a:bodyPr>
            <a:noAutofit/>
          </a:bodyPr>
          <a:lstStyle/>
          <a:p>
            <a:pPr algn="ctr"/>
            <a:r>
              <a:rPr lang="en-US" sz="3400" u="sng">
                <a:solidFill>
                  <a:srgbClr val="B75741"/>
                </a:solidFill>
                <a:latin typeface="Arial Black" panose="020B0A04020102020204" pitchFamily="34" charset="0"/>
              </a:rPr>
              <a:t>PERCENTAGE</a:t>
            </a:r>
            <a:r>
              <a:rPr lang="en-US" sz="3400">
                <a:solidFill>
                  <a:srgbClr val="B75741"/>
                </a:solidFill>
                <a:latin typeface="Arial Black" panose="020B0A04020102020204" pitchFamily="34" charset="0"/>
              </a:rPr>
              <a:t> OF GROUPS THAT HAVE CONSISTENTLY CONTRIBUTED DURING THE LAST SIX YEARS</a:t>
            </a:r>
            <a:br>
              <a:rPr lang="en-US" sz="3400">
                <a:solidFill>
                  <a:srgbClr val="B75741"/>
                </a:solidFill>
                <a:latin typeface="Arial Black" panose="020B0A04020102020204" pitchFamily="34" charset="0"/>
              </a:rPr>
            </a:br>
            <a:endParaRPr lang="en-US" sz="3400">
              <a:solidFill>
                <a:srgbClr val="B75741"/>
              </a:solidFill>
            </a:endParaRPr>
          </a:p>
        </p:txBody>
      </p:sp>
      <p:graphicFrame>
        <p:nvGraphicFramePr>
          <p:cNvPr id="7" name="Content Placeholder 6">
            <a:extLst>
              <a:ext uri="{FF2B5EF4-FFF2-40B4-BE49-F238E27FC236}">
                <a16:creationId xmlns:a16="http://schemas.microsoft.com/office/drawing/2014/main" id="{BC509724-50EB-4ED5-861F-FBD21BF30080}"/>
              </a:ext>
            </a:extLst>
          </p:cNvPr>
          <p:cNvGraphicFramePr>
            <a:graphicFrameLocks noGrp="1"/>
          </p:cNvGraphicFramePr>
          <p:nvPr>
            <p:ph idx="1"/>
            <p:extLst>
              <p:ext uri="{D42A27DB-BD31-4B8C-83A1-F6EECF244321}">
                <p14:modId xmlns:p14="http://schemas.microsoft.com/office/powerpoint/2010/main" val="3290882958"/>
              </p:ext>
            </p:extLst>
          </p:nvPr>
        </p:nvGraphicFramePr>
        <p:xfrm>
          <a:off x="894080" y="2596444"/>
          <a:ext cx="11216640" cy="6188570"/>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a:extLst>
              <a:ext uri="{FF2B5EF4-FFF2-40B4-BE49-F238E27FC236}">
                <a16:creationId xmlns:a16="http://schemas.microsoft.com/office/drawing/2014/main" id="{2402D5A9-D629-4FDE-B74C-BEBC9A4F89AA}"/>
              </a:ext>
            </a:extLst>
          </p:cNvPr>
          <p:cNvSpPr>
            <a:spLocks noGrp="1"/>
          </p:cNvSpPr>
          <p:nvPr>
            <p:ph type="sldNum" sz="quarter" idx="12"/>
          </p:nvPr>
        </p:nvSpPr>
        <p:spPr>
          <a:xfrm>
            <a:off x="6380271" y="9258300"/>
            <a:ext cx="299323" cy="456535"/>
          </a:xfrm>
        </p:spPr>
        <p:txBody>
          <a:bodyPr/>
          <a:lstStyle/>
          <a:p>
            <a:pPr algn="r" defTabSz="1300460" hangingPunct="1">
              <a:defRPr/>
            </a:pPr>
            <a:r>
              <a:rPr lang="en-US" sz="2300">
                <a:solidFill>
                  <a:prstClr val="black">
                    <a:tint val="75000"/>
                  </a:prstClr>
                </a:solidFill>
                <a:latin typeface="Arial Black" panose="020B0A04020102020204" pitchFamily="34" charset="0"/>
              </a:rPr>
              <a:t>9</a:t>
            </a:r>
            <a:endParaRPr lang="en-US" sz="2300" kern="1200">
              <a:solidFill>
                <a:prstClr val="black">
                  <a:tint val="75000"/>
                </a:prstClr>
              </a:solidFill>
              <a:latin typeface="Arial Black" panose="020B0A04020102020204" pitchFamily="34" charset="0"/>
            </a:endParaRPr>
          </a:p>
        </p:txBody>
      </p:sp>
      <p:sp>
        <p:nvSpPr>
          <p:cNvPr id="3" name="Down Arrow 2">
            <a:extLst>
              <a:ext uri="{FF2B5EF4-FFF2-40B4-BE49-F238E27FC236}">
                <a16:creationId xmlns:a16="http://schemas.microsoft.com/office/drawing/2014/main" id="{AD7550CF-FB8C-6D40-B4AD-127893F46C00}"/>
              </a:ext>
            </a:extLst>
          </p:cNvPr>
          <p:cNvSpPr/>
          <p:nvPr/>
        </p:nvSpPr>
        <p:spPr>
          <a:xfrm>
            <a:off x="11146971" y="3396342"/>
            <a:ext cx="484632" cy="978408"/>
          </a:xfrm>
          <a:prstGeom prst="downArrow">
            <a:avLst/>
          </a:prstGeom>
          <a:solidFill>
            <a:srgbClr val="FF00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Tree>
    <p:extLst>
      <p:ext uri="{BB962C8B-B14F-4D97-AF65-F5344CB8AC3E}">
        <p14:creationId xmlns:p14="http://schemas.microsoft.com/office/powerpoint/2010/main" val="64792119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312145" y="954259"/>
            <a:ext cx="11810743" cy="6439588"/>
          </a:xfrm>
          <a:prstGeom prst="rect">
            <a:avLst/>
          </a:prstGeom>
          <a:solidFill>
            <a:srgbClr val="FFFFFF"/>
          </a:solidFill>
        </p:spPr>
      </p:sp>
      <p:grpSp>
        <p:nvGrpSpPr>
          <p:cNvPr id="3" name="Group 3"/>
          <p:cNvGrpSpPr/>
          <p:nvPr/>
        </p:nvGrpSpPr>
        <p:grpSpPr>
          <a:xfrm>
            <a:off x="0" y="7818968"/>
            <a:ext cx="7889884" cy="1433999"/>
            <a:chOff x="0" y="66675"/>
            <a:chExt cx="14793532" cy="2688748"/>
          </a:xfrm>
        </p:grpSpPr>
        <p:sp>
          <p:nvSpPr>
            <p:cNvPr id="4" name="TextBox 4"/>
            <p:cNvSpPr txBox="1"/>
            <p:nvPr/>
          </p:nvSpPr>
          <p:spPr>
            <a:xfrm>
              <a:off x="0" y="66675"/>
              <a:ext cx="14793532" cy="1259361"/>
            </a:xfrm>
            <a:prstGeom prst="rect">
              <a:avLst/>
            </a:prstGeom>
          </p:spPr>
          <p:txBody>
            <a:bodyPr lIns="0" tIns="0" rIns="0" bIns="0" rtlCol="0" anchor="t">
              <a:spAutoFit/>
            </a:bodyPr>
            <a:lstStyle/>
            <a:p>
              <a:pPr algn="r">
                <a:lnSpc>
                  <a:spcPts val="6258"/>
                </a:lnSpc>
              </a:pPr>
              <a:endParaRPr sz="1707"/>
            </a:p>
          </p:txBody>
        </p:sp>
        <p:sp>
          <p:nvSpPr>
            <p:cNvPr id="5" name="TextBox 5"/>
            <p:cNvSpPr txBox="1"/>
            <p:nvPr/>
          </p:nvSpPr>
          <p:spPr>
            <a:xfrm>
              <a:off x="2336799" y="2033951"/>
              <a:ext cx="12456733" cy="721472"/>
            </a:xfrm>
            <a:prstGeom prst="rect">
              <a:avLst/>
            </a:prstGeom>
          </p:spPr>
          <p:txBody>
            <a:bodyPr lIns="0" tIns="0" rIns="0" bIns="0" rtlCol="0" anchor="t">
              <a:spAutoFit/>
            </a:bodyPr>
            <a:lstStyle/>
            <a:p>
              <a:pPr algn="r">
                <a:lnSpc>
                  <a:spcPts val="3186"/>
                </a:lnSpc>
              </a:pPr>
              <a:r>
                <a:rPr lang="en-US" sz="2276">
                  <a:solidFill>
                    <a:srgbClr val="364182"/>
                  </a:solidFill>
                  <a:latin typeface="Amiko"/>
                </a:rPr>
                <a:t>Slide from Albin Z., GV Publisher</a:t>
              </a:r>
            </a:p>
          </p:txBody>
        </p:sp>
      </p:grpSp>
      <p:pic>
        <p:nvPicPr>
          <p:cNvPr id="6" name="Picture 6"/>
          <p:cNvPicPr>
            <a:picLocks noChangeAspect="1"/>
          </p:cNvPicPr>
          <p:nvPr/>
        </p:nvPicPr>
        <p:blipFill>
          <a:blip r:embed="rId3"/>
          <a:srcRect/>
          <a:stretch>
            <a:fillRect/>
          </a:stretch>
        </p:blipFill>
        <p:spPr>
          <a:xfrm>
            <a:off x="11796" y="1177740"/>
            <a:ext cx="3889945" cy="816567"/>
          </a:xfrm>
          <a:prstGeom prst="rect">
            <a:avLst/>
          </a:prstGeom>
        </p:spPr>
      </p:pic>
      <p:pic>
        <p:nvPicPr>
          <p:cNvPr id="7" name="Picture 7"/>
          <p:cNvPicPr>
            <a:picLocks noChangeAspect="1"/>
          </p:cNvPicPr>
          <p:nvPr/>
        </p:nvPicPr>
        <p:blipFill>
          <a:blip r:embed="rId4"/>
          <a:srcRect/>
          <a:stretch>
            <a:fillRect/>
          </a:stretch>
        </p:blipFill>
        <p:spPr>
          <a:xfrm>
            <a:off x="3525739" y="3462279"/>
            <a:ext cx="2616036" cy="1108545"/>
          </a:xfrm>
          <a:prstGeom prst="rect">
            <a:avLst/>
          </a:prstGeom>
        </p:spPr>
      </p:pic>
      <p:pic>
        <p:nvPicPr>
          <p:cNvPr id="8" name="Picture 8"/>
          <p:cNvPicPr>
            <a:picLocks noChangeAspect="1"/>
          </p:cNvPicPr>
          <p:nvPr/>
        </p:nvPicPr>
        <p:blipFill>
          <a:blip r:embed="rId5"/>
          <a:srcRect/>
          <a:stretch>
            <a:fillRect/>
          </a:stretch>
        </p:blipFill>
        <p:spPr>
          <a:xfrm>
            <a:off x="10606519" y="1213877"/>
            <a:ext cx="2491246" cy="3558923"/>
          </a:xfrm>
          <a:prstGeom prst="rect">
            <a:avLst/>
          </a:prstGeom>
        </p:spPr>
      </p:pic>
      <p:pic>
        <p:nvPicPr>
          <p:cNvPr id="9" name="Picture 9"/>
          <p:cNvPicPr>
            <a:picLocks noChangeAspect="1"/>
          </p:cNvPicPr>
          <p:nvPr/>
        </p:nvPicPr>
        <p:blipFill>
          <a:blip r:embed="rId6"/>
          <a:srcRect/>
          <a:stretch>
            <a:fillRect/>
          </a:stretch>
        </p:blipFill>
        <p:spPr>
          <a:xfrm>
            <a:off x="5123450" y="4883588"/>
            <a:ext cx="2559519" cy="3656456"/>
          </a:xfrm>
          <a:prstGeom prst="rect">
            <a:avLst/>
          </a:prstGeom>
        </p:spPr>
      </p:pic>
      <p:pic>
        <p:nvPicPr>
          <p:cNvPr id="10" name="Picture 10"/>
          <p:cNvPicPr>
            <a:picLocks noChangeAspect="1"/>
          </p:cNvPicPr>
          <p:nvPr/>
        </p:nvPicPr>
        <p:blipFill>
          <a:blip r:embed="rId7"/>
          <a:srcRect l="618"/>
          <a:stretch>
            <a:fillRect/>
          </a:stretch>
        </p:blipFill>
        <p:spPr>
          <a:xfrm rot="-1215513">
            <a:off x="6158812" y="1268902"/>
            <a:ext cx="2594076" cy="3728888"/>
          </a:xfrm>
          <a:prstGeom prst="rect">
            <a:avLst/>
          </a:prstGeom>
        </p:spPr>
      </p:pic>
      <p:pic>
        <p:nvPicPr>
          <p:cNvPr id="11" name="Picture 11"/>
          <p:cNvPicPr>
            <a:picLocks noChangeAspect="1"/>
          </p:cNvPicPr>
          <p:nvPr/>
        </p:nvPicPr>
        <p:blipFill>
          <a:blip r:embed="rId8"/>
          <a:srcRect/>
          <a:stretch>
            <a:fillRect/>
          </a:stretch>
        </p:blipFill>
        <p:spPr>
          <a:xfrm>
            <a:off x="8114825" y="1213877"/>
            <a:ext cx="2491694" cy="3559563"/>
          </a:xfrm>
          <a:prstGeom prst="rect">
            <a:avLst/>
          </a:prstGeom>
        </p:spPr>
      </p:pic>
      <p:pic>
        <p:nvPicPr>
          <p:cNvPr id="12" name="Picture 12"/>
          <p:cNvPicPr>
            <a:picLocks noChangeAspect="1"/>
          </p:cNvPicPr>
          <p:nvPr/>
        </p:nvPicPr>
        <p:blipFill>
          <a:blip r:embed="rId9"/>
          <a:srcRect/>
          <a:stretch>
            <a:fillRect/>
          </a:stretch>
        </p:blipFill>
        <p:spPr>
          <a:xfrm>
            <a:off x="10323240" y="4766286"/>
            <a:ext cx="2946697" cy="4209567"/>
          </a:xfrm>
          <a:prstGeom prst="rect">
            <a:avLst/>
          </a:prstGeom>
        </p:spPr>
      </p:pic>
      <p:pic>
        <p:nvPicPr>
          <p:cNvPr id="13" name="Picture 13"/>
          <p:cNvPicPr>
            <a:picLocks noChangeAspect="1"/>
          </p:cNvPicPr>
          <p:nvPr/>
        </p:nvPicPr>
        <p:blipFill>
          <a:blip r:embed="rId10"/>
          <a:srcRect/>
          <a:stretch>
            <a:fillRect/>
          </a:stretch>
        </p:blipFill>
        <p:spPr>
          <a:xfrm>
            <a:off x="7604250" y="4766286"/>
            <a:ext cx="2718990" cy="3884271"/>
          </a:xfrm>
          <a:prstGeom prst="rect">
            <a:avLst/>
          </a:prstGeom>
        </p:spPr>
      </p:pic>
      <p:pic>
        <p:nvPicPr>
          <p:cNvPr id="14" name="Picture 14"/>
          <p:cNvPicPr>
            <a:picLocks noChangeAspect="1"/>
          </p:cNvPicPr>
          <p:nvPr/>
        </p:nvPicPr>
        <p:blipFill>
          <a:blip r:embed="rId11"/>
          <a:srcRect/>
          <a:stretch>
            <a:fillRect/>
          </a:stretch>
        </p:blipFill>
        <p:spPr>
          <a:xfrm>
            <a:off x="2564270" y="4878430"/>
            <a:ext cx="2559179" cy="3655970"/>
          </a:xfrm>
          <a:prstGeom prst="rect">
            <a:avLst/>
          </a:prstGeom>
        </p:spPr>
      </p:pic>
      <p:pic>
        <p:nvPicPr>
          <p:cNvPr id="15" name="Picture 15"/>
          <p:cNvPicPr>
            <a:picLocks noChangeAspect="1"/>
          </p:cNvPicPr>
          <p:nvPr/>
        </p:nvPicPr>
        <p:blipFill>
          <a:blip r:embed="rId12"/>
          <a:srcRect/>
          <a:stretch>
            <a:fillRect/>
          </a:stretch>
        </p:blipFill>
        <p:spPr>
          <a:xfrm rot="810064">
            <a:off x="9656600" y="2147895"/>
            <a:ext cx="2483828" cy="3548326"/>
          </a:xfrm>
          <a:prstGeom prst="rect">
            <a:avLst/>
          </a:prstGeom>
        </p:spPr>
      </p:pic>
      <p:pic>
        <p:nvPicPr>
          <p:cNvPr id="16" name="Picture 16"/>
          <p:cNvPicPr>
            <a:picLocks noChangeAspect="1"/>
          </p:cNvPicPr>
          <p:nvPr/>
        </p:nvPicPr>
        <p:blipFill>
          <a:blip r:embed="rId13"/>
          <a:srcRect/>
          <a:stretch>
            <a:fillRect/>
          </a:stretch>
        </p:blipFill>
        <p:spPr>
          <a:xfrm rot="851942">
            <a:off x="9701245" y="4826235"/>
            <a:ext cx="2533242" cy="3618917"/>
          </a:xfrm>
          <a:prstGeom prst="rect">
            <a:avLst/>
          </a:prstGeom>
        </p:spPr>
      </p:pic>
      <p:pic>
        <p:nvPicPr>
          <p:cNvPr id="17" name="Picture 17"/>
          <p:cNvPicPr>
            <a:picLocks noChangeAspect="1"/>
          </p:cNvPicPr>
          <p:nvPr/>
        </p:nvPicPr>
        <p:blipFill>
          <a:blip r:embed="rId14"/>
          <a:srcRect/>
          <a:stretch>
            <a:fillRect/>
          </a:stretch>
        </p:blipFill>
        <p:spPr>
          <a:xfrm>
            <a:off x="0" y="4876800"/>
            <a:ext cx="2564270" cy="3663243"/>
          </a:xfrm>
          <a:prstGeom prst="rect">
            <a:avLst/>
          </a:prstGeom>
        </p:spPr>
      </p:pic>
      <p:pic>
        <p:nvPicPr>
          <p:cNvPr id="18" name="Picture 18"/>
          <p:cNvPicPr>
            <a:picLocks noChangeAspect="1"/>
          </p:cNvPicPr>
          <p:nvPr/>
        </p:nvPicPr>
        <p:blipFill>
          <a:blip r:embed="rId15"/>
          <a:srcRect/>
          <a:stretch>
            <a:fillRect/>
          </a:stretch>
        </p:blipFill>
        <p:spPr>
          <a:xfrm>
            <a:off x="215655" y="2278694"/>
            <a:ext cx="4046078" cy="950828"/>
          </a:xfrm>
          <a:prstGeom prst="rect">
            <a:avLst/>
          </a:prstGeom>
        </p:spPr>
      </p:pic>
      <p:grpSp>
        <p:nvGrpSpPr>
          <p:cNvPr id="19" name="Group 19"/>
          <p:cNvGrpSpPr/>
          <p:nvPr/>
        </p:nvGrpSpPr>
        <p:grpSpPr>
          <a:xfrm>
            <a:off x="-3622511" y="1310640"/>
            <a:ext cx="14296499" cy="5095212"/>
            <a:chOff x="0" y="171449"/>
            <a:chExt cx="26805936" cy="9553522"/>
          </a:xfrm>
        </p:grpSpPr>
        <p:sp>
          <p:nvSpPr>
            <p:cNvPr id="20" name="TextBox 20"/>
            <p:cNvSpPr txBox="1"/>
            <p:nvPr/>
          </p:nvSpPr>
          <p:spPr>
            <a:xfrm>
              <a:off x="0" y="171449"/>
              <a:ext cx="26805936" cy="7261603"/>
            </a:xfrm>
            <a:prstGeom prst="rect">
              <a:avLst/>
            </a:prstGeom>
          </p:spPr>
          <p:txBody>
            <a:bodyPr lIns="0" tIns="0" rIns="0" bIns="0" rtlCol="0" anchor="t">
              <a:spAutoFit/>
            </a:bodyPr>
            <a:lstStyle/>
            <a:p>
              <a:pPr>
                <a:lnSpc>
                  <a:spcPts val="30235"/>
                </a:lnSpc>
              </a:pPr>
              <a:r>
                <a:rPr lang="en-US" sz="26291" b="1" spc="-394">
                  <a:solidFill>
                    <a:srgbClr val="000000">
                      <a:alpha val="22745"/>
                    </a:srgbClr>
                  </a:solidFill>
                  <a:latin typeface="Playfair Display"/>
                </a:rPr>
                <a:t> </a:t>
              </a:r>
              <a:r>
                <a:rPr lang="en-US" sz="26291" b="1" i="1" spc="-394">
                  <a:solidFill>
                    <a:srgbClr val="545454">
                      <a:alpha val="22745"/>
                    </a:srgbClr>
                  </a:solidFill>
                  <a:latin typeface="Playfair Display"/>
                </a:rPr>
                <a:t>&amp;</a:t>
              </a:r>
              <a:r>
                <a:rPr lang="en-US" sz="26291" b="1" spc="-394">
                  <a:solidFill>
                    <a:srgbClr val="000000">
                      <a:alpha val="22745"/>
                    </a:srgbClr>
                  </a:solidFill>
                  <a:latin typeface="Playfair Display"/>
                </a:rPr>
                <a:t> </a:t>
              </a:r>
            </a:p>
          </p:txBody>
        </p:sp>
        <p:sp>
          <p:nvSpPr>
            <p:cNvPr id="21" name="TextBox 21"/>
            <p:cNvSpPr txBox="1"/>
            <p:nvPr/>
          </p:nvSpPr>
          <p:spPr>
            <a:xfrm>
              <a:off x="0" y="8068868"/>
              <a:ext cx="26805936" cy="1656103"/>
            </a:xfrm>
            <a:prstGeom prst="rect">
              <a:avLst/>
            </a:prstGeom>
          </p:spPr>
          <p:txBody>
            <a:bodyPr lIns="0" tIns="0" rIns="0" bIns="0" rtlCol="0" anchor="t">
              <a:spAutoFit/>
            </a:bodyPr>
            <a:lstStyle/>
            <a:p>
              <a:pPr>
                <a:lnSpc>
                  <a:spcPts val="8526"/>
                </a:lnSpc>
              </a:pPr>
              <a:endParaRPr sz="1707"/>
            </a:p>
          </p:txBody>
        </p:sp>
      </p:grpSp>
    </p:spTree>
    <p:extLst>
      <p:ext uri="{BB962C8B-B14F-4D97-AF65-F5344CB8AC3E}">
        <p14:creationId xmlns:p14="http://schemas.microsoft.com/office/powerpoint/2010/main" val="4753627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3004800" cy="1100981"/>
          </a:xfrm>
        </p:spPr>
        <p:txBody>
          <a:bodyPr>
            <a:normAutofit/>
          </a:bodyPr>
          <a:lstStyle/>
          <a:p>
            <a:pPr algn="ctr"/>
            <a:r>
              <a:rPr lang="en-US" sz="3300" b="1">
                <a:solidFill>
                  <a:schemeClr val="accent5">
                    <a:lumMod val="75000"/>
                  </a:schemeClr>
                </a:solidFill>
                <a:latin typeface="Arial Black" panose="020B0A04020102020204" pitchFamily="34" charset="0"/>
              </a:rPr>
              <a:t>GRAPEVINE – AVERAGE CIRCULATION – 5 YEAR HISTORY</a:t>
            </a:r>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1295899462"/>
              </p:ext>
            </p:extLst>
          </p:nvPr>
        </p:nvGraphicFramePr>
        <p:xfrm>
          <a:off x="335779" y="1300480"/>
          <a:ext cx="12263953" cy="7739662"/>
        </p:xfrm>
        <a:graphic>
          <a:graphicData uri="http://schemas.openxmlformats.org/drawingml/2006/chart">
            <c:chart xmlns:c="http://schemas.openxmlformats.org/drawingml/2006/chart" xmlns:r="http://schemas.openxmlformats.org/officeDocument/2006/relationships" r:id="rId3"/>
          </a:graphicData>
        </a:graphic>
      </p:graphicFrame>
      <p:sp>
        <p:nvSpPr>
          <p:cNvPr id="3" name="Slide Number Placeholder 2">
            <a:extLst>
              <a:ext uri="{FF2B5EF4-FFF2-40B4-BE49-F238E27FC236}">
                <a16:creationId xmlns:a16="http://schemas.microsoft.com/office/drawing/2014/main" id="{31BC7A51-A4AA-417B-8AE5-812FEF2061F8}"/>
              </a:ext>
            </a:extLst>
          </p:cNvPr>
          <p:cNvSpPr>
            <a:spLocks noGrp="1"/>
          </p:cNvSpPr>
          <p:nvPr>
            <p:ph type="sldNum" sz="quarter" idx="12"/>
          </p:nvPr>
        </p:nvSpPr>
        <p:spPr>
          <a:xfrm>
            <a:off x="6322925" y="9258300"/>
            <a:ext cx="346249" cy="394980"/>
          </a:xfrm>
        </p:spPr>
        <p:txBody>
          <a:bodyPr/>
          <a:lstStyle/>
          <a:p>
            <a:r>
              <a:rPr lang="en-US" sz="1900" b="1"/>
              <a:t>50</a:t>
            </a:r>
          </a:p>
        </p:txBody>
      </p:sp>
    </p:spTree>
    <p:extLst>
      <p:ext uri="{BB962C8B-B14F-4D97-AF65-F5344CB8AC3E}">
        <p14:creationId xmlns:p14="http://schemas.microsoft.com/office/powerpoint/2010/main" val="35069397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0F44-13B2-D44C-AF35-5980A8BE47D9}"/>
              </a:ext>
            </a:extLst>
          </p:cNvPr>
          <p:cNvSpPr>
            <a:spLocks noGrp="1"/>
          </p:cNvSpPr>
          <p:nvPr>
            <p:ph type="title"/>
          </p:nvPr>
        </p:nvSpPr>
        <p:spPr/>
        <p:txBody>
          <a:bodyPr/>
          <a:lstStyle/>
          <a:p>
            <a:r>
              <a:rPr lang="en-US" dirty="0" err="1"/>
              <a:t>AAGrapevine</a:t>
            </a:r>
            <a:r>
              <a:rPr lang="en-US" dirty="0"/>
              <a:t> &amp; La Vina</a:t>
            </a:r>
          </a:p>
        </p:txBody>
      </p:sp>
      <p:sp>
        <p:nvSpPr>
          <p:cNvPr id="3" name="Text Placeholder 2">
            <a:extLst>
              <a:ext uri="{FF2B5EF4-FFF2-40B4-BE49-F238E27FC236}">
                <a16:creationId xmlns:a16="http://schemas.microsoft.com/office/drawing/2014/main" id="{B7D21957-2444-3243-949E-5F5B93D7FFE2}"/>
              </a:ext>
            </a:extLst>
          </p:cNvPr>
          <p:cNvSpPr>
            <a:spLocks noGrp="1"/>
          </p:cNvSpPr>
          <p:nvPr>
            <p:ph type="body" idx="1"/>
          </p:nvPr>
        </p:nvSpPr>
        <p:spPr/>
        <p:txBody>
          <a:bodyPr/>
          <a:lstStyle/>
          <a:p>
            <a:r>
              <a:rPr lang="en-US" dirty="0"/>
              <a:t>2018 Total circulation declined to 66,857 from 69,249</a:t>
            </a:r>
          </a:p>
          <a:p>
            <a:r>
              <a:rPr lang="en-US" dirty="0"/>
              <a:t>Income $1.3 million – with loss of $149k</a:t>
            </a:r>
          </a:p>
          <a:p>
            <a:pPr lvl="1"/>
            <a:r>
              <a:rPr lang="en-US" dirty="0"/>
              <a:t>Unusual one-time expenses</a:t>
            </a:r>
          </a:p>
          <a:p>
            <a:r>
              <a:rPr lang="en-US" dirty="0"/>
              <a:t>GV Book Sales $835k – LOH top seller</a:t>
            </a:r>
          </a:p>
          <a:p>
            <a:r>
              <a:rPr lang="en-US" dirty="0"/>
              <a:t>La Vina – circulation declined to 9,635 from 9,996</a:t>
            </a:r>
          </a:p>
          <a:p>
            <a:pPr lvl="1"/>
            <a:r>
              <a:rPr lang="en-US" dirty="0"/>
              <a:t>Cash shortfall = - $148,467</a:t>
            </a:r>
          </a:p>
          <a:p>
            <a:pPr lvl="1"/>
            <a:r>
              <a:rPr lang="en-US" dirty="0"/>
              <a:t>covered from General Fund (G.S.O.)</a:t>
            </a:r>
          </a:p>
        </p:txBody>
      </p:sp>
    </p:spTree>
    <p:extLst>
      <p:ext uri="{BB962C8B-B14F-4D97-AF65-F5344CB8AC3E}">
        <p14:creationId xmlns:p14="http://schemas.microsoft.com/office/powerpoint/2010/main" val="1919455610"/>
      </p:ext>
    </p:extLst>
  </p:cSld>
  <p:clrMapOvr>
    <a:masterClrMapping/>
  </p:clrMapOvr>
  <p:transition spd="med"/>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Take the Steps?</a:t>
            </a:r>
          </a:p>
        </p:txBody>
      </p:sp>
      <p:pic>
        <p:nvPicPr>
          <p:cNvPr id="4" name="Picture 3" descr="IMG_265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8513" y="2222340"/>
            <a:ext cx="8796284" cy="7531260"/>
          </a:xfrm>
          <a:prstGeom prst="rect">
            <a:avLst/>
          </a:prstGeom>
        </p:spPr>
      </p:pic>
    </p:spTree>
    <p:extLst>
      <p:ext uri="{BB962C8B-B14F-4D97-AF65-F5344CB8AC3E}">
        <p14:creationId xmlns:p14="http://schemas.microsoft.com/office/powerpoint/2010/main" val="1149450950"/>
      </p:ext>
    </p:extLst>
  </p:cSld>
  <p:clrMapOvr>
    <a:masterClrMapping/>
  </p:clrMapOvr>
  <p:transition spd="med"/>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581AA4-4D0E-CB4F-9E99-E5AD5C82E713}"/>
              </a:ext>
            </a:extLst>
          </p:cNvPr>
          <p:cNvSpPr>
            <a:spLocks noGrp="1"/>
          </p:cNvSpPr>
          <p:nvPr>
            <p:ph type="title"/>
          </p:nvPr>
        </p:nvSpPr>
        <p:spPr/>
        <p:txBody>
          <a:bodyPr>
            <a:normAutofit fontScale="90000"/>
          </a:bodyPr>
          <a:lstStyle/>
          <a:p>
            <a:r>
              <a:rPr lang="en-US" dirty="0"/>
              <a:t>I could not conclude anything other…</a:t>
            </a:r>
          </a:p>
        </p:txBody>
      </p:sp>
      <p:sp>
        <p:nvSpPr>
          <p:cNvPr id="3" name="Text Placeholder 2">
            <a:extLst>
              <a:ext uri="{FF2B5EF4-FFF2-40B4-BE49-F238E27FC236}">
                <a16:creationId xmlns:a16="http://schemas.microsoft.com/office/drawing/2014/main" id="{7690B98C-72EF-0846-8A0D-16F0A364747C}"/>
              </a:ext>
            </a:extLst>
          </p:cNvPr>
          <p:cNvSpPr>
            <a:spLocks noGrp="1"/>
          </p:cNvSpPr>
          <p:nvPr>
            <p:ph type="body" idx="1"/>
          </p:nvPr>
        </p:nvSpPr>
        <p:spPr/>
        <p:txBody>
          <a:bodyPr/>
          <a:lstStyle/>
          <a:p>
            <a:pPr marL="0" indent="0">
              <a:buNone/>
            </a:pPr>
            <a:r>
              <a:rPr lang="en-US" sz="4800" dirty="0">
                <a:solidFill>
                  <a:schemeClr val="accent5">
                    <a:lumMod val="75000"/>
                  </a:schemeClr>
                </a:solidFill>
              </a:rPr>
              <a:t>than that </a:t>
            </a:r>
          </a:p>
          <a:p>
            <a:pPr marL="0" indent="0">
              <a:buNone/>
            </a:pPr>
            <a:r>
              <a:rPr lang="en-US" sz="7200" b="1" i="1" dirty="0"/>
              <a:t>“A.A. is alive, thriving and growing around the world as we carry the message to the suffering alcoholic!”</a:t>
            </a:r>
            <a:endParaRPr lang="en-US" sz="7200" b="1" dirty="0"/>
          </a:p>
        </p:txBody>
      </p:sp>
    </p:spTree>
    <p:extLst>
      <p:ext uri="{BB962C8B-B14F-4D97-AF65-F5344CB8AC3E}">
        <p14:creationId xmlns:p14="http://schemas.microsoft.com/office/powerpoint/2010/main" val="3768126127"/>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What happens?"/>
          <p:cNvSpPr>
            <a:spLocks noGrp="1"/>
          </p:cNvSpPr>
          <p:nvPr>
            <p:ph type="title"/>
          </p:nvPr>
        </p:nvSpPr>
        <p:spPr>
          <a:prstGeom prst="rect">
            <a:avLst/>
          </a:prstGeom>
        </p:spPr>
        <p:txBody>
          <a:bodyPr>
            <a:noAutofit/>
          </a:bodyPr>
          <a:lstStyle/>
          <a:p>
            <a:r>
              <a:rPr lang="en-US" sz="8800"/>
              <a:t>Thank you for the opportunity to serve!</a:t>
            </a:r>
            <a:endParaRPr sz="8800"/>
          </a:p>
        </p:txBody>
      </p:sp>
      <p:pic>
        <p:nvPicPr>
          <p:cNvPr id="3" name="pasted-image.pdf" descr="pasted-image.pdf"/>
          <p:cNvPicPr>
            <a:picLocks noChangeAspect="1"/>
          </p:cNvPicPr>
          <p:nvPr/>
        </p:nvPicPr>
        <p:blipFill>
          <a:blip r:embed="rId2"/>
          <a:stretch>
            <a:fillRect/>
          </a:stretch>
        </p:blipFill>
        <p:spPr>
          <a:xfrm>
            <a:off x="983314" y="342900"/>
            <a:ext cx="11038172" cy="2783129"/>
          </a:xfrm>
          <a:prstGeom prst="rect">
            <a:avLst/>
          </a:prstGeom>
          <a:ln w="12700">
            <a:miter lim="400000"/>
          </a:ln>
        </p:spPr>
      </p:pic>
    </p:spTree>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6D9D774F-A158-4B9E-A753-B4BBB313555F}"/>
              </a:ext>
            </a:extLst>
          </p:cNvPr>
          <p:cNvSpPr>
            <a:spLocks noGrp="1"/>
          </p:cNvSpPr>
          <p:nvPr>
            <p:ph type="subTitle" idx="1"/>
          </p:nvPr>
        </p:nvSpPr>
        <p:spPr>
          <a:xfrm>
            <a:off x="648714" y="916913"/>
            <a:ext cx="11707368" cy="925434"/>
          </a:xfrm>
        </p:spPr>
        <p:txBody>
          <a:bodyPr>
            <a:noAutofit/>
          </a:bodyPr>
          <a:lstStyle/>
          <a:p>
            <a:r>
              <a:rPr lang="en-US" sz="6000">
                <a:solidFill>
                  <a:srgbClr val="B75741"/>
                </a:solidFill>
              </a:rPr>
              <a:t>2018 AAWS Financial Results</a:t>
            </a:r>
            <a:endParaRPr lang="en-US" sz="6000" b="1">
              <a:solidFill>
                <a:srgbClr val="B75741"/>
              </a:solidFill>
            </a:endParaRPr>
          </a:p>
        </p:txBody>
      </p:sp>
      <p:sp>
        <p:nvSpPr>
          <p:cNvPr id="4" name="Subtitle 1">
            <a:extLst>
              <a:ext uri="{FF2B5EF4-FFF2-40B4-BE49-F238E27FC236}">
                <a16:creationId xmlns:a16="http://schemas.microsoft.com/office/drawing/2014/main" id="{2C1728B8-3B62-4013-8490-97BE82A800D7}"/>
              </a:ext>
            </a:extLst>
          </p:cNvPr>
          <p:cNvSpPr txBox="1">
            <a:spLocks/>
          </p:cNvSpPr>
          <p:nvPr/>
        </p:nvSpPr>
        <p:spPr>
          <a:xfrm>
            <a:off x="648714" y="1517227"/>
            <a:ext cx="11707368" cy="7586133"/>
          </a:xfrm>
          <a:prstGeom prst="rect">
            <a:avLst/>
          </a:prstGeom>
        </p:spPr>
        <p:txBody>
          <a:bodyPr vert="horz" lIns="109253" tIns="54626" rIns="109253" bIns="54626" rtlCol="0">
            <a:normAutofit/>
          </a:bodyPr>
          <a:lstStyle>
            <a:lvl1pPr marL="0" indent="0" algn="ctr" defTabSz="914400" rtl="0" eaLnBrk="1" latinLnBrk="0" hangingPunct="1">
              <a:spcBef>
                <a:spcPct val="20000"/>
              </a:spcBef>
              <a:buFont typeface="Arial" panose="020B0604020202020204" pitchFamily="34" charset="0"/>
              <a:buNone/>
              <a:defRPr sz="3200" b="0" kern="1200">
                <a:solidFill>
                  <a:srgbClr val="5F5F5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endParaRPr lang="en-US" b="1">
              <a:solidFill>
                <a:srgbClr val="0064BB"/>
              </a:solidFill>
            </a:endParaRPr>
          </a:p>
        </p:txBody>
      </p:sp>
      <p:sp>
        <p:nvSpPr>
          <p:cNvPr id="6" name="Content Placeholder 2">
            <a:extLst>
              <a:ext uri="{FF2B5EF4-FFF2-40B4-BE49-F238E27FC236}">
                <a16:creationId xmlns:a16="http://schemas.microsoft.com/office/drawing/2014/main" id="{007E3A3A-5134-4791-96C1-E23FC4B747FC}"/>
              </a:ext>
            </a:extLst>
          </p:cNvPr>
          <p:cNvSpPr txBox="1">
            <a:spLocks/>
          </p:cNvSpPr>
          <p:nvPr/>
        </p:nvSpPr>
        <p:spPr>
          <a:xfrm>
            <a:off x="404811" y="2122523"/>
            <a:ext cx="12195177" cy="6856419"/>
          </a:xfrm>
          <a:prstGeom prst="rect">
            <a:avLst/>
          </a:prstGeom>
        </p:spPr>
        <p:txBody>
          <a:bodyPr vert="horz" lIns="109253" tIns="54626" rIns="109253" bIns="54626" rtlCol="0">
            <a:normAutofit/>
          </a:bodyPr>
          <a:lstStyle>
            <a:lvl1pPr marL="0" indent="0" algn="ctr" defTabSz="914400" rtl="0" eaLnBrk="1" latinLnBrk="0" hangingPunct="1">
              <a:spcBef>
                <a:spcPct val="20000"/>
              </a:spcBef>
              <a:buFont typeface="Arial" panose="020B0604020202020204" pitchFamily="34" charset="0"/>
              <a:buNone/>
              <a:defRPr sz="3200" b="0" kern="1200">
                <a:solidFill>
                  <a:srgbClr val="5F5F5F"/>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lvl="4"/>
            <a:r>
              <a:rPr lang="en-US" dirty="0"/>
              <a:t>	    </a:t>
            </a:r>
            <a:r>
              <a:rPr lang="en-US" dirty="0">
                <a:solidFill>
                  <a:schemeClr val="bg1"/>
                </a:solidFill>
              </a:rPr>
              <a:t> </a:t>
            </a:r>
            <a:r>
              <a:rPr lang="en-US" sz="2900" b="1" dirty="0">
                <a:solidFill>
                  <a:schemeClr val="bg1"/>
                </a:solidFill>
              </a:rPr>
              <a:t>Actual  2018</a:t>
            </a:r>
            <a:r>
              <a:rPr lang="en-US" sz="2900" b="1" dirty="0">
                <a:solidFill>
                  <a:srgbClr val="0064BB"/>
                </a:solidFill>
              </a:rPr>
              <a:t>	Budget 2018	 Actual 2017</a:t>
            </a:r>
          </a:p>
          <a:p>
            <a:pPr lvl="1" indent="-546263"/>
            <a:endParaRPr lang="en-US" b="1" dirty="0">
              <a:solidFill>
                <a:srgbClr val="0064BB"/>
              </a:solidFill>
            </a:endParaRPr>
          </a:p>
          <a:p>
            <a:pPr lvl="1" indent="-546263" algn="l"/>
            <a:r>
              <a:rPr lang="en-US" b="1" dirty="0">
                <a:solidFill>
                  <a:srgbClr val="0064BB"/>
                </a:solidFill>
              </a:rPr>
              <a:t>	Sales			</a:t>
            </a:r>
            <a:r>
              <a:rPr lang="en-US" b="1" dirty="0">
                <a:solidFill>
                  <a:srgbClr val="004141"/>
                </a:solidFill>
              </a:rPr>
              <a:t>$14,020,149 </a:t>
            </a:r>
            <a:r>
              <a:rPr lang="en-US" b="1" dirty="0">
                <a:solidFill>
                  <a:srgbClr val="0064BB"/>
                </a:solidFill>
              </a:rPr>
              <a:t>	$13,780,000 	$13,693,372</a:t>
            </a:r>
          </a:p>
          <a:p>
            <a:pPr lvl="1" algn="l"/>
            <a:r>
              <a:rPr lang="en-US" b="1" dirty="0">
                <a:solidFill>
                  <a:srgbClr val="0064BB"/>
                </a:solidFill>
              </a:rPr>
              <a:t>   Cost of goods	   	     </a:t>
            </a:r>
            <a:r>
              <a:rPr lang="en-US" b="1" u="sng" dirty="0">
                <a:solidFill>
                  <a:srgbClr val="004141"/>
                </a:solidFill>
              </a:rPr>
              <a:t>4,567,534</a:t>
            </a:r>
            <a:r>
              <a:rPr lang="en-US" b="1" dirty="0">
                <a:solidFill>
                  <a:srgbClr val="004141"/>
                </a:solidFill>
              </a:rPr>
              <a:t> </a:t>
            </a:r>
            <a:r>
              <a:rPr lang="en-US" b="1" dirty="0">
                <a:solidFill>
                  <a:srgbClr val="0064BB"/>
                </a:solidFill>
              </a:rPr>
              <a:t>               </a:t>
            </a:r>
            <a:r>
              <a:rPr lang="en-US" b="1" u="sng" dirty="0">
                <a:solidFill>
                  <a:srgbClr val="0064BB"/>
                </a:solidFill>
              </a:rPr>
              <a:t>4,519,755</a:t>
            </a:r>
            <a:r>
              <a:rPr lang="en-US" b="1" dirty="0">
                <a:solidFill>
                  <a:srgbClr val="0064BB"/>
                </a:solidFill>
              </a:rPr>
              <a:t>               </a:t>
            </a:r>
            <a:r>
              <a:rPr lang="en-US" b="1" u="sng" dirty="0">
                <a:solidFill>
                  <a:srgbClr val="0064BB"/>
                </a:solidFill>
              </a:rPr>
              <a:t>4,331,759</a:t>
            </a:r>
          </a:p>
          <a:p>
            <a:pPr lvl="1" algn="l"/>
            <a:r>
              <a:rPr lang="en-US" b="1" dirty="0">
                <a:solidFill>
                  <a:srgbClr val="0064BB"/>
                </a:solidFill>
              </a:rPr>
              <a:t>Sales gross profit	</a:t>
            </a:r>
            <a:r>
              <a:rPr lang="en-US" b="1" dirty="0">
                <a:solidFill>
                  <a:srgbClr val="004141"/>
                </a:solidFill>
              </a:rPr>
              <a:t>$   9,452,615</a:t>
            </a:r>
            <a:r>
              <a:rPr lang="en-US" b="1" dirty="0">
                <a:solidFill>
                  <a:srgbClr val="0064BB"/>
                </a:solidFill>
              </a:rPr>
              <a:t>	$   9,260,245	 $ 9,361,613</a:t>
            </a:r>
          </a:p>
          <a:p>
            <a:pPr lvl="1" algn="l"/>
            <a:endParaRPr lang="en-US" b="1" dirty="0">
              <a:solidFill>
                <a:srgbClr val="0064BB"/>
              </a:solidFill>
            </a:endParaRPr>
          </a:p>
          <a:p>
            <a:pPr lvl="1" algn="l"/>
            <a:r>
              <a:rPr lang="en-US" b="1" dirty="0">
                <a:solidFill>
                  <a:srgbClr val="0064BB"/>
                </a:solidFill>
              </a:rPr>
              <a:t>Contributions	     	      </a:t>
            </a:r>
            <a:r>
              <a:rPr lang="en-US" b="1" u="sng" dirty="0">
                <a:solidFill>
                  <a:srgbClr val="004141"/>
                </a:solidFill>
              </a:rPr>
              <a:t>8,384,721</a:t>
            </a:r>
            <a:r>
              <a:rPr lang="en-US" b="1" dirty="0">
                <a:solidFill>
                  <a:srgbClr val="0064BB"/>
                </a:solidFill>
              </a:rPr>
              <a:t>              </a:t>
            </a:r>
            <a:r>
              <a:rPr lang="en-US" b="1" u="sng" dirty="0">
                <a:solidFill>
                  <a:srgbClr val="0064BB"/>
                </a:solidFill>
              </a:rPr>
              <a:t>8,200,000</a:t>
            </a:r>
            <a:r>
              <a:rPr lang="en-US" b="1" dirty="0">
                <a:solidFill>
                  <a:srgbClr val="0064BB"/>
                </a:solidFill>
              </a:rPr>
              <a:t>        	     </a:t>
            </a:r>
            <a:r>
              <a:rPr lang="en-US" b="1" u="sng" dirty="0">
                <a:solidFill>
                  <a:srgbClr val="0064BB"/>
                </a:solidFill>
              </a:rPr>
              <a:t>8,409,452</a:t>
            </a:r>
          </a:p>
          <a:p>
            <a:pPr lvl="1" algn="l"/>
            <a:endParaRPr lang="en-US" b="1" dirty="0">
              <a:solidFill>
                <a:srgbClr val="0064BB"/>
              </a:solidFill>
            </a:endParaRPr>
          </a:p>
          <a:p>
            <a:pPr lvl="1" algn="l"/>
            <a:r>
              <a:rPr lang="en-US" b="1" dirty="0">
                <a:solidFill>
                  <a:srgbClr val="0064BB"/>
                </a:solidFill>
              </a:rPr>
              <a:t>Total revenue		</a:t>
            </a:r>
            <a:r>
              <a:rPr lang="en-US" b="1" dirty="0">
                <a:solidFill>
                  <a:srgbClr val="004141"/>
                </a:solidFill>
              </a:rPr>
              <a:t>$17,837,336	</a:t>
            </a:r>
            <a:r>
              <a:rPr lang="en-US" b="1" dirty="0">
                <a:solidFill>
                  <a:srgbClr val="0064BB"/>
                </a:solidFill>
              </a:rPr>
              <a:t>	$17,460,245		 $17,771,383</a:t>
            </a:r>
          </a:p>
          <a:p>
            <a:pPr lvl="1" algn="l"/>
            <a:endParaRPr lang="en-US" b="1" dirty="0">
              <a:solidFill>
                <a:srgbClr val="0064BB"/>
              </a:solidFill>
            </a:endParaRPr>
          </a:p>
          <a:p>
            <a:pPr lvl="1" algn="l"/>
            <a:r>
              <a:rPr lang="en-US" b="1" dirty="0">
                <a:solidFill>
                  <a:srgbClr val="0064BB"/>
                </a:solidFill>
              </a:rPr>
              <a:t>Total expenses	 </a:t>
            </a:r>
            <a:r>
              <a:rPr lang="en-US" b="1" dirty="0">
                <a:solidFill>
                  <a:srgbClr val="004141"/>
                </a:solidFill>
              </a:rPr>
              <a:t> 	</a:t>
            </a:r>
            <a:r>
              <a:rPr lang="en-US" b="1" u="sng" dirty="0">
                <a:solidFill>
                  <a:srgbClr val="004141"/>
                </a:solidFill>
              </a:rPr>
              <a:t>17,382,733</a:t>
            </a:r>
            <a:r>
              <a:rPr lang="en-US" b="1" dirty="0">
                <a:solidFill>
                  <a:srgbClr val="0064BB"/>
                </a:solidFill>
              </a:rPr>
              <a:t>	  	   </a:t>
            </a:r>
            <a:r>
              <a:rPr lang="en-US" b="1" u="sng" dirty="0">
                <a:solidFill>
                  <a:srgbClr val="0064BB"/>
                </a:solidFill>
              </a:rPr>
              <a:t>16,958,552</a:t>
            </a:r>
            <a:r>
              <a:rPr lang="en-US" b="1" dirty="0">
                <a:solidFill>
                  <a:srgbClr val="0064BB"/>
                </a:solidFill>
              </a:rPr>
              <a:t>        	   </a:t>
            </a:r>
            <a:r>
              <a:rPr lang="en-US" b="1" u="sng" dirty="0">
                <a:solidFill>
                  <a:srgbClr val="0064BB"/>
                </a:solidFill>
              </a:rPr>
              <a:t>16,012,547</a:t>
            </a:r>
          </a:p>
          <a:p>
            <a:pPr lvl="1" algn="l"/>
            <a:endParaRPr lang="en-US" b="1" dirty="0">
              <a:solidFill>
                <a:srgbClr val="0064BB"/>
              </a:solidFill>
            </a:endParaRPr>
          </a:p>
          <a:p>
            <a:pPr lvl="1" algn="l"/>
            <a:r>
              <a:rPr lang="en-US" b="1" dirty="0">
                <a:solidFill>
                  <a:srgbClr val="0064BB"/>
                </a:solidFill>
              </a:rPr>
              <a:t>Income			</a:t>
            </a:r>
            <a:r>
              <a:rPr lang="en-US" b="1" dirty="0">
                <a:solidFill>
                  <a:srgbClr val="004141"/>
                </a:solidFill>
              </a:rPr>
              <a:t>$     454,063</a:t>
            </a:r>
            <a:r>
              <a:rPr lang="en-US" b="1" dirty="0">
                <a:solidFill>
                  <a:srgbClr val="0064BB"/>
                </a:solidFill>
              </a:rPr>
              <a:t>		$      501,693      	 $  1,758,837</a:t>
            </a:r>
          </a:p>
        </p:txBody>
      </p:sp>
      <p:sp>
        <p:nvSpPr>
          <p:cNvPr id="5" name="TextBox 4">
            <a:extLst>
              <a:ext uri="{FF2B5EF4-FFF2-40B4-BE49-F238E27FC236}">
                <a16:creationId xmlns:a16="http://schemas.microsoft.com/office/drawing/2014/main" id="{143BE9C9-1771-4D1A-B76D-39AB8F91D3DB}"/>
              </a:ext>
            </a:extLst>
          </p:cNvPr>
          <p:cNvSpPr txBox="1"/>
          <p:nvPr/>
        </p:nvSpPr>
        <p:spPr>
          <a:xfrm>
            <a:off x="1055221" y="8978942"/>
            <a:ext cx="11138261" cy="618150"/>
          </a:xfrm>
          <a:prstGeom prst="rect">
            <a:avLst/>
          </a:prstGeom>
          <a:noFill/>
        </p:spPr>
        <p:txBody>
          <a:bodyPr wrap="square" lIns="109253" tIns="54626" rIns="109253" bIns="54626" rtlCol="0">
            <a:spAutoFit/>
          </a:bodyPr>
          <a:lstStyle/>
          <a:p>
            <a:r>
              <a:rPr lang="en-US" sz="3300">
                <a:solidFill>
                  <a:srgbClr val="0064BB"/>
                </a:solidFill>
              </a:rPr>
              <a:t>Online contributions = 10.4% of total dollar contributions</a:t>
            </a:r>
          </a:p>
        </p:txBody>
      </p:sp>
    </p:spTree>
    <p:extLst>
      <p:ext uri="{BB962C8B-B14F-4D97-AF65-F5344CB8AC3E}">
        <p14:creationId xmlns:p14="http://schemas.microsoft.com/office/powerpoint/2010/main" val="3123453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F9BD68-F333-6D4C-B8EC-F26AA64BBB8E}"/>
              </a:ext>
            </a:extLst>
          </p:cNvPr>
          <p:cNvSpPr>
            <a:spLocks noGrp="1"/>
          </p:cNvSpPr>
          <p:nvPr>
            <p:ph type="title"/>
          </p:nvPr>
        </p:nvSpPr>
        <p:spPr/>
        <p:txBody>
          <a:bodyPr/>
          <a:lstStyle/>
          <a:p>
            <a:endParaRPr lang="en-US" dirty="0"/>
          </a:p>
        </p:txBody>
      </p:sp>
      <p:pic>
        <p:nvPicPr>
          <p:cNvPr id="4" name="Picture 3">
            <a:extLst>
              <a:ext uri="{FF2B5EF4-FFF2-40B4-BE49-F238E27FC236}">
                <a16:creationId xmlns:a16="http://schemas.microsoft.com/office/drawing/2014/main" id="{94D4A02D-8DB3-6249-A913-F15A038624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600" y="76200"/>
            <a:ext cx="12801600" cy="9601200"/>
          </a:xfrm>
          <a:prstGeom prst="rect">
            <a:avLst/>
          </a:prstGeom>
        </p:spPr>
      </p:pic>
    </p:spTree>
    <p:extLst>
      <p:ext uri="{BB962C8B-B14F-4D97-AF65-F5344CB8AC3E}">
        <p14:creationId xmlns:p14="http://schemas.microsoft.com/office/powerpoint/2010/main" val="3080486778"/>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7BBC1-7EE0-B64C-B034-8160FCEF4FFD}"/>
              </a:ext>
            </a:extLst>
          </p:cNvPr>
          <p:cNvSpPr>
            <a:spLocks noGrp="1"/>
          </p:cNvSpPr>
          <p:nvPr>
            <p:ph type="title"/>
          </p:nvPr>
        </p:nvSpPr>
        <p:spPr/>
        <p:txBody>
          <a:bodyPr/>
          <a:lstStyle/>
          <a:p>
            <a:r>
              <a:rPr lang="en-US" dirty="0"/>
              <a:t>See, Hear &amp; Feel</a:t>
            </a:r>
          </a:p>
        </p:txBody>
      </p:sp>
      <p:sp>
        <p:nvSpPr>
          <p:cNvPr id="3" name="Text Placeholder 2">
            <a:extLst>
              <a:ext uri="{FF2B5EF4-FFF2-40B4-BE49-F238E27FC236}">
                <a16:creationId xmlns:a16="http://schemas.microsoft.com/office/drawing/2014/main" id="{1CD8BF80-49B5-4B41-B6D5-5F363274D574}"/>
              </a:ext>
            </a:extLst>
          </p:cNvPr>
          <p:cNvSpPr>
            <a:spLocks noGrp="1"/>
          </p:cNvSpPr>
          <p:nvPr>
            <p:ph type="body" idx="1"/>
          </p:nvPr>
        </p:nvSpPr>
        <p:spPr/>
        <p:txBody>
          <a:bodyPr>
            <a:normAutofit fontScale="85000" lnSpcReduction="20000"/>
          </a:bodyPr>
          <a:lstStyle/>
          <a:p>
            <a:r>
              <a:rPr lang="en-US" dirty="0"/>
              <a:t>Saw? Lots of people </a:t>
            </a:r>
          </a:p>
          <a:p>
            <a:pPr lvl="1"/>
            <a:r>
              <a:rPr lang="en-US" dirty="0"/>
              <a:t>From “bartenders” to ”judges”</a:t>
            </a:r>
          </a:p>
          <a:p>
            <a:r>
              <a:rPr lang="en-US" dirty="0"/>
              <a:t>Heard?  Oh my! Bunches &amp; bunches &amp; bunches!</a:t>
            </a:r>
          </a:p>
          <a:p>
            <a:pPr lvl="1"/>
            <a:r>
              <a:rPr lang="en-US" dirty="0"/>
              <a:t>Inclusion rather than exclusion</a:t>
            </a:r>
          </a:p>
          <a:p>
            <a:pPr lvl="1"/>
            <a:r>
              <a:rPr lang="en-US" dirty="0"/>
              <a:t>A strong, loving &amp; informed Group Conscience</a:t>
            </a:r>
          </a:p>
          <a:p>
            <a:r>
              <a:rPr lang="en-US" dirty="0"/>
              <a:t>Felt?  Trust: evolving &amp; growing</a:t>
            </a:r>
          </a:p>
          <a:p>
            <a:pPr lvl="1"/>
            <a:r>
              <a:rPr lang="en-US" dirty="0"/>
              <a:t>Gratitude for Eastern Pennsylvania – YOU!</a:t>
            </a:r>
          </a:p>
          <a:p>
            <a:pPr lvl="1"/>
            <a:r>
              <a:rPr lang="en-US" dirty="0"/>
              <a:t>Humility for our message - 80 Years &amp; 71 Languages</a:t>
            </a:r>
          </a:p>
          <a:p>
            <a:pPr lvl="1"/>
            <a:r>
              <a:rPr lang="en-US" dirty="0"/>
              <a:t>Love for the Fellowship of Alcoholics Anonymous</a:t>
            </a:r>
          </a:p>
          <a:p>
            <a:pPr lvl="1"/>
            <a:endParaRPr lang="en-US" dirty="0"/>
          </a:p>
        </p:txBody>
      </p:sp>
    </p:spTree>
    <p:extLst>
      <p:ext uri="{BB962C8B-B14F-4D97-AF65-F5344CB8AC3E}">
        <p14:creationId xmlns:p14="http://schemas.microsoft.com/office/powerpoint/2010/main" val="2808151300"/>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Who Makes Up The Conference?</a:t>
            </a:r>
          </a:p>
        </p:txBody>
      </p:sp>
      <p:sp>
        <p:nvSpPr>
          <p:cNvPr id="4" name="Oval 3"/>
          <p:cNvSpPr/>
          <p:nvPr/>
        </p:nvSpPr>
        <p:spPr>
          <a:xfrm>
            <a:off x="2105126" y="2435682"/>
            <a:ext cx="5671658" cy="5306306"/>
          </a:xfrm>
          <a:prstGeom prst="ellipse">
            <a:avLst/>
          </a:prstGeom>
          <a:blipFill rotWithShape="1">
            <a:blip r:embed="rId2"/>
            <a:srcRect/>
            <a:tile tx="0" ty="0" sx="100000" sy="100000" flip="none" algn="tl"/>
          </a:bli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5" name="TextBox 4"/>
          <p:cNvSpPr txBox="1"/>
          <p:nvPr/>
        </p:nvSpPr>
        <p:spPr>
          <a:xfrm>
            <a:off x="2751763" y="3234732"/>
            <a:ext cx="4376599"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4800" b="1" i="0" u="none" strike="noStrike" cap="none" spc="0" normalizeH="0" baseline="0" dirty="0">
                <a:ln>
                  <a:noFill/>
                </a:ln>
                <a:solidFill>
                  <a:srgbClr val="FFFF00"/>
                </a:solidFill>
                <a:effectLst/>
                <a:uFillTx/>
                <a:sym typeface="Palatino"/>
              </a:rPr>
              <a:t>93 Delegates</a:t>
            </a:r>
          </a:p>
          <a:p>
            <a:pPr marL="0" marR="0" indent="0" algn="ctr" defTabSz="584200" rtl="0" fontAlgn="auto" latinLnBrk="0" hangingPunct="0">
              <a:lnSpc>
                <a:spcPct val="100000"/>
              </a:lnSpc>
              <a:spcBef>
                <a:spcPts val="0"/>
              </a:spcBef>
              <a:spcAft>
                <a:spcPts val="0"/>
              </a:spcAft>
              <a:buClrTx/>
              <a:buSzTx/>
              <a:buFontTx/>
              <a:buNone/>
              <a:tabLst/>
            </a:pPr>
            <a:r>
              <a:rPr lang="en-US" sz="4800" b="1" dirty="0">
                <a:solidFill>
                  <a:srgbClr val="FFFF00"/>
                </a:solidFill>
              </a:rPr>
              <a:t>USA &amp; Canada</a:t>
            </a:r>
            <a:endParaRPr kumimoji="0" lang="en-US" sz="4800" b="1" i="0" u="none" strike="noStrike" cap="none" spc="0" normalizeH="0" baseline="0" dirty="0">
              <a:ln>
                <a:noFill/>
              </a:ln>
              <a:solidFill>
                <a:srgbClr val="FFFF00"/>
              </a:solidFill>
              <a:effectLst/>
              <a:uFillTx/>
              <a:sym typeface="Palatino"/>
            </a:endParaRPr>
          </a:p>
        </p:txBody>
      </p:sp>
      <p:sp>
        <p:nvSpPr>
          <p:cNvPr id="6" name="TextBox 5"/>
          <p:cNvSpPr txBox="1"/>
          <p:nvPr/>
        </p:nvSpPr>
        <p:spPr>
          <a:xfrm>
            <a:off x="4286838" y="5197260"/>
            <a:ext cx="1410830" cy="93358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5400" b="1" i="0" u="none" strike="noStrike" cap="none" spc="0" normalizeH="0" baseline="0" dirty="0">
                <a:ln>
                  <a:noFill/>
                </a:ln>
                <a:solidFill>
                  <a:srgbClr val="FFFF00"/>
                </a:solidFill>
                <a:effectLst/>
                <a:uFillTx/>
                <a:latin typeface="Palatino"/>
                <a:ea typeface="Palatino"/>
                <a:cs typeface="Palatino"/>
                <a:sym typeface="Palatino"/>
              </a:rPr>
              <a:t>69%</a:t>
            </a:r>
          </a:p>
        </p:txBody>
      </p:sp>
      <p:sp>
        <p:nvSpPr>
          <p:cNvPr id="7" name="Oval 6"/>
          <p:cNvSpPr/>
          <p:nvPr/>
        </p:nvSpPr>
        <p:spPr>
          <a:xfrm>
            <a:off x="6663006" y="4461624"/>
            <a:ext cx="3758232" cy="3663114"/>
          </a:xfrm>
          <a:prstGeom prst="ellipse">
            <a:avLst/>
          </a:prstGeom>
          <a:ln/>
        </p:spPr>
        <p:style>
          <a:lnRef idx="1">
            <a:schemeClr val="accent5"/>
          </a:lnRef>
          <a:fillRef idx="3">
            <a:schemeClr val="accent5"/>
          </a:fillRef>
          <a:effectRef idx="2">
            <a:schemeClr val="accent5"/>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E3B9AF"/>
              </a:solidFill>
              <a:effectLst>
                <a:outerShdw blurRad="25400" dist="33948" dir="2700000" rotWithShape="0">
                  <a:srgbClr val="3B3936"/>
                </a:outerShdw>
              </a:effectLst>
              <a:uFillTx/>
              <a:latin typeface="Palatino"/>
              <a:ea typeface="Palatino"/>
              <a:cs typeface="Palatino"/>
              <a:sym typeface="Palatino"/>
            </a:endParaRPr>
          </a:p>
        </p:txBody>
      </p:sp>
      <p:sp>
        <p:nvSpPr>
          <p:cNvPr id="8" name="TextBox 7"/>
          <p:cNvSpPr txBox="1"/>
          <p:nvPr/>
        </p:nvSpPr>
        <p:spPr>
          <a:xfrm>
            <a:off x="7281551" y="4735595"/>
            <a:ext cx="2616101"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414141"/>
                </a:solidFill>
                <a:effectLst/>
                <a:uFillTx/>
                <a:sym typeface="Palatino"/>
              </a:rPr>
              <a:t>27 Trustees, </a:t>
            </a:r>
          </a:p>
          <a:p>
            <a:pPr marL="0" marR="0" indent="0" algn="ctr" defTabSz="584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414141"/>
                </a:solidFill>
                <a:effectLst/>
                <a:uFillTx/>
                <a:sym typeface="Palatino"/>
              </a:rPr>
              <a:t>AAWS &amp; GV</a:t>
            </a:r>
          </a:p>
          <a:p>
            <a:pPr marL="0" marR="0" indent="0" algn="ctr" defTabSz="584200" rtl="0" fontAlgn="auto" latinLnBrk="0" hangingPunct="0">
              <a:lnSpc>
                <a:spcPct val="100000"/>
              </a:lnSpc>
              <a:spcBef>
                <a:spcPts val="0"/>
              </a:spcBef>
              <a:spcAft>
                <a:spcPts val="0"/>
              </a:spcAft>
              <a:buClrTx/>
              <a:buSzTx/>
              <a:buFontTx/>
              <a:buNone/>
              <a:tabLst/>
            </a:pPr>
            <a:r>
              <a:rPr lang="en-US" sz="3200" b="1" dirty="0"/>
              <a:t>Directors</a:t>
            </a:r>
            <a:r>
              <a:rPr kumimoji="0" lang="en-US" sz="3200" b="1" i="0" u="none" strike="noStrike" cap="none" spc="0" normalizeH="0" baseline="0" dirty="0">
                <a:ln>
                  <a:noFill/>
                </a:ln>
                <a:solidFill>
                  <a:srgbClr val="414141"/>
                </a:solidFill>
                <a:effectLst/>
                <a:uFillTx/>
                <a:sym typeface="Palatino"/>
              </a:rPr>
              <a:t> </a:t>
            </a:r>
          </a:p>
        </p:txBody>
      </p:sp>
      <p:sp>
        <p:nvSpPr>
          <p:cNvPr id="9" name="TextBox 8"/>
          <p:cNvSpPr txBox="1"/>
          <p:nvPr/>
        </p:nvSpPr>
        <p:spPr>
          <a:xfrm>
            <a:off x="8259045" y="6789858"/>
            <a:ext cx="877844"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414141"/>
                </a:solidFill>
                <a:effectLst/>
                <a:uFillTx/>
                <a:latin typeface="Palatino"/>
                <a:ea typeface="Palatino"/>
                <a:cs typeface="Palatino"/>
                <a:sym typeface="Palatino"/>
              </a:rPr>
              <a:t>20%</a:t>
            </a:r>
          </a:p>
        </p:txBody>
      </p:sp>
      <p:sp>
        <p:nvSpPr>
          <p:cNvPr id="10" name="Oval 9"/>
          <p:cNvSpPr/>
          <p:nvPr/>
        </p:nvSpPr>
        <p:spPr>
          <a:xfrm>
            <a:off x="2418285" y="6767715"/>
            <a:ext cx="2783636" cy="2487875"/>
          </a:xfrm>
          <a:prstGeom prst="ellipse">
            <a:avLst/>
          </a:prstGeom>
          <a:ln/>
        </p:spPr>
        <p:style>
          <a:lnRef idx="1">
            <a:schemeClr val="accent4"/>
          </a:lnRef>
          <a:fillRef idx="2">
            <a:schemeClr val="accent4"/>
          </a:fillRef>
          <a:effectRef idx="1">
            <a:schemeClr val="accent4"/>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dirty="0">
              <a:ln>
                <a:noFill/>
              </a:ln>
              <a:solidFill>
                <a:srgbClr val="FFFFFF"/>
              </a:solidFill>
              <a:effectLst>
                <a:outerShdw blurRad="25400" dist="33948" dir="2700000" rotWithShape="0">
                  <a:srgbClr val="3B3936"/>
                </a:outerShdw>
              </a:effectLst>
              <a:uFillTx/>
              <a:latin typeface="Palatino"/>
              <a:ea typeface="Palatino"/>
              <a:cs typeface="Palatino"/>
              <a:sym typeface="Palatino"/>
            </a:endParaRPr>
          </a:p>
        </p:txBody>
      </p:sp>
      <p:sp>
        <p:nvSpPr>
          <p:cNvPr id="11" name="TextBox 10"/>
          <p:cNvSpPr txBox="1"/>
          <p:nvPr/>
        </p:nvSpPr>
        <p:spPr>
          <a:xfrm>
            <a:off x="2896314" y="7009604"/>
            <a:ext cx="1718419" cy="21954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sz="3600" b="1" i="0" u="none" strike="noStrike" cap="none" spc="0" normalizeH="0" baseline="0" dirty="0">
                <a:ln>
                  <a:noFill/>
                </a:ln>
                <a:solidFill>
                  <a:srgbClr val="414141"/>
                </a:solidFill>
                <a:effectLst/>
                <a:uFillTx/>
                <a:latin typeface="Palatino"/>
                <a:ea typeface="Palatino"/>
                <a:cs typeface="Palatino"/>
                <a:sym typeface="Palatino"/>
              </a:rPr>
              <a:t>15 </a:t>
            </a:r>
          </a:p>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414141"/>
                </a:solidFill>
                <a:effectLst/>
                <a:uFillTx/>
                <a:latin typeface="Palatino"/>
                <a:ea typeface="Palatino"/>
                <a:cs typeface="Palatino"/>
                <a:sym typeface="Palatino"/>
              </a:rPr>
              <a:t>GSO &amp; GV</a:t>
            </a:r>
          </a:p>
          <a:p>
            <a:pPr marL="0" marR="0" indent="0" algn="ctr" defTabSz="5842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414141"/>
                </a:solidFill>
                <a:effectLst/>
                <a:uFillTx/>
                <a:latin typeface="Palatino"/>
                <a:ea typeface="Palatino"/>
                <a:cs typeface="Palatino"/>
                <a:sym typeface="Palatino"/>
              </a:rPr>
              <a:t> Staff</a:t>
            </a:r>
          </a:p>
          <a:p>
            <a:pPr marL="0" marR="0" indent="0" algn="ctr" defTabSz="584200" rtl="0" fontAlgn="auto" latinLnBrk="0" hangingPunct="0">
              <a:lnSpc>
                <a:spcPct val="100000"/>
              </a:lnSpc>
              <a:spcBef>
                <a:spcPts val="0"/>
              </a:spcBef>
              <a:spcAft>
                <a:spcPts val="0"/>
              </a:spcAft>
              <a:buClrTx/>
              <a:buSzTx/>
              <a:buFontTx/>
              <a:buNone/>
              <a:tabLst/>
            </a:pPr>
            <a:endParaRPr lang="en-US" b="1" dirty="0"/>
          </a:p>
          <a:p>
            <a:pPr marL="0" marR="0" indent="0" algn="ctr" defTabSz="584200" rtl="0" fontAlgn="auto" latinLnBrk="0" hangingPunct="0">
              <a:lnSpc>
                <a:spcPct val="100000"/>
              </a:lnSpc>
              <a:spcBef>
                <a:spcPts val="0"/>
              </a:spcBef>
              <a:spcAft>
                <a:spcPts val="0"/>
              </a:spcAft>
              <a:buClrTx/>
              <a:buSzTx/>
              <a:buFontTx/>
              <a:buNone/>
              <a:tabLst/>
            </a:pPr>
            <a:r>
              <a:rPr kumimoji="0" lang="en-US" sz="2800" b="1" i="0" u="none" strike="noStrike" cap="none" spc="0" normalizeH="0" baseline="0" dirty="0">
                <a:ln>
                  <a:noFill/>
                </a:ln>
                <a:solidFill>
                  <a:srgbClr val="414141"/>
                </a:solidFill>
                <a:effectLst/>
                <a:uFillTx/>
                <a:latin typeface="Palatino"/>
                <a:ea typeface="Palatino"/>
                <a:cs typeface="Palatino"/>
                <a:sym typeface="Palatino"/>
              </a:rPr>
              <a:t>   11%</a:t>
            </a:r>
          </a:p>
        </p:txBody>
      </p:sp>
      <p:sp>
        <p:nvSpPr>
          <p:cNvPr id="12" name="Rectangle 11"/>
          <p:cNvSpPr/>
          <p:nvPr/>
        </p:nvSpPr>
        <p:spPr>
          <a:xfrm>
            <a:off x="8555444" y="2901675"/>
            <a:ext cx="3250616" cy="923330"/>
          </a:xfrm>
          <a:prstGeom prst="rect">
            <a:avLst/>
          </a:prstGeom>
          <a:noFill/>
        </p:spPr>
        <p:txBody>
          <a:bodyPr wrap="none" lIns="91440" tIns="45720" rIns="91440" bIns="45720">
            <a:spAutoFit/>
          </a:bodyPr>
          <a:lstStyle/>
          <a:p>
            <a:pPr algn="ctr"/>
            <a:r>
              <a:rPr lang="en-US" sz="5400" b="1" i="1" cap="none" spc="0" dirty="0">
                <a:ln w="12700">
                  <a:solidFill>
                    <a:schemeClr val="tx2">
                      <a:satMod val="155000"/>
                    </a:schemeClr>
                  </a:solidFill>
                  <a:prstDash val="solid"/>
                </a:ln>
                <a:solidFill>
                  <a:srgbClr val="660066"/>
                </a:solidFill>
                <a:effectLst>
                  <a:outerShdw blurRad="41275" dist="20320" dir="1800000" algn="tl" rotWithShape="0">
                    <a:srgbClr val="000000">
                      <a:alpha val="40000"/>
                    </a:srgbClr>
                  </a:outerShdw>
                </a:effectLst>
              </a:rPr>
              <a:t>135 Total</a:t>
            </a:r>
          </a:p>
        </p:txBody>
      </p:sp>
      <p:cxnSp>
        <p:nvCxnSpPr>
          <p:cNvPr id="15" name="Straight Arrow Connector 14"/>
          <p:cNvCxnSpPr>
            <a:stCxn id="12" idx="1"/>
          </p:cNvCxnSpPr>
          <p:nvPr/>
        </p:nvCxnSpPr>
        <p:spPr>
          <a:xfrm flipH="1">
            <a:off x="6959090" y="3363340"/>
            <a:ext cx="1596354" cy="307580"/>
          </a:xfrm>
          <a:prstGeom prst="straightConnector1">
            <a:avLst/>
          </a:prstGeom>
          <a:noFill/>
          <a:ln w="25400" cap="flat">
            <a:solidFill>
              <a:srgbClr val="414141"/>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17" name="Straight Arrow Connector 16"/>
          <p:cNvCxnSpPr>
            <a:stCxn id="12" idx="1"/>
          </p:cNvCxnSpPr>
          <p:nvPr/>
        </p:nvCxnSpPr>
        <p:spPr>
          <a:xfrm flipH="1">
            <a:off x="8259045" y="3363340"/>
            <a:ext cx="296399" cy="1372255"/>
          </a:xfrm>
          <a:prstGeom prst="straightConnector1">
            <a:avLst/>
          </a:prstGeom>
          <a:noFill/>
          <a:ln w="25400" cap="flat">
            <a:solidFill>
              <a:srgbClr val="414141"/>
            </a:solidFill>
            <a:prstDash val="solid"/>
            <a:miter lim="400000"/>
            <a:tailEnd type="arrow"/>
          </a:ln>
          <a:effectLst/>
          <a:sp3d/>
        </p:spPr>
        <p:style>
          <a:lnRef idx="0">
            <a:scrgbClr r="0" g="0" b="0"/>
          </a:lnRef>
          <a:fillRef idx="0">
            <a:scrgbClr r="0" g="0" b="0"/>
          </a:fillRef>
          <a:effectRef idx="0">
            <a:scrgbClr r="0" g="0" b="0"/>
          </a:effectRef>
          <a:fontRef idx="none"/>
        </p:style>
      </p:cxnSp>
      <p:cxnSp>
        <p:nvCxnSpPr>
          <p:cNvPr id="19" name="Straight Arrow Connector 18"/>
          <p:cNvCxnSpPr>
            <a:stCxn id="12" idx="1"/>
          </p:cNvCxnSpPr>
          <p:nvPr/>
        </p:nvCxnSpPr>
        <p:spPr>
          <a:xfrm flipH="1">
            <a:off x="4614733" y="3363340"/>
            <a:ext cx="3940711" cy="4378648"/>
          </a:xfrm>
          <a:prstGeom prst="straightConnector1">
            <a:avLst/>
          </a:prstGeom>
          <a:noFill/>
          <a:ln w="25400" cap="flat">
            <a:solidFill>
              <a:srgbClr val="414141"/>
            </a:solidFill>
            <a:prstDash val="solid"/>
            <a:miter lim="400000"/>
            <a:tailEnd type="arrow"/>
          </a:ln>
          <a:effectLst/>
          <a:sp3d/>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3429154457"/>
      </p:ext>
    </p:extLst>
  </p:cSld>
  <p:clrMapOvr>
    <a:masterClrMapping/>
  </p:clrMapOvr>
  <p:transition spd="med"/>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_rels/theme2.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New_Template4">
  <a:themeElements>
    <a:clrScheme name="New_Template4">
      <a:dk1>
        <a:srgbClr val="414141"/>
      </a:dk1>
      <a:lt1>
        <a:srgbClr val="004141"/>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New_Template4">
  <a:themeElements>
    <a:clrScheme name="New_Template4">
      <a:dk1>
        <a:srgbClr val="000000"/>
      </a:dk1>
      <a:lt1>
        <a:srgbClr val="FFFFFF"/>
      </a:lt1>
      <a:dk2>
        <a:srgbClr val="66635F"/>
      </a:dk2>
      <a:lt2>
        <a:srgbClr val="C9C3BA"/>
      </a:lt2>
      <a:accent1>
        <a:srgbClr val="738FAF"/>
      </a:accent1>
      <a:accent2>
        <a:srgbClr val="74B6A8"/>
      </a:accent2>
      <a:accent3>
        <a:srgbClr val="A0AA69"/>
      </a:accent3>
      <a:accent4>
        <a:srgbClr val="CBA968"/>
      </a:accent4>
      <a:accent5>
        <a:srgbClr val="D08A7A"/>
      </a:accent5>
      <a:accent6>
        <a:srgbClr val="9E95A9"/>
      </a:accent6>
      <a:hlink>
        <a:srgbClr val="0000FF"/>
      </a:hlink>
      <a:folHlink>
        <a:srgbClr val="FF00FF"/>
      </a:folHlink>
    </a:clrScheme>
    <a:fontScheme name="New_Template4">
      <a:majorFont>
        <a:latin typeface="Bodoni SvtyTwo ITC TT-Book"/>
        <a:ea typeface="Bodoni SvtyTwo ITC TT-Book"/>
        <a:cs typeface="Bodoni SvtyTwo ITC TT-Book"/>
      </a:majorFont>
      <a:minorFont>
        <a:latin typeface="Bodoni SvtyTwo ITC TT-Book"/>
        <a:ea typeface="Bodoni SvtyTwo ITC TT-Book"/>
        <a:cs typeface="Bodoni SvtyTwo ITC TT-Book"/>
      </a:minorFont>
    </a:fontScheme>
    <a:fmtScheme name="New_Template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25400" dist="33948" dir="2700000" rotWithShape="0">
                <a:srgbClr val="3B3936"/>
              </a:outerShdw>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414141"/>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414141"/>
            </a:solidFill>
            <a:effectLst/>
            <a:uFillTx/>
            <a:latin typeface="Palatino"/>
            <a:ea typeface="Palatino"/>
            <a:cs typeface="Palatino"/>
            <a:sym typeface="Palatino"/>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25189</TotalTime>
  <Words>4207</Words>
  <Application>Microsoft Office PowerPoint</Application>
  <PresentationFormat>Custom</PresentationFormat>
  <Paragraphs>442</Paragraphs>
  <Slides>67</Slides>
  <Notes>23</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67</vt:i4>
      </vt:variant>
    </vt:vector>
  </HeadingPairs>
  <TitlesOfParts>
    <vt:vector size="83" baseType="lpstr">
      <vt:lpstr>Amiko</vt:lpstr>
      <vt:lpstr>Arial</vt:lpstr>
      <vt:lpstr>Arial Black</vt:lpstr>
      <vt:lpstr>Arial Narrow</vt:lpstr>
      <vt:lpstr>Arial Rounded MT Bold</vt:lpstr>
      <vt:lpstr>Bodoni SvtyTwo ITC TT-Book</vt:lpstr>
      <vt:lpstr>Calibri</vt:lpstr>
      <vt:lpstr>Century Gothic</vt:lpstr>
      <vt:lpstr>Franklin Gothic Medium</vt:lpstr>
      <vt:lpstr>Helvetica</vt:lpstr>
      <vt:lpstr>Helvetica Neue</vt:lpstr>
      <vt:lpstr>Palatino</vt:lpstr>
      <vt:lpstr>Playfair Display</vt:lpstr>
      <vt:lpstr>Wingdings</vt:lpstr>
      <vt:lpstr>Zapf Dingbats</vt:lpstr>
      <vt:lpstr>New_Template4</vt:lpstr>
      <vt:lpstr>Delegate's Report</vt:lpstr>
      <vt:lpstr>Delegate’s Conference Report</vt:lpstr>
      <vt:lpstr>www.area59aa.org</vt:lpstr>
      <vt:lpstr>May 19–25, 2019</vt:lpstr>
      <vt:lpstr> Our Big Book –  80 Years,  71 Languages </vt:lpstr>
      <vt:lpstr>PowerPoint Presentation</vt:lpstr>
      <vt:lpstr>PowerPoint Presentation</vt:lpstr>
      <vt:lpstr>See, Hear &amp; Feel</vt:lpstr>
      <vt:lpstr>Who Makes Up The Conference?</vt:lpstr>
      <vt:lpstr>PowerPoint Presentation</vt:lpstr>
      <vt:lpstr>PowerPoint Presentation</vt:lpstr>
      <vt:lpstr>PowerPoint Presentation</vt:lpstr>
      <vt:lpstr>Our Big Book – 80 Years, 71 Languages</vt:lpstr>
      <vt:lpstr>AAWS Board Report Summary</vt:lpstr>
      <vt:lpstr>2018 AAWS Expenses</vt:lpstr>
      <vt:lpstr>Volume of AAWS Employee Work </vt:lpstr>
      <vt:lpstr>Volume of AAWS Employee Work </vt:lpstr>
      <vt:lpstr>AAWS Publishing Activity</vt:lpstr>
      <vt:lpstr>NAVAJO  BIG BOOK CD SET: NAVAJO IS A SPOKEN LANGUAGE</vt:lpstr>
      <vt:lpstr>“OUR GREAT RESPONSIBILITY”</vt:lpstr>
      <vt:lpstr>2020 INTERNATIONAL CONVENTION</vt:lpstr>
      <vt:lpstr>Committee System - Corrections</vt:lpstr>
      <vt:lpstr>Agenda Items: In Committees</vt:lpstr>
      <vt:lpstr>What is an "Advisory Action?"</vt:lpstr>
      <vt:lpstr>Agenda</vt:lpstr>
      <vt:lpstr>CPC: Cooperation w Professionals</vt:lpstr>
      <vt:lpstr>Corrections</vt:lpstr>
      <vt:lpstr>Corrections</vt:lpstr>
      <vt:lpstr>Public Information</vt:lpstr>
      <vt:lpstr>Public Information</vt:lpstr>
      <vt:lpstr>Public Information</vt:lpstr>
      <vt:lpstr>Public Information</vt:lpstr>
      <vt:lpstr>Public Information</vt:lpstr>
      <vt:lpstr>Public Information</vt:lpstr>
      <vt:lpstr>Finance</vt:lpstr>
      <vt:lpstr>Treatment &amp; Accessibilities</vt:lpstr>
      <vt:lpstr>Treatment &amp; Accessibilities</vt:lpstr>
      <vt:lpstr>Grapevine</vt:lpstr>
      <vt:lpstr>Grapevine</vt:lpstr>
      <vt:lpstr>Literature</vt:lpstr>
      <vt:lpstr>Literature</vt:lpstr>
      <vt:lpstr>Literature</vt:lpstr>
      <vt:lpstr>Literature</vt:lpstr>
      <vt:lpstr>Literature</vt:lpstr>
      <vt:lpstr>Trustee Elections</vt:lpstr>
      <vt:lpstr>Trustees</vt:lpstr>
      <vt:lpstr>Policy/Admissions</vt:lpstr>
      <vt:lpstr>Policy/Admissions</vt:lpstr>
      <vt:lpstr>International Conventions/Regional Forums</vt:lpstr>
      <vt:lpstr>Archives</vt:lpstr>
      <vt:lpstr>Floor Actions</vt:lpstr>
      <vt:lpstr>Floor Actions</vt:lpstr>
      <vt:lpstr>PowerPoint Presentation</vt:lpstr>
      <vt:lpstr>2018 FINANCIAL HIGHLIGHTS</vt:lpstr>
      <vt:lpstr>A DOLLAR IS NOT WHAT IT USED TO BE</vt:lpstr>
      <vt:lpstr>MEMBER SERVICES &amp; STATISTICS – 3 YEAR HISTORY </vt:lpstr>
      <vt:lpstr>This year’s $8.06 on August 6th Seventh Tradition Member Challenge</vt:lpstr>
      <vt:lpstr>August 6, 2019</vt:lpstr>
      <vt:lpstr>PowerPoint Presentation</vt:lpstr>
      <vt:lpstr>PERCENTAGE OF GROUPS THAT HAVE CONSISTENTLY CONTRIBUTED DURING THE LAST SIX YEARS </vt:lpstr>
      <vt:lpstr>PowerPoint Presentation</vt:lpstr>
      <vt:lpstr>GRAPEVINE – AVERAGE CIRCULATION – 5 YEAR HISTORY</vt:lpstr>
      <vt:lpstr>AAGrapevine &amp; La Vina</vt:lpstr>
      <vt:lpstr>Take the Steps?</vt:lpstr>
      <vt:lpstr>I could not conclude anything other…</vt:lpstr>
      <vt:lpstr>Thank you for the opportunity to serve!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Delegate's Report</dc:title>
  <dc:creator>EPGSA</dc:creator>
  <cp:lastModifiedBy>Greg Gaul</cp:lastModifiedBy>
  <cp:revision>257</cp:revision>
  <cp:lastPrinted>2019-06-07T14:11:50Z</cp:lastPrinted>
  <dcterms:modified xsi:type="dcterms:W3CDTF">2019-07-01T18:36:19Z</dcterms:modified>
</cp:coreProperties>
</file>