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Lst>
  <p:notesMasterIdLst>
    <p:notesMasterId r:id="rId49"/>
  </p:notesMasterIdLst>
  <p:sldIdLst>
    <p:sldId id="256" r:id="rId5"/>
    <p:sldId id="258" r:id="rId6"/>
    <p:sldId id="274" r:id="rId7"/>
    <p:sldId id="293" r:id="rId8"/>
    <p:sldId id="319" r:id="rId9"/>
    <p:sldId id="294" r:id="rId10"/>
    <p:sldId id="322" r:id="rId11"/>
    <p:sldId id="323" r:id="rId12"/>
    <p:sldId id="321" r:id="rId13"/>
    <p:sldId id="291" r:id="rId14"/>
    <p:sldId id="326" r:id="rId15"/>
    <p:sldId id="333" r:id="rId16"/>
    <p:sldId id="324" r:id="rId17"/>
    <p:sldId id="334" r:id="rId18"/>
    <p:sldId id="320" r:id="rId19"/>
    <p:sldId id="295" r:id="rId20"/>
    <p:sldId id="296" r:id="rId21"/>
    <p:sldId id="330" r:id="rId22"/>
    <p:sldId id="337" r:id="rId23"/>
    <p:sldId id="297" r:id="rId24"/>
    <p:sldId id="298" r:id="rId25"/>
    <p:sldId id="299" r:id="rId26"/>
    <p:sldId id="300" r:id="rId27"/>
    <p:sldId id="301" r:id="rId28"/>
    <p:sldId id="302" r:id="rId29"/>
    <p:sldId id="303" r:id="rId30"/>
    <p:sldId id="304" r:id="rId31"/>
    <p:sldId id="305" r:id="rId32"/>
    <p:sldId id="306" r:id="rId33"/>
    <p:sldId id="329" r:id="rId34"/>
    <p:sldId id="312" r:id="rId35"/>
    <p:sldId id="313" r:id="rId36"/>
    <p:sldId id="328" r:id="rId37"/>
    <p:sldId id="314" r:id="rId38"/>
    <p:sldId id="315" r:id="rId39"/>
    <p:sldId id="331" r:id="rId40"/>
    <p:sldId id="316" r:id="rId41"/>
    <p:sldId id="317" r:id="rId42"/>
    <p:sldId id="332" r:id="rId43"/>
    <p:sldId id="318" r:id="rId44"/>
    <p:sldId id="338" r:id="rId45"/>
    <p:sldId id="310" r:id="rId46"/>
    <p:sldId id="335" r:id="rId47"/>
    <p:sldId id="336" r:id="rId48"/>
  </p:sldIdLst>
  <p:sldSz cx="12192000" cy="6858000"/>
  <p:notesSz cx="6858000" cy="9144000"/>
  <p:custShowLst>
    <p:custShow name="A59 7th Tradition Online #1" id="0">
      <p:sldLst>
        <p:sld r:id="rId5"/>
        <p:sld r:id="rId6"/>
        <p:sld r:id="rId7"/>
        <p:sld r:id="rId8"/>
        <p:sld r:id="rId9"/>
        <p:sld r:id="rId10"/>
        <p:sld r:id="rId11"/>
        <p:sld r:id="rId12"/>
        <p:sld r:id="rId13"/>
        <p:sld r:id="rId14"/>
        <p:sld r:id="rId15"/>
        <p:sld r:id="rId16"/>
        <p:sld r:id="rId17"/>
        <p:sld r:id="rId18"/>
        <p:sld r:id="rId19"/>
        <p:sld r:id="rId20"/>
        <p:sld r:id="rId21"/>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49F"/>
    <a:srgbClr val="5D2884"/>
    <a:srgbClr val="C0C0C0"/>
    <a:srgbClr val="04598E"/>
    <a:srgbClr val="9C45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5" autoAdjust="0"/>
    <p:restoredTop sz="93376" autoAdjust="0"/>
  </p:normalViewPr>
  <p:slideViewPr>
    <p:cSldViewPr snapToGrid="0">
      <p:cViewPr varScale="1">
        <p:scale>
          <a:sx n="63" d="100"/>
          <a:sy n="63" d="100"/>
        </p:scale>
        <p:origin x="186"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49C7C-F864-4187-A180-79573B5FF793}" type="doc">
      <dgm:prSet loTypeId="urn:microsoft.com/office/officeart/2018/2/layout/IconVerticalSolidList" loCatId="icon" qsTypeId="urn:microsoft.com/office/officeart/2005/8/quickstyle/simple5" qsCatId="simple" csTypeId="urn:microsoft.com/office/officeart/2018/5/colors/Iconchunking_neutralicontext_colorful2" csCatId="colorful" phldr="1"/>
      <dgm:spPr/>
      <dgm:t>
        <a:bodyPr/>
        <a:lstStyle/>
        <a:p>
          <a:endParaRPr lang="en-US"/>
        </a:p>
      </dgm:t>
    </dgm:pt>
    <dgm:pt modelId="{9AEBF249-968F-43FD-BD5D-FACAB60F6AB1}">
      <dgm:prSet/>
      <dgm:spPr/>
      <dgm:t>
        <a:bodyPr lIns="0" tIns="0" rIns="0" bIns="0"/>
        <a:lstStyle/>
        <a:p>
          <a:pPr>
            <a:lnSpc>
              <a:spcPct val="100000"/>
            </a:lnSpc>
          </a:pPr>
          <a:r>
            <a:rPr lang="en-US" dirty="0"/>
            <a:t>Explain why the 7th Tradition is vital even when most meetings are online.</a:t>
          </a:r>
        </a:p>
      </dgm:t>
    </dgm:pt>
    <dgm:pt modelId="{A9D1F2A4-B5E7-49F2-A074-FA678656617A}" type="parTrans" cxnId="{764F9141-52F4-4010-A547-78E5B0BEA749}">
      <dgm:prSet/>
      <dgm:spPr/>
      <dgm:t>
        <a:bodyPr/>
        <a:lstStyle/>
        <a:p>
          <a:endParaRPr lang="en-US"/>
        </a:p>
      </dgm:t>
    </dgm:pt>
    <dgm:pt modelId="{FE742E87-A971-4002-82CF-972114B26E21}" type="sibTrans" cxnId="{764F9141-52F4-4010-A547-78E5B0BEA749}">
      <dgm:prSet/>
      <dgm:spPr/>
      <dgm:t>
        <a:bodyPr/>
        <a:lstStyle/>
        <a:p>
          <a:endParaRPr lang="en-US"/>
        </a:p>
      </dgm:t>
    </dgm:pt>
    <dgm:pt modelId="{CA318FB8-C23C-4872-B272-E6E8672F4474}">
      <dgm:prSet/>
      <dgm:spPr/>
      <dgm:t>
        <a:bodyPr lIns="0" tIns="0" rIns="0" bIns="0"/>
        <a:lstStyle/>
        <a:p>
          <a:pPr>
            <a:lnSpc>
              <a:spcPct val="100000"/>
            </a:lnSpc>
          </a:pPr>
          <a:r>
            <a:rPr lang="en-US" dirty="0"/>
            <a:t>Share financial best practices and help groups prepare for a transition to online contributions.</a:t>
          </a:r>
        </a:p>
      </dgm:t>
    </dgm:pt>
    <dgm:pt modelId="{C7C99531-231B-4974-9692-7DC5ED20F627}" type="parTrans" cxnId="{6C54FD0F-BA53-4354-A937-B78C04DD069A}">
      <dgm:prSet/>
      <dgm:spPr/>
      <dgm:t>
        <a:bodyPr/>
        <a:lstStyle/>
        <a:p>
          <a:endParaRPr lang="en-US"/>
        </a:p>
      </dgm:t>
    </dgm:pt>
    <dgm:pt modelId="{0E6B1695-EFEA-4596-98AA-1DC91EF0A09E}" type="sibTrans" cxnId="{6C54FD0F-BA53-4354-A937-B78C04DD069A}">
      <dgm:prSet/>
      <dgm:spPr/>
      <dgm:t>
        <a:bodyPr/>
        <a:lstStyle/>
        <a:p>
          <a:endParaRPr lang="en-US"/>
        </a:p>
      </dgm:t>
    </dgm:pt>
    <dgm:pt modelId="{D7A52CB6-9D93-4249-A07D-6A285C73075B}">
      <dgm:prSet/>
      <dgm:spPr/>
      <dgm:t>
        <a:bodyPr lIns="0" tIns="0" rIns="0" bIns="0"/>
        <a:lstStyle/>
        <a:p>
          <a:pPr>
            <a:lnSpc>
              <a:spcPct val="100000"/>
            </a:lnSpc>
          </a:pPr>
          <a:r>
            <a:rPr lang="en-US" dirty="0"/>
            <a:t>Provide key points to consider when evaluating any digital platform.</a:t>
          </a:r>
        </a:p>
      </dgm:t>
    </dgm:pt>
    <dgm:pt modelId="{DB2CF988-DE4F-4736-97FC-8897757238D5}" type="parTrans" cxnId="{30BB5555-1815-4C28-B9C0-27CC5278F6D9}">
      <dgm:prSet/>
      <dgm:spPr/>
      <dgm:t>
        <a:bodyPr/>
        <a:lstStyle/>
        <a:p>
          <a:endParaRPr lang="en-US"/>
        </a:p>
      </dgm:t>
    </dgm:pt>
    <dgm:pt modelId="{4BB80FA5-12A2-4CC8-B304-F843CF34CE64}" type="sibTrans" cxnId="{30BB5555-1815-4C28-B9C0-27CC5278F6D9}">
      <dgm:prSet/>
      <dgm:spPr/>
      <dgm:t>
        <a:bodyPr/>
        <a:lstStyle/>
        <a:p>
          <a:endParaRPr lang="en-US"/>
        </a:p>
      </dgm:t>
    </dgm:pt>
    <dgm:pt modelId="{5606DC5D-BA58-4177-A414-D5654B1B3B22}">
      <dgm:prSet/>
      <dgm:spPr/>
      <dgm:t>
        <a:bodyPr lIns="0" tIns="0" rIns="0" bIns="0"/>
        <a:lstStyle/>
        <a:p>
          <a:pPr>
            <a:lnSpc>
              <a:spcPct val="100000"/>
            </a:lnSpc>
          </a:pPr>
          <a:r>
            <a:rPr lang="en-US" dirty="0"/>
            <a:t>Show a high-level overview of some current options for digital contributions.</a:t>
          </a:r>
        </a:p>
      </dgm:t>
    </dgm:pt>
    <dgm:pt modelId="{70FCD6C3-9DC1-4068-A273-4467632C1088}" type="parTrans" cxnId="{C0EFBF1D-81AF-4895-B7B1-DCBF00530C42}">
      <dgm:prSet/>
      <dgm:spPr/>
      <dgm:t>
        <a:bodyPr/>
        <a:lstStyle/>
        <a:p>
          <a:endParaRPr lang="en-US"/>
        </a:p>
      </dgm:t>
    </dgm:pt>
    <dgm:pt modelId="{378EA370-BE0D-4E4F-A0EC-17A01E6372F1}" type="sibTrans" cxnId="{C0EFBF1D-81AF-4895-B7B1-DCBF00530C42}">
      <dgm:prSet/>
      <dgm:spPr/>
      <dgm:t>
        <a:bodyPr/>
        <a:lstStyle/>
        <a:p>
          <a:endParaRPr lang="en-US"/>
        </a:p>
      </dgm:t>
    </dgm:pt>
    <dgm:pt modelId="{D9402F85-33B3-47F6-95C8-472440B186E2}">
      <dgm:prSet/>
      <dgm:spPr/>
      <dgm:t>
        <a:bodyPr lIns="0" tIns="0" rIns="0" bIns="0"/>
        <a:lstStyle/>
        <a:p>
          <a:pPr>
            <a:lnSpc>
              <a:spcPct val="100000"/>
            </a:lnSpc>
          </a:pPr>
          <a:r>
            <a:rPr lang="en-US" dirty="0"/>
            <a:t>The main goal is to provide information so groups can make an </a:t>
          </a:r>
          <a:r>
            <a:rPr lang="en-US" b="1" u="sng" dirty="0"/>
            <a:t>informed</a:t>
          </a:r>
          <a:r>
            <a:rPr lang="en-US" dirty="0"/>
            <a:t> decision!</a:t>
          </a:r>
        </a:p>
      </dgm:t>
    </dgm:pt>
    <dgm:pt modelId="{41003DD2-9177-471E-87B5-BD574A7397AE}" type="parTrans" cxnId="{5BA9DAFC-0D3A-43AD-8FAE-61314D2020A4}">
      <dgm:prSet/>
      <dgm:spPr/>
      <dgm:t>
        <a:bodyPr/>
        <a:lstStyle/>
        <a:p>
          <a:endParaRPr lang="en-US"/>
        </a:p>
      </dgm:t>
    </dgm:pt>
    <dgm:pt modelId="{87F8D131-8D16-4E3E-B170-B9324B5592E1}" type="sibTrans" cxnId="{5BA9DAFC-0D3A-43AD-8FAE-61314D2020A4}">
      <dgm:prSet/>
      <dgm:spPr/>
      <dgm:t>
        <a:bodyPr/>
        <a:lstStyle/>
        <a:p>
          <a:endParaRPr lang="en-US"/>
        </a:p>
      </dgm:t>
    </dgm:pt>
    <dgm:pt modelId="{6D675547-9289-4AB7-A0E5-DEA1683E7231}" type="pres">
      <dgm:prSet presAssocID="{FFE49C7C-F864-4187-A180-79573B5FF793}" presName="root" presStyleCnt="0">
        <dgm:presLayoutVars>
          <dgm:dir/>
          <dgm:resizeHandles val="exact"/>
        </dgm:presLayoutVars>
      </dgm:prSet>
      <dgm:spPr/>
    </dgm:pt>
    <dgm:pt modelId="{60C0C477-3496-4834-A582-BF84CA384900}" type="pres">
      <dgm:prSet presAssocID="{9AEBF249-968F-43FD-BD5D-FACAB60F6AB1}" presName="compNode" presStyleCnt="0"/>
      <dgm:spPr/>
    </dgm:pt>
    <dgm:pt modelId="{7C14BC23-D7C0-4C7F-9469-7FC19D482372}" type="pres">
      <dgm:prSet presAssocID="{9AEBF249-968F-43FD-BD5D-FACAB60F6AB1}" presName="bgRect" presStyleLbl="bgShp" presStyleIdx="0" presStyleCnt="5" custScaleX="95800" custScaleY="72871" custLinFactNeighborY="29597"/>
      <dgm:spPr>
        <a:solidFill>
          <a:schemeClr val="accent2"/>
        </a:solidFill>
      </dgm:spPr>
    </dgm:pt>
    <dgm:pt modelId="{8F8DC472-0814-4A63-BA7A-2D676A66E192}" type="pres">
      <dgm:prSet presAssocID="{9AEBF249-968F-43FD-BD5D-FACAB60F6AB1}" presName="iconRect" presStyleLbl="node1" presStyleIdx="0" presStyleCnt="5" custLinFactNeighborX="3362" custLinFactNeighborY="53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gn Language"/>
        </a:ext>
      </dgm:extLst>
    </dgm:pt>
    <dgm:pt modelId="{092F98F5-F0C4-45E0-980D-FB96F149627A}" type="pres">
      <dgm:prSet presAssocID="{9AEBF249-968F-43FD-BD5D-FACAB60F6AB1}" presName="spaceRect" presStyleCnt="0"/>
      <dgm:spPr/>
    </dgm:pt>
    <dgm:pt modelId="{10534808-FBFF-4D8A-8DE2-E4C8B8445C6E}" type="pres">
      <dgm:prSet presAssocID="{9AEBF249-968F-43FD-BD5D-FACAB60F6AB1}" presName="parTx" presStyleLbl="revTx" presStyleIdx="0" presStyleCnt="5" custLinFactNeighborY="29597">
        <dgm:presLayoutVars>
          <dgm:chMax val="0"/>
          <dgm:chPref val="0"/>
        </dgm:presLayoutVars>
      </dgm:prSet>
      <dgm:spPr/>
    </dgm:pt>
    <dgm:pt modelId="{A9DE3B2C-0D3D-4564-89F0-FE2CA67E8B3C}" type="pres">
      <dgm:prSet presAssocID="{FE742E87-A971-4002-82CF-972114B26E21}" presName="sibTrans" presStyleCnt="0"/>
      <dgm:spPr/>
    </dgm:pt>
    <dgm:pt modelId="{BCCB4CF5-CBC1-4173-818A-B754A0ED5A47}" type="pres">
      <dgm:prSet presAssocID="{CA318FB8-C23C-4872-B272-E6E8672F4474}" presName="compNode" presStyleCnt="0"/>
      <dgm:spPr/>
    </dgm:pt>
    <dgm:pt modelId="{C8437E4B-EF67-4485-9C6B-D766059CFBB3}" type="pres">
      <dgm:prSet presAssocID="{CA318FB8-C23C-4872-B272-E6E8672F4474}" presName="bgRect" presStyleLbl="bgShp" presStyleIdx="1" presStyleCnt="5" custScaleX="95411" custScaleY="86083" custLinFactNeighborY="24973"/>
      <dgm:spPr>
        <a:solidFill>
          <a:schemeClr val="accent3">
            <a:lumMod val="75000"/>
          </a:schemeClr>
        </a:solidFill>
      </dgm:spPr>
    </dgm:pt>
    <dgm:pt modelId="{21C629B6-7CAA-4C6B-BEDF-ADFC8BBD123F}" type="pres">
      <dgm:prSet presAssocID="{CA318FB8-C23C-4872-B272-E6E8672F4474}" presName="iconRect" presStyleLbl="node1" presStyleIdx="1" presStyleCnt="5" custLinFactNeighborX="8405" custLinFactNeighborY="4538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tcoin"/>
        </a:ext>
      </dgm:extLst>
    </dgm:pt>
    <dgm:pt modelId="{B17A677A-3BBC-44B7-9DA8-534F914C6599}" type="pres">
      <dgm:prSet presAssocID="{CA318FB8-C23C-4872-B272-E6E8672F4474}" presName="spaceRect" presStyleCnt="0"/>
      <dgm:spPr/>
    </dgm:pt>
    <dgm:pt modelId="{B83C76A2-8A7D-4A77-AC65-55E6AB8722BC}" type="pres">
      <dgm:prSet presAssocID="{CA318FB8-C23C-4872-B272-E6E8672F4474}" presName="parTx" presStyleLbl="revTx" presStyleIdx="1" presStyleCnt="5" custScaleY="97620" custLinFactNeighborY="24973">
        <dgm:presLayoutVars>
          <dgm:chMax val="0"/>
          <dgm:chPref val="0"/>
        </dgm:presLayoutVars>
      </dgm:prSet>
      <dgm:spPr/>
    </dgm:pt>
    <dgm:pt modelId="{CCF3DF80-FE75-465F-870D-25CC35B23A35}" type="pres">
      <dgm:prSet presAssocID="{0E6B1695-EFEA-4596-98AA-1DC91EF0A09E}" presName="sibTrans" presStyleCnt="0"/>
      <dgm:spPr/>
    </dgm:pt>
    <dgm:pt modelId="{C4CFCD1D-4FCE-454A-A3EF-5BA3FA44EFAB}" type="pres">
      <dgm:prSet presAssocID="{D7A52CB6-9D93-4249-A07D-6A285C73075B}" presName="compNode" presStyleCnt="0"/>
      <dgm:spPr/>
    </dgm:pt>
    <dgm:pt modelId="{57802B1C-9110-47E0-9C65-1CCE81D286A2}" type="pres">
      <dgm:prSet presAssocID="{D7A52CB6-9D93-4249-A07D-6A285C73075B}" presName="bgRect" presStyleLbl="bgShp" presStyleIdx="2" presStyleCnt="5" custScaleX="95801" custScaleY="70263" custLinFactNeighborY="17574"/>
      <dgm:spPr>
        <a:solidFill>
          <a:schemeClr val="tx2">
            <a:lumMod val="60000"/>
            <a:lumOff val="40000"/>
          </a:schemeClr>
        </a:solidFill>
      </dgm:spPr>
    </dgm:pt>
    <dgm:pt modelId="{BACE385E-1610-48FD-A099-24D1CCBC8968}" type="pres">
      <dgm:prSet presAssocID="{D7A52CB6-9D93-4249-A07D-6A285C73075B}" presName="iconRect" presStyleLbl="node1" presStyleIdx="2" presStyleCnt="5" custScaleX="80686" custScaleY="80686" custLinFactNeighborX="5043" custLinFactNeighborY="3193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E8BE282-AB48-42BE-AADE-3ACD0673B8DF}" type="pres">
      <dgm:prSet presAssocID="{D7A52CB6-9D93-4249-A07D-6A285C73075B}" presName="spaceRect" presStyleCnt="0"/>
      <dgm:spPr/>
    </dgm:pt>
    <dgm:pt modelId="{ECB58BBF-314F-4B94-8E9D-4CB4FD5F3436}" type="pres">
      <dgm:prSet presAssocID="{D7A52CB6-9D93-4249-A07D-6A285C73075B}" presName="parTx" presStyleLbl="revTx" presStyleIdx="2" presStyleCnt="5" custLinFactNeighborY="17574">
        <dgm:presLayoutVars>
          <dgm:chMax val="0"/>
          <dgm:chPref val="0"/>
        </dgm:presLayoutVars>
      </dgm:prSet>
      <dgm:spPr/>
    </dgm:pt>
    <dgm:pt modelId="{1BF9E4F9-662D-4407-B707-FBEF5E3962E0}" type="pres">
      <dgm:prSet presAssocID="{4BB80FA5-12A2-4CC8-B304-F843CF34CE64}" presName="sibTrans" presStyleCnt="0"/>
      <dgm:spPr/>
    </dgm:pt>
    <dgm:pt modelId="{6E1EA12B-8198-47F5-BB62-BAD72E6D8F8E}" type="pres">
      <dgm:prSet presAssocID="{5606DC5D-BA58-4177-A414-D5654B1B3B22}" presName="compNode" presStyleCnt="0"/>
      <dgm:spPr/>
    </dgm:pt>
    <dgm:pt modelId="{89BAEA95-C34D-4BAA-8CF7-69C052D33D35}" type="pres">
      <dgm:prSet presAssocID="{5606DC5D-BA58-4177-A414-D5654B1B3B22}" presName="bgRect" presStyleLbl="bgShp" presStyleIdx="3" presStyleCnt="5" custScaleX="95845" custScaleY="74354" custLinFactNeighborY="1850"/>
      <dgm:spPr>
        <a:solidFill>
          <a:schemeClr val="accent4">
            <a:lumMod val="75000"/>
          </a:schemeClr>
        </a:solidFill>
      </dgm:spPr>
    </dgm:pt>
    <dgm:pt modelId="{AD1C91CE-7499-4EA2-A253-1BCB2A3A9C92}" type="pres">
      <dgm:prSet presAssocID="{5606DC5D-BA58-4177-A414-D5654B1B3B22}" presName="iconRect" presStyleLbl="node1" presStyleIdx="3" presStyleCnt="5" custLinFactNeighborX="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und(soft)"/>
        </a:ext>
      </dgm:extLst>
    </dgm:pt>
    <dgm:pt modelId="{0CEE5389-7AEC-4019-AAEA-08EAA864E0A8}" type="pres">
      <dgm:prSet presAssocID="{5606DC5D-BA58-4177-A414-D5654B1B3B22}" presName="spaceRect" presStyleCnt="0"/>
      <dgm:spPr/>
    </dgm:pt>
    <dgm:pt modelId="{28C5E2EC-E068-4F9E-BBB0-7119438303BD}" type="pres">
      <dgm:prSet presAssocID="{5606DC5D-BA58-4177-A414-D5654B1B3B22}" presName="parTx" presStyleLbl="revTx" presStyleIdx="3" presStyleCnt="5" custLinFactNeighborX="-870" custLinFactNeighborY="-925">
        <dgm:presLayoutVars>
          <dgm:chMax val="0"/>
          <dgm:chPref val="0"/>
        </dgm:presLayoutVars>
      </dgm:prSet>
      <dgm:spPr/>
    </dgm:pt>
    <dgm:pt modelId="{195EB902-5B6C-4955-B5C4-79723F0AB8BC}" type="pres">
      <dgm:prSet presAssocID="{378EA370-BE0D-4E4F-A0EC-17A01E6372F1}" presName="sibTrans" presStyleCnt="0"/>
      <dgm:spPr/>
    </dgm:pt>
    <dgm:pt modelId="{9B6D0DEA-A3A6-4F3B-B6EA-617C53EE0817}" type="pres">
      <dgm:prSet presAssocID="{D9402F85-33B3-47F6-95C8-472440B186E2}" presName="compNode" presStyleCnt="0"/>
      <dgm:spPr/>
    </dgm:pt>
    <dgm:pt modelId="{E618641E-9F73-4523-A2B2-9C55F1A2C4C9}" type="pres">
      <dgm:prSet presAssocID="{D9402F85-33B3-47F6-95C8-472440B186E2}" presName="bgRect" presStyleLbl="bgShp" presStyleIdx="4" presStyleCnt="5" custScaleX="96005" custScaleY="93210"/>
      <dgm:spPr>
        <a:solidFill>
          <a:srgbClr val="5D2884"/>
        </a:solidFill>
      </dgm:spPr>
    </dgm:pt>
    <dgm:pt modelId="{48055DF5-5B82-40E9-9032-D9CDE3AB38EB}" type="pres">
      <dgm:prSet presAssocID="{D9402F85-33B3-47F6-95C8-472440B186E2}" presName="iconRect" presStyleLbl="node1" presStyleIdx="4" presStyleCnt="5" custLinFactNeighborX="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esentation with Checklist"/>
        </a:ext>
      </dgm:extLst>
    </dgm:pt>
    <dgm:pt modelId="{67EB800A-1186-48FF-85B3-A6F10B86661D}" type="pres">
      <dgm:prSet presAssocID="{D9402F85-33B3-47F6-95C8-472440B186E2}" presName="spaceRect" presStyleCnt="0"/>
      <dgm:spPr/>
    </dgm:pt>
    <dgm:pt modelId="{C8D78181-21D8-4D91-AF3D-829553AE95CC}" type="pres">
      <dgm:prSet presAssocID="{D9402F85-33B3-47F6-95C8-472440B186E2}" presName="parTx" presStyleLbl="revTx" presStyleIdx="4" presStyleCnt="5">
        <dgm:presLayoutVars>
          <dgm:chMax val="0"/>
          <dgm:chPref val="0"/>
        </dgm:presLayoutVars>
      </dgm:prSet>
      <dgm:spPr/>
    </dgm:pt>
  </dgm:ptLst>
  <dgm:cxnLst>
    <dgm:cxn modelId="{6C54FD0F-BA53-4354-A937-B78C04DD069A}" srcId="{FFE49C7C-F864-4187-A180-79573B5FF793}" destId="{CA318FB8-C23C-4872-B272-E6E8672F4474}" srcOrd="1" destOrd="0" parTransId="{C7C99531-231B-4974-9692-7DC5ED20F627}" sibTransId="{0E6B1695-EFEA-4596-98AA-1DC91EF0A09E}"/>
    <dgm:cxn modelId="{C0EFBF1D-81AF-4895-B7B1-DCBF00530C42}" srcId="{FFE49C7C-F864-4187-A180-79573B5FF793}" destId="{5606DC5D-BA58-4177-A414-D5654B1B3B22}" srcOrd="3" destOrd="0" parTransId="{70FCD6C3-9DC1-4068-A273-4467632C1088}" sibTransId="{378EA370-BE0D-4E4F-A0EC-17A01E6372F1}"/>
    <dgm:cxn modelId="{BD1CF82B-0C15-4B3A-A006-85315611610C}" type="presOf" srcId="{9AEBF249-968F-43FD-BD5D-FACAB60F6AB1}" destId="{10534808-FBFF-4D8A-8DE2-E4C8B8445C6E}" srcOrd="0" destOrd="0" presId="urn:microsoft.com/office/officeart/2018/2/layout/IconVerticalSolidList"/>
    <dgm:cxn modelId="{764F9141-52F4-4010-A547-78E5B0BEA749}" srcId="{FFE49C7C-F864-4187-A180-79573B5FF793}" destId="{9AEBF249-968F-43FD-BD5D-FACAB60F6AB1}" srcOrd="0" destOrd="0" parTransId="{A9D1F2A4-B5E7-49F2-A074-FA678656617A}" sibTransId="{FE742E87-A971-4002-82CF-972114B26E21}"/>
    <dgm:cxn modelId="{CD27C742-411A-49CF-8D5A-53E68F0A0325}" type="presOf" srcId="{D7A52CB6-9D93-4249-A07D-6A285C73075B}" destId="{ECB58BBF-314F-4B94-8E9D-4CB4FD5F3436}" srcOrd="0" destOrd="0" presId="urn:microsoft.com/office/officeart/2018/2/layout/IconVerticalSolidList"/>
    <dgm:cxn modelId="{30BB5555-1815-4C28-B9C0-27CC5278F6D9}" srcId="{FFE49C7C-F864-4187-A180-79573B5FF793}" destId="{D7A52CB6-9D93-4249-A07D-6A285C73075B}" srcOrd="2" destOrd="0" parTransId="{DB2CF988-DE4F-4736-97FC-8897757238D5}" sibTransId="{4BB80FA5-12A2-4CC8-B304-F843CF34CE64}"/>
    <dgm:cxn modelId="{C9739F7B-0661-4523-90E2-00C8F934BD7F}" type="presOf" srcId="{FFE49C7C-F864-4187-A180-79573B5FF793}" destId="{6D675547-9289-4AB7-A0E5-DEA1683E7231}" srcOrd="0" destOrd="0" presId="urn:microsoft.com/office/officeart/2018/2/layout/IconVerticalSolidList"/>
    <dgm:cxn modelId="{98BFA37C-D2FD-4254-9C21-28AC3620F8C9}" type="presOf" srcId="{CA318FB8-C23C-4872-B272-E6E8672F4474}" destId="{B83C76A2-8A7D-4A77-AC65-55E6AB8722BC}" srcOrd="0" destOrd="0" presId="urn:microsoft.com/office/officeart/2018/2/layout/IconVerticalSolidList"/>
    <dgm:cxn modelId="{46A1DD94-276A-4F5E-8899-5BA597FCA2E2}" type="presOf" srcId="{D9402F85-33B3-47F6-95C8-472440B186E2}" destId="{C8D78181-21D8-4D91-AF3D-829553AE95CC}" srcOrd="0" destOrd="0" presId="urn:microsoft.com/office/officeart/2018/2/layout/IconVerticalSolidList"/>
    <dgm:cxn modelId="{DC179CED-7FCD-4E3B-AD33-6DCDBBDF0355}" type="presOf" srcId="{5606DC5D-BA58-4177-A414-D5654B1B3B22}" destId="{28C5E2EC-E068-4F9E-BBB0-7119438303BD}" srcOrd="0" destOrd="0" presId="urn:microsoft.com/office/officeart/2018/2/layout/IconVerticalSolidList"/>
    <dgm:cxn modelId="{5BA9DAFC-0D3A-43AD-8FAE-61314D2020A4}" srcId="{FFE49C7C-F864-4187-A180-79573B5FF793}" destId="{D9402F85-33B3-47F6-95C8-472440B186E2}" srcOrd="4" destOrd="0" parTransId="{41003DD2-9177-471E-87B5-BD574A7397AE}" sibTransId="{87F8D131-8D16-4E3E-B170-B9324B5592E1}"/>
    <dgm:cxn modelId="{AF1EA63D-2548-436B-9312-47ECDFE0CDFD}" type="presParOf" srcId="{6D675547-9289-4AB7-A0E5-DEA1683E7231}" destId="{60C0C477-3496-4834-A582-BF84CA384900}" srcOrd="0" destOrd="0" presId="urn:microsoft.com/office/officeart/2018/2/layout/IconVerticalSolidList"/>
    <dgm:cxn modelId="{39B83579-5892-4386-A1E4-C5EDD1460E82}" type="presParOf" srcId="{60C0C477-3496-4834-A582-BF84CA384900}" destId="{7C14BC23-D7C0-4C7F-9469-7FC19D482372}" srcOrd="0" destOrd="0" presId="urn:microsoft.com/office/officeart/2018/2/layout/IconVerticalSolidList"/>
    <dgm:cxn modelId="{CE660E25-FACA-4D4A-BFF2-ABD65D8C2C62}" type="presParOf" srcId="{60C0C477-3496-4834-A582-BF84CA384900}" destId="{8F8DC472-0814-4A63-BA7A-2D676A66E192}" srcOrd="1" destOrd="0" presId="urn:microsoft.com/office/officeart/2018/2/layout/IconVerticalSolidList"/>
    <dgm:cxn modelId="{9FECFCBF-E570-4121-A678-D0D34CED9C09}" type="presParOf" srcId="{60C0C477-3496-4834-A582-BF84CA384900}" destId="{092F98F5-F0C4-45E0-980D-FB96F149627A}" srcOrd="2" destOrd="0" presId="urn:microsoft.com/office/officeart/2018/2/layout/IconVerticalSolidList"/>
    <dgm:cxn modelId="{714AF6B1-753E-40E7-8D59-56D917433679}" type="presParOf" srcId="{60C0C477-3496-4834-A582-BF84CA384900}" destId="{10534808-FBFF-4D8A-8DE2-E4C8B8445C6E}" srcOrd="3" destOrd="0" presId="urn:microsoft.com/office/officeart/2018/2/layout/IconVerticalSolidList"/>
    <dgm:cxn modelId="{207A6241-7459-4995-BD76-C98E7CCF8FAB}" type="presParOf" srcId="{6D675547-9289-4AB7-A0E5-DEA1683E7231}" destId="{A9DE3B2C-0D3D-4564-89F0-FE2CA67E8B3C}" srcOrd="1" destOrd="0" presId="urn:microsoft.com/office/officeart/2018/2/layout/IconVerticalSolidList"/>
    <dgm:cxn modelId="{D8FADE4F-EEF1-4001-8D53-F1074E8A0A3D}" type="presParOf" srcId="{6D675547-9289-4AB7-A0E5-DEA1683E7231}" destId="{BCCB4CF5-CBC1-4173-818A-B754A0ED5A47}" srcOrd="2" destOrd="0" presId="urn:microsoft.com/office/officeart/2018/2/layout/IconVerticalSolidList"/>
    <dgm:cxn modelId="{A5748895-136B-473F-BABD-0E42CA9F15B2}" type="presParOf" srcId="{BCCB4CF5-CBC1-4173-818A-B754A0ED5A47}" destId="{C8437E4B-EF67-4485-9C6B-D766059CFBB3}" srcOrd="0" destOrd="0" presId="urn:microsoft.com/office/officeart/2018/2/layout/IconVerticalSolidList"/>
    <dgm:cxn modelId="{47984F97-52C3-4993-B1C6-6D0C56BD25DC}" type="presParOf" srcId="{BCCB4CF5-CBC1-4173-818A-B754A0ED5A47}" destId="{21C629B6-7CAA-4C6B-BEDF-ADFC8BBD123F}" srcOrd="1" destOrd="0" presId="urn:microsoft.com/office/officeart/2018/2/layout/IconVerticalSolidList"/>
    <dgm:cxn modelId="{7B9CE5B9-9464-406F-A2B7-226A5467FADA}" type="presParOf" srcId="{BCCB4CF5-CBC1-4173-818A-B754A0ED5A47}" destId="{B17A677A-3BBC-44B7-9DA8-534F914C6599}" srcOrd="2" destOrd="0" presId="urn:microsoft.com/office/officeart/2018/2/layout/IconVerticalSolidList"/>
    <dgm:cxn modelId="{85BC5721-A8EC-465A-86CE-0285710D4604}" type="presParOf" srcId="{BCCB4CF5-CBC1-4173-818A-B754A0ED5A47}" destId="{B83C76A2-8A7D-4A77-AC65-55E6AB8722BC}" srcOrd="3" destOrd="0" presId="urn:microsoft.com/office/officeart/2018/2/layout/IconVerticalSolidList"/>
    <dgm:cxn modelId="{E32C601C-16E3-4C5B-BEF2-47D1C2A52E1A}" type="presParOf" srcId="{6D675547-9289-4AB7-A0E5-DEA1683E7231}" destId="{CCF3DF80-FE75-465F-870D-25CC35B23A35}" srcOrd="3" destOrd="0" presId="urn:microsoft.com/office/officeart/2018/2/layout/IconVerticalSolidList"/>
    <dgm:cxn modelId="{A2AF576C-5CB8-499E-A5A3-61F09AE0B9AD}" type="presParOf" srcId="{6D675547-9289-4AB7-A0E5-DEA1683E7231}" destId="{C4CFCD1D-4FCE-454A-A3EF-5BA3FA44EFAB}" srcOrd="4" destOrd="0" presId="urn:microsoft.com/office/officeart/2018/2/layout/IconVerticalSolidList"/>
    <dgm:cxn modelId="{88D983A3-0500-4975-BA4D-C229F8B7F222}" type="presParOf" srcId="{C4CFCD1D-4FCE-454A-A3EF-5BA3FA44EFAB}" destId="{57802B1C-9110-47E0-9C65-1CCE81D286A2}" srcOrd="0" destOrd="0" presId="urn:microsoft.com/office/officeart/2018/2/layout/IconVerticalSolidList"/>
    <dgm:cxn modelId="{F1B36DEE-4B58-4ADA-99EC-2408A501C182}" type="presParOf" srcId="{C4CFCD1D-4FCE-454A-A3EF-5BA3FA44EFAB}" destId="{BACE385E-1610-48FD-A099-24D1CCBC8968}" srcOrd="1" destOrd="0" presId="urn:microsoft.com/office/officeart/2018/2/layout/IconVerticalSolidList"/>
    <dgm:cxn modelId="{D977327D-B41E-463D-B69E-BB2C196C07EB}" type="presParOf" srcId="{C4CFCD1D-4FCE-454A-A3EF-5BA3FA44EFAB}" destId="{AE8BE282-AB48-42BE-AADE-3ACD0673B8DF}" srcOrd="2" destOrd="0" presId="urn:microsoft.com/office/officeart/2018/2/layout/IconVerticalSolidList"/>
    <dgm:cxn modelId="{F65232A0-99E9-43E3-BDFF-03798C0DEA2C}" type="presParOf" srcId="{C4CFCD1D-4FCE-454A-A3EF-5BA3FA44EFAB}" destId="{ECB58BBF-314F-4B94-8E9D-4CB4FD5F3436}" srcOrd="3" destOrd="0" presId="urn:microsoft.com/office/officeart/2018/2/layout/IconVerticalSolidList"/>
    <dgm:cxn modelId="{EE199DAA-B00D-49BF-A709-F6C49066E194}" type="presParOf" srcId="{6D675547-9289-4AB7-A0E5-DEA1683E7231}" destId="{1BF9E4F9-662D-4407-B707-FBEF5E3962E0}" srcOrd="5" destOrd="0" presId="urn:microsoft.com/office/officeart/2018/2/layout/IconVerticalSolidList"/>
    <dgm:cxn modelId="{79407862-C2FE-47A6-9E0E-4CF5F56A8D0A}" type="presParOf" srcId="{6D675547-9289-4AB7-A0E5-DEA1683E7231}" destId="{6E1EA12B-8198-47F5-BB62-BAD72E6D8F8E}" srcOrd="6" destOrd="0" presId="urn:microsoft.com/office/officeart/2018/2/layout/IconVerticalSolidList"/>
    <dgm:cxn modelId="{BBEF3D33-93BF-48BB-A90B-EA1DF60F4B59}" type="presParOf" srcId="{6E1EA12B-8198-47F5-BB62-BAD72E6D8F8E}" destId="{89BAEA95-C34D-4BAA-8CF7-69C052D33D35}" srcOrd="0" destOrd="0" presId="urn:microsoft.com/office/officeart/2018/2/layout/IconVerticalSolidList"/>
    <dgm:cxn modelId="{2D323722-3B89-4718-846D-76C31C1F33CD}" type="presParOf" srcId="{6E1EA12B-8198-47F5-BB62-BAD72E6D8F8E}" destId="{AD1C91CE-7499-4EA2-A253-1BCB2A3A9C92}" srcOrd="1" destOrd="0" presId="urn:microsoft.com/office/officeart/2018/2/layout/IconVerticalSolidList"/>
    <dgm:cxn modelId="{1360CD0D-8EF4-41D0-8F97-B06C2F654EEC}" type="presParOf" srcId="{6E1EA12B-8198-47F5-BB62-BAD72E6D8F8E}" destId="{0CEE5389-7AEC-4019-AAEA-08EAA864E0A8}" srcOrd="2" destOrd="0" presId="urn:microsoft.com/office/officeart/2018/2/layout/IconVerticalSolidList"/>
    <dgm:cxn modelId="{1BAB50A8-3F06-412C-8BEE-718081D3BFB4}" type="presParOf" srcId="{6E1EA12B-8198-47F5-BB62-BAD72E6D8F8E}" destId="{28C5E2EC-E068-4F9E-BBB0-7119438303BD}" srcOrd="3" destOrd="0" presId="urn:microsoft.com/office/officeart/2018/2/layout/IconVerticalSolidList"/>
    <dgm:cxn modelId="{CEDC8E54-113D-4ADB-9D37-C65A80B0D8BE}" type="presParOf" srcId="{6D675547-9289-4AB7-A0E5-DEA1683E7231}" destId="{195EB902-5B6C-4955-B5C4-79723F0AB8BC}" srcOrd="7" destOrd="0" presId="urn:microsoft.com/office/officeart/2018/2/layout/IconVerticalSolidList"/>
    <dgm:cxn modelId="{84B46B3A-47D6-40D5-9DD8-EDB5DED045D6}" type="presParOf" srcId="{6D675547-9289-4AB7-A0E5-DEA1683E7231}" destId="{9B6D0DEA-A3A6-4F3B-B6EA-617C53EE0817}" srcOrd="8" destOrd="0" presId="urn:microsoft.com/office/officeart/2018/2/layout/IconVerticalSolidList"/>
    <dgm:cxn modelId="{7F72DDCD-A451-4A5C-A2FC-B4DC112955A7}" type="presParOf" srcId="{9B6D0DEA-A3A6-4F3B-B6EA-617C53EE0817}" destId="{E618641E-9F73-4523-A2B2-9C55F1A2C4C9}" srcOrd="0" destOrd="0" presId="urn:microsoft.com/office/officeart/2018/2/layout/IconVerticalSolidList"/>
    <dgm:cxn modelId="{CF694D53-A56B-4706-816C-91F25C2EDCA8}" type="presParOf" srcId="{9B6D0DEA-A3A6-4F3B-B6EA-617C53EE0817}" destId="{48055DF5-5B82-40E9-9032-D9CDE3AB38EB}" srcOrd="1" destOrd="0" presId="urn:microsoft.com/office/officeart/2018/2/layout/IconVerticalSolidList"/>
    <dgm:cxn modelId="{9A351CD5-B7B9-4C83-9418-27AAC8A59A6C}" type="presParOf" srcId="{9B6D0DEA-A3A6-4F3B-B6EA-617C53EE0817}" destId="{67EB800A-1186-48FF-85B3-A6F10B86661D}" srcOrd="2" destOrd="0" presId="urn:microsoft.com/office/officeart/2018/2/layout/IconVerticalSolidList"/>
    <dgm:cxn modelId="{73785E9C-525C-417F-A563-3997C7CDD910}" type="presParOf" srcId="{9B6D0DEA-A3A6-4F3B-B6EA-617C53EE0817}" destId="{C8D78181-21D8-4D91-AF3D-829553AE95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6BD2B-07D3-415D-A9C5-93C98BD14B42}" type="doc">
      <dgm:prSet loTypeId="urn:microsoft.com/office/officeart/2018/2/layout/IconLabelList" loCatId="icon" qsTypeId="urn:microsoft.com/office/officeart/2005/8/quickstyle/simple5" qsCatId="simple" csTypeId="urn:microsoft.com/office/officeart/2005/8/colors/accent2_2" csCatId="accent2" phldr="1"/>
      <dgm:spPr/>
      <dgm:t>
        <a:bodyPr/>
        <a:lstStyle/>
        <a:p>
          <a:endParaRPr lang="en-US"/>
        </a:p>
      </dgm:t>
    </dgm:pt>
    <dgm:pt modelId="{EACFD274-C2D0-4FBE-A51A-AC122D3F8E9A}">
      <dgm:prSet custT="1"/>
      <dgm:spPr/>
      <dgm:t>
        <a:bodyPr/>
        <a:lstStyle/>
        <a:p>
          <a:pPr>
            <a:lnSpc>
              <a:spcPct val="100000"/>
            </a:lnSpc>
          </a:pPr>
          <a:r>
            <a:rPr lang="en-US" sz="3200" dirty="0"/>
            <a:t>Websites</a:t>
          </a:r>
        </a:p>
      </dgm:t>
    </dgm:pt>
    <dgm:pt modelId="{EA356B85-B9B3-428F-BF94-C0DD49943FF4}" type="parTrans" cxnId="{4CF8355A-FC4E-4C7C-89A2-9A54DDB05B2C}">
      <dgm:prSet/>
      <dgm:spPr/>
      <dgm:t>
        <a:bodyPr/>
        <a:lstStyle/>
        <a:p>
          <a:endParaRPr lang="en-US"/>
        </a:p>
      </dgm:t>
    </dgm:pt>
    <dgm:pt modelId="{140D4921-D95A-4AA5-A42A-D6E4E6352116}" type="sibTrans" cxnId="{4CF8355A-FC4E-4C7C-89A2-9A54DDB05B2C}">
      <dgm:prSet/>
      <dgm:spPr/>
      <dgm:t>
        <a:bodyPr/>
        <a:lstStyle/>
        <a:p>
          <a:endParaRPr lang="en-US"/>
        </a:p>
      </dgm:t>
    </dgm:pt>
    <dgm:pt modelId="{694BF794-2F7C-4934-B23D-D8014E8EFC69}">
      <dgm:prSet custT="1"/>
      <dgm:spPr/>
      <dgm:t>
        <a:bodyPr/>
        <a:lstStyle/>
        <a:p>
          <a:pPr>
            <a:lnSpc>
              <a:spcPct val="100000"/>
            </a:lnSpc>
          </a:pPr>
          <a:r>
            <a:rPr lang="en-US" sz="3200" dirty="0"/>
            <a:t>Mobile Apps</a:t>
          </a:r>
        </a:p>
      </dgm:t>
    </dgm:pt>
    <dgm:pt modelId="{79A98671-C141-4B08-96E5-7899F7FC2598}" type="parTrans" cxnId="{083D4671-D7DB-4A94-AB37-6B3262093619}">
      <dgm:prSet/>
      <dgm:spPr/>
      <dgm:t>
        <a:bodyPr/>
        <a:lstStyle/>
        <a:p>
          <a:endParaRPr lang="en-US"/>
        </a:p>
      </dgm:t>
    </dgm:pt>
    <dgm:pt modelId="{D30B7184-87F4-4CD7-A062-C589778FF625}" type="sibTrans" cxnId="{083D4671-D7DB-4A94-AB37-6B3262093619}">
      <dgm:prSet/>
      <dgm:spPr/>
      <dgm:t>
        <a:bodyPr/>
        <a:lstStyle/>
        <a:p>
          <a:endParaRPr lang="en-US"/>
        </a:p>
      </dgm:t>
    </dgm:pt>
    <dgm:pt modelId="{155C7263-CC4E-4B7F-9057-C9AFD00DE71C}">
      <dgm:prSet custT="1"/>
      <dgm:spPr/>
      <dgm:t>
        <a:bodyPr/>
        <a:lstStyle/>
        <a:p>
          <a:pPr>
            <a:lnSpc>
              <a:spcPct val="100000"/>
            </a:lnSpc>
          </a:pPr>
          <a:r>
            <a:rPr lang="en-US" sz="3200" dirty="0"/>
            <a:t>Bank Services</a:t>
          </a:r>
        </a:p>
      </dgm:t>
    </dgm:pt>
    <dgm:pt modelId="{9721364C-9194-47EF-AA96-C3DC923791C1}" type="parTrans" cxnId="{CE629B8E-17F1-439E-844E-7F1FC9C890C6}">
      <dgm:prSet/>
      <dgm:spPr/>
      <dgm:t>
        <a:bodyPr/>
        <a:lstStyle/>
        <a:p>
          <a:endParaRPr lang="en-US"/>
        </a:p>
      </dgm:t>
    </dgm:pt>
    <dgm:pt modelId="{4D3D33B1-F180-42E1-B099-1BCEBB48E426}" type="sibTrans" cxnId="{CE629B8E-17F1-439E-844E-7F1FC9C890C6}">
      <dgm:prSet/>
      <dgm:spPr/>
      <dgm:t>
        <a:bodyPr/>
        <a:lstStyle/>
        <a:p>
          <a:endParaRPr lang="en-US"/>
        </a:p>
      </dgm:t>
    </dgm:pt>
    <dgm:pt modelId="{1EA198A1-B1BD-427B-B25C-B3F9BE36C09C}" type="pres">
      <dgm:prSet presAssocID="{A1C6BD2B-07D3-415D-A9C5-93C98BD14B42}" presName="root" presStyleCnt="0">
        <dgm:presLayoutVars>
          <dgm:dir/>
          <dgm:resizeHandles val="exact"/>
        </dgm:presLayoutVars>
      </dgm:prSet>
      <dgm:spPr/>
    </dgm:pt>
    <dgm:pt modelId="{6E8B010D-2D32-4C0D-B253-E13E55B46494}" type="pres">
      <dgm:prSet presAssocID="{EACFD274-C2D0-4FBE-A51A-AC122D3F8E9A}" presName="compNode" presStyleCnt="0"/>
      <dgm:spPr/>
    </dgm:pt>
    <dgm:pt modelId="{2D898185-C075-41CF-9847-9C78D89FDE09}" type="pres">
      <dgm:prSet presAssocID="{EACFD274-C2D0-4FBE-A51A-AC122D3F8E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nternet"/>
        </a:ext>
      </dgm:extLst>
    </dgm:pt>
    <dgm:pt modelId="{79A5B65D-DB87-4A59-B1B6-33B7BA58296D}" type="pres">
      <dgm:prSet presAssocID="{EACFD274-C2D0-4FBE-A51A-AC122D3F8E9A}" presName="spaceRect" presStyleCnt="0"/>
      <dgm:spPr/>
    </dgm:pt>
    <dgm:pt modelId="{EB81E9E3-F628-42C1-8BC8-B0388EEEF657}" type="pres">
      <dgm:prSet presAssocID="{EACFD274-C2D0-4FBE-A51A-AC122D3F8E9A}" presName="textRect" presStyleLbl="revTx" presStyleIdx="0" presStyleCnt="3">
        <dgm:presLayoutVars>
          <dgm:chMax val="1"/>
          <dgm:chPref val="1"/>
        </dgm:presLayoutVars>
      </dgm:prSet>
      <dgm:spPr/>
    </dgm:pt>
    <dgm:pt modelId="{F4291322-F023-4BFB-8704-6B338CB852AE}" type="pres">
      <dgm:prSet presAssocID="{140D4921-D95A-4AA5-A42A-D6E4E6352116}" presName="sibTrans" presStyleCnt="0"/>
      <dgm:spPr/>
    </dgm:pt>
    <dgm:pt modelId="{427A80C9-37C5-41C5-9F45-A0FE4F277807}" type="pres">
      <dgm:prSet presAssocID="{694BF794-2F7C-4934-B23D-D8014E8EFC69}" presName="compNode" presStyleCnt="0"/>
      <dgm:spPr/>
    </dgm:pt>
    <dgm:pt modelId="{8F411F55-5489-4A80-8D4A-7F97B18B6860}" type="pres">
      <dgm:prSet presAssocID="{694BF794-2F7C-4934-B23D-D8014E8EFC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64F992A8-2C5C-4FC7-AC57-40D480CF59ED}" type="pres">
      <dgm:prSet presAssocID="{694BF794-2F7C-4934-B23D-D8014E8EFC69}" presName="spaceRect" presStyleCnt="0"/>
      <dgm:spPr/>
    </dgm:pt>
    <dgm:pt modelId="{567ABE4C-AFD2-4A72-9F7C-7E82486639CD}" type="pres">
      <dgm:prSet presAssocID="{694BF794-2F7C-4934-B23D-D8014E8EFC69}" presName="textRect" presStyleLbl="revTx" presStyleIdx="1" presStyleCnt="3">
        <dgm:presLayoutVars>
          <dgm:chMax val="1"/>
          <dgm:chPref val="1"/>
        </dgm:presLayoutVars>
      </dgm:prSet>
      <dgm:spPr/>
    </dgm:pt>
    <dgm:pt modelId="{30FD14F8-D723-45DF-8394-1C51BDF74CDA}" type="pres">
      <dgm:prSet presAssocID="{D30B7184-87F4-4CD7-A062-C589778FF625}" presName="sibTrans" presStyleCnt="0"/>
      <dgm:spPr/>
    </dgm:pt>
    <dgm:pt modelId="{AD2CCA7B-9040-4EC2-B0C8-DEE7055137D9}" type="pres">
      <dgm:prSet presAssocID="{155C7263-CC4E-4B7F-9057-C9AFD00DE71C}" presName="compNode" presStyleCnt="0"/>
      <dgm:spPr/>
    </dgm:pt>
    <dgm:pt modelId="{C0622B20-4ABD-457F-B67D-89A76D64AF03}" type="pres">
      <dgm:prSet presAssocID="{155C7263-CC4E-4B7F-9057-C9AFD00DE7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32C0F70C-EB07-4313-8C75-299F40075C91}" type="pres">
      <dgm:prSet presAssocID="{155C7263-CC4E-4B7F-9057-C9AFD00DE71C}" presName="spaceRect" presStyleCnt="0"/>
      <dgm:spPr/>
    </dgm:pt>
    <dgm:pt modelId="{C978ADF4-1C3C-4656-BB1A-DE9D88806A29}" type="pres">
      <dgm:prSet presAssocID="{155C7263-CC4E-4B7F-9057-C9AFD00DE71C}" presName="textRect" presStyleLbl="revTx" presStyleIdx="2" presStyleCnt="3">
        <dgm:presLayoutVars>
          <dgm:chMax val="1"/>
          <dgm:chPref val="1"/>
        </dgm:presLayoutVars>
      </dgm:prSet>
      <dgm:spPr/>
    </dgm:pt>
  </dgm:ptLst>
  <dgm:cxnLst>
    <dgm:cxn modelId="{6652662F-70C7-4562-8015-43F7234CD677}" type="presOf" srcId="{155C7263-CC4E-4B7F-9057-C9AFD00DE71C}" destId="{C978ADF4-1C3C-4656-BB1A-DE9D88806A29}" srcOrd="0" destOrd="0" presId="urn:microsoft.com/office/officeart/2018/2/layout/IconLabelList"/>
    <dgm:cxn modelId="{083D4671-D7DB-4A94-AB37-6B3262093619}" srcId="{A1C6BD2B-07D3-415D-A9C5-93C98BD14B42}" destId="{694BF794-2F7C-4934-B23D-D8014E8EFC69}" srcOrd="1" destOrd="0" parTransId="{79A98671-C141-4B08-96E5-7899F7FC2598}" sibTransId="{D30B7184-87F4-4CD7-A062-C589778FF625}"/>
    <dgm:cxn modelId="{4CF8355A-FC4E-4C7C-89A2-9A54DDB05B2C}" srcId="{A1C6BD2B-07D3-415D-A9C5-93C98BD14B42}" destId="{EACFD274-C2D0-4FBE-A51A-AC122D3F8E9A}" srcOrd="0" destOrd="0" parTransId="{EA356B85-B9B3-428F-BF94-C0DD49943FF4}" sibTransId="{140D4921-D95A-4AA5-A42A-D6E4E6352116}"/>
    <dgm:cxn modelId="{CE629B8E-17F1-439E-844E-7F1FC9C890C6}" srcId="{A1C6BD2B-07D3-415D-A9C5-93C98BD14B42}" destId="{155C7263-CC4E-4B7F-9057-C9AFD00DE71C}" srcOrd="2" destOrd="0" parTransId="{9721364C-9194-47EF-AA96-C3DC923791C1}" sibTransId="{4D3D33B1-F180-42E1-B099-1BCEBB48E426}"/>
    <dgm:cxn modelId="{3CFA059D-A822-4593-84B6-6B536A878ED6}" type="presOf" srcId="{A1C6BD2B-07D3-415D-A9C5-93C98BD14B42}" destId="{1EA198A1-B1BD-427B-B25C-B3F9BE36C09C}" srcOrd="0" destOrd="0" presId="urn:microsoft.com/office/officeart/2018/2/layout/IconLabelList"/>
    <dgm:cxn modelId="{1B64BBD1-C769-4FB1-9717-9475AF269051}" type="presOf" srcId="{694BF794-2F7C-4934-B23D-D8014E8EFC69}" destId="{567ABE4C-AFD2-4A72-9F7C-7E82486639CD}" srcOrd="0" destOrd="0" presId="urn:microsoft.com/office/officeart/2018/2/layout/IconLabelList"/>
    <dgm:cxn modelId="{7E62BBF6-1A18-4DFB-B34A-184E099DAA0C}" type="presOf" srcId="{EACFD274-C2D0-4FBE-A51A-AC122D3F8E9A}" destId="{EB81E9E3-F628-42C1-8BC8-B0388EEEF657}" srcOrd="0" destOrd="0" presId="urn:microsoft.com/office/officeart/2018/2/layout/IconLabelList"/>
    <dgm:cxn modelId="{E84EB492-E4BC-47F7-B76E-0B63BD645046}" type="presParOf" srcId="{1EA198A1-B1BD-427B-B25C-B3F9BE36C09C}" destId="{6E8B010D-2D32-4C0D-B253-E13E55B46494}" srcOrd="0" destOrd="0" presId="urn:microsoft.com/office/officeart/2018/2/layout/IconLabelList"/>
    <dgm:cxn modelId="{30AB1124-3AF3-4AB9-BC33-0A906BB96835}" type="presParOf" srcId="{6E8B010D-2D32-4C0D-B253-E13E55B46494}" destId="{2D898185-C075-41CF-9847-9C78D89FDE09}" srcOrd="0" destOrd="0" presId="urn:microsoft.com/office/officeart/2018/2/layout/IconLabelList"/>
    <dgm:cxn modelId="{BE34DA7F-50CD-4059-8B58-57573EBFD2F9}" type="presParOf" srcId="{6E8B010D-2D32-4C0D-B253-E13E55B46494}" destId="{79A5B65D-DB87-4A59-B1B6-33B7BA58296D}" srcOrd="1" destOrd="0" presId="urn:microsoft.com/office/officeart/2018/2/layout/IconLabelList"/>
    <dgm:cxn modelId="{EFB66191-AF0A-49C3-900E-6CCACFDD28AF}" type="presParOf" srcId="{6E8B010D-2D32-4C0D-B253-E13E55B46494}" destId="{EB81E9E3-F628-42C1-8BC8-B0388EEEF657}" srcOrd="2" destOrd="0" presId="urn:microsoft.com/office/officeart/2018/2/layout/IconLabelList"/>
    <dgm:cxn modelId="{D375728A-A888-4890-95BA-EFD39DB11649}" type="presParOf" srcId="{1EA198A1-B1BD-427B-B25C-B3F9BE36C09C}" destId="{F4291322-F023-4BFB-8704-6B338CB852AE}" srcOrd="1" destOrd="0" presId="urn:microsoft.com/office/officeart/2018/2/layout/IconLabelList"/>
    <dgm:cxn modelId="{FD31EF34-77A0-463B-9EB9-21A9EB827B12}" type="presParOf" srcId="{1EA198A1-B1BD-427B-B25C-B3F9BE36C09C}" destId="{427A80C9-37C5-41C5-9F45-A0FE4F277807}" srcOrd="2" destOrd="0" presId="urn:microsoft.com/office/officeart/2018/2/layout/IconLabelList"/>
    <dgm:cxn modelId="{E035BEBA-B02C-411B-9A40-AA9206ECE966}" type="presParOf" srcId="{427A80C9-37C5-41C5-9F45-A0FE4F277807}" destId="{8F411F55-5489-4A80-8D4A-7F97B18B6860}" srcOrd="0" destOrd="0" presId="urn:microsoft.com/office/officeart/2018/2/layout/IconLabelList"/>
    <dgm:cxn modelId="{DAD7C6AA-AD6E-49EE-9E33-7BF00308F6DF}" type="presParOf" srcId="{427A80C9-37C5-41C5-9F45-A0FE4F277807}" destId="{64F992A8-2C5C-4FC7-AC57-40D480CF59ED}" srcOrd="1" destOrd="0" presId="urn:microsoft.com/office/officeart/2018/2/layout/IconLabelList"/>
    <dgm:cxn modelId="{75A31DFE-DA7C-40B0-BDEF-1D9343544496}" type="presParOf" srcId="{427A80C9-37C5-41C5-9F45-A0FE4F277807}" destId="{567ABE4C-AFD2-4A72-9F7C-7E82486639CD}" srcOrd="2" destOrd="0" presId="urn:microsoft.com/office/officeart/2018/2/layout/IconLabelList"/>
    <dgm:cxn modelId="{2119ECFC-FD5A-4195-A821-0D18D8EF00C1}" type="presParOf" srcId="{1EA198A1-B1BD-427B-B25C-B3F9BE36C09C}" destId="{30FD14F8-D723-45DF-8394-1C51BDF74CDA}" srcOrd="3" destOrd="0" presId="urn:microsoft.com/office/officeart/2018/2/layout/IconLabelList"/>
    <dgm:cxn modelId="{AF2BA44E-69D9-4DB0-8E26-D29C3D92F3A4}" type="presParOf" srcId="{1EA198A1-B1BD-427B-B25C-B3F9BE36C09C}" destId="{AD2CCA7B-9040-4EC2-B0C8-DEE7055137D9}" srcOrd="4" destOrd="0" presId="urn:microsoft.com/office/officeart/2018/2/layout/IconLabelList"/>
    <dgm:cxn modelId="{A4C1D0FF-55EB-4025-9BDC-E1500CC59538}" type="presParOf" srcId="{AD2CCA7B-9040-4EC2-B0C8-DEE7055137D9}" destId="{C0622B20-4ABD-457F-B67D-89A76D64AF03}" srcOrd="0" destOrd="0" presId="urn:microsoft.com/office/officeart/2018/2/layout/IconLabelList"/>
    <dgm:cxn modelId="{730830D8-F016-4467-A322-71BB7B2C3C1F}" type="presParOf" srcId="{AD2CCA7B-9040-4EC2-B0C8-DEE7055137D9}" destId="{32C0F70C-EB07-4313-8C75-299F40075C91}" srcOrd="1" destOrd="0" presId="urn:microsoft.com/office/officeart/2018/2/layout/IconLabelList"/>
    <dgm:cxn modelId="{7B75B42E-60CB-40CE-A10A-783CA30DF519}" type="presParOf" srcId="{AD2CCA7B-9040-4EC2-B0C8-DEE7055137D9}" destId="{C978ADF4-1C3C-4656-BB1A-DE9D88806A29}"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4BC23-D7C0-4C7F-9469-7FC19D482372}">
      <dsp:nvSpPr>
        <dsp:cNvPr id="0" name=""/>
        <dsp:cNvSpPr/>
      </dsp:nvSpPr>
      <dsp:spPr>
        <a:xfrm>
          <a:off x="95245" y="359610"/>
          <a:ext cx="9135901" cy="600610"/>
        </a:xfrm>
        <a:prstGeom prst="roundRect">
          <a:avLst>
            <a:gd name="adj" fmla="val 10000"/>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8DC472-0814-4A63-BA7A-2D676A66E192}">
      <dsp:nvSpPr>
        <dsp:cNvPr id="0" name=""/>
        <dsp:cNvSpPr/>
      </dsp:nvSpPr>
      <dsp:spPr>
        <a:xfrm>
          <a:off x="159544" y="433164"/>
          <a:ext cx="453315" cy="453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10534808-FBFF-4D8A-8DE2-E4C8B8445C6E}">
      <dsp:nvSpPr>
        <dsp:cNvPr id="0" name=""/>
        <dsp:cNvSpPr/>
      </dsp:nvSpPr>
      <dsp:spPr>
        <a:xfrm>
          <a:off x="846942" y="247811"/>
          <a:ext cx="8584469"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Explain why the 7th Tradition is vital even when most meetings are online.</a:t>
          </a:r>
        </a:p>
      </dsp:txBody>
      <dsp:txXfrm>
        <a:off x="846942" y="247811"/>
        <a:ext cx="8584469" cy="824210"/>
      </dsp:txXfrm>
    </dsp:sp>
    <dsp:sp modelId="{C8437E4B-EF67-4485-9C6B-D766059CFBB3}">
      <dsp:nvSpPr>
        <dsp:cNvPr id="0" name=""/>
        <dsp:cNvSpPr/>
      </dsp:nvSpPr>
      <dsp:spPr>
        <a:xfrm>
          <a:off x="95245" y="1297314"/>
          <a:ext cx="9098805" cy="709504"/>
        </a:xfrm>
        <a:prstGeom prst="roundRect">
          <a:avLst>
            <a:gd name="adj" fmla="val 10000"/>
          </a:avLst>
        </a:prstGeom>
        <a:solidFill>
          <a:schemeClr val="accent3">
            <a:lumMod val="7500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1C629B6-7CAA-4C6B-BEDF-ADFC8BBD123F}">
      <dsp:nvSpPr>
        <dsp:cNvPr id="0" name=""/>
        <dsp:cNvSpPr/>
      </dsp:nvSpPr>
      <dsp:spPr>
        <a:xfrm>
          <a:off x="163856" y="1425325"/>
          <a:ext cx="453315" cy="453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83C76A2-8A7D-4A77-AC65-55E6AB8722BC}">
      <dsp:nvSpPr>
        <dsp:cNvPr id="0" name=""/>
        <dsp:cNvSpPr/>
      </dsp:nvSpPr>
      <dsp:spPr>
        <a:xfrm>
          <a:off x="828394" y="1249770"/>
          <a:ext cx="8584469" cy="804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Share financial best practices and help groups prepare for a transition to online contributions.</a:t>
          </a:r>
        </a:p>
      </dsp:txBody>
      <dsp:txXfrm>
        <a:off x="828394" y="1249770"/>
        <a:ext cx="8584469" cy="804593"/>
      </dsp:txXfrm>
    </dsp:sp>
    <dsp:sp modelId="{57802B1C-9110-47E0-9C65-1CCE81D286A2}">
      <dsp:nvSpPr>
        <dsp:cNvPr id="0" name=""/>
        <dsp:cNvSpPr/>
      </dsp:nvSpPr>
      <dsp:spPr>
        <a:xfrm>
          <a:off x="95245" y="2331789"/>
          <a:ext cx="9135997" cy="579114"/>
        </a:xfrm>
        <a:prstGeom prst="roundRect">
          <a:avLst>
            <a:gd name="adj" fmla="val 10000"/>
          </a:avLst>
        </a:prstGeom>
        <a:solidFill>
          <a:schemeClr val="tx2">
            <a:lumMod val="60000"/>
            <a:lumOff val="4000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CE385E-1610-48FD-A099-24D1CCBC8968}">
      <dsp:nvSpPr>
        <dsp:cNvPr id="0" name=""/>
        <dsp:cNvSpPr/>
      </dsp:nvSpPr>
      <dsp:spPr>
        <a:xfrm>
          <a:off x="210988" y="2438403"/>
          <a:ext cx="365762" cy="365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CB58BBF-314F-4B94-8E9D-4CB4FD5F3436}">
      <dsp:nvSpPr>
        <dsp:cNvPr id="0" name=""/>
        <dsp:cNvSpPr/>
      </dsp:nvSpPr>
      <dsp:spPr>
        <a:xfrm>
          <a:off x="846990" y="2209241"/>
          <a:ext cx="8584469"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Provide key points to consider when evaluating any digital platform.</a:t>
          </a:r>
        </a:p>
      </dsp:txBody>
      <dsp:txXfrm>
        <a:off x="846990" y="2209241"/>
        <a:ext cx="8584469" cy="824210"/>
      </dsp:txXfrm>
    </dsp:sp>
    <dsp:sp modelId="{89BAEA95-C34D-4BAA-8CF7-69C052D33D35}">
      <dsp:nvSpPr>
        <dsp:cNvPr id="0" name=""/>
        <dsp:cNvSpPr/>
      </dsp:nvSpPr>
      <dsp:spPr>
        <a:xfrm>
          <a:off x="95245" y="3215593"/>
          <a:ext cx="9140193" cy="612833"/>
        </a:xfrm>
        <a:prstGeom prst="roundRect">
          <a:avLst>
            <a:gd name="adj" fmla="val 10000"/>
          </a:avLst>
        </a:prstGeom>
        <a:solidFill>
          <a:schemeClr val="accent4">
            <a:lumMod val="7500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1C91CE-7499-4EA2-A253-1BCB2A3A9C92}">
      <dsp:nvSpPr>
        <dsp:cNvPr id="0" name=""/>
        <dsp:cNvSpPr/>
      </dsp:nvSpPr>
      <dsp:spPr>
        <a:xfrm>
          <a:off x="146449" y="3280104"/>
          <a:ext cx="453315" cy="453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8C5E2EC-E068-4F9E-BBB0-7119438303BD}">
      <dsp:nvSpPr>
        <dsp:cNvPr id="0" name=""/>
        <dsp:cNvSpPr/>
      </dsp:nvSpPr>
      <dsp:spPr>
        <a:xfrm>
          <a:off x="774403" y="3087033"/>
          <a:ext cx="8584469"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Show a high-level overview of some current options for digital contributions.</a:t>
          </a:r>
        </a:p>
      </dsp:txBody>
      <dsp:txXfrm>
        <a:off x="774403" y="3087033"/>
        <a:ext cx="8584469" cy="824210"/>
      </dsp:txXfrm>
    </dsp:sp>
    <dsp:sp modelId="{E618641E-9F73-4523-A2B2-9C55F1A2C4C9}">
      <dsp:nvSpPr>
        <dsp:cNvPr id="0" name=""/>
        <dsp:cNvSpPr/>
      </dsp:nvSpPr>
      <dsp:spPr>
        <a:xfrm>
          <a:off x="95245" y="4152902"/>
          <a:ext cx="9155451" cy="768246"/>
        </a:xfrm>
        <a:prstGeom prst="roundRect">
          <a:avLst>
            <a:gd name="adj" fmla="val 10000"/>
          </a:avLst>
        </a:prstGeom>
        <a:solidFill>
          <a:srgbClr val="5D2884"/>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055DF5-5B82-40E9-9032-D9CDE3AB38EB}">
      <dsp:nvSpPr>
        <dsp:cNvPr id="0" name=""/>
        <dsp:cNvSpPr/>
      </dsp:nvSpPr>
      <dsp:spPr>
        <a:xfrm>
          <a:off x="154078" y="4310367"/>
          <a:ext cx="453315" cy="453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8D78181-21D8-4D91-AF3D-829553AE95CC}">
      <dsp:nvSpPr>
        <dsp:cNvPr id="0" name=""/>
        <dsp:cNvSpPr/>
      </dsp:nvSpPr>
      <dsp:spPr>
        <a:xfrm>
          <a:off x="856717" y="4124920"/>
          <a:ext cx="8584469"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The main goal is to provide information so groups can make an </a:t>
          </a:r>
          <a:r>
            <a:rPr lang="en-US" sz="1900" b="1" u="sng" kern="1200" dirty="0"/>
            <a:t>informed</a:t>
          </a:r>
          <a:r>
            <a:rPr lang="en-US" sz="1900" kern="1200" dirty="0"/>
            <a:t> decision!</a:t>
          </a:r>
        </a:p>
      </dsp:txBody>
      <dsp:txXfrm>
        <a:off x="856717" y="4124920"/>
        <a:ext cx="8584469" cy="82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98185-C075-41CF-9847-9C78D89FDE09}">
      <dsp:nvSpPr>
        <dsp:cNvPr id="0" name=""/>
        <dsp:cNvSpPr/>
      </dsp:nvSpPr>
      <dsp:spPr>
        <a:xfrm>
          <a:off x="789088" y="795115"/>
          <a:ext cx="1226957" cy="1226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B81E9E3-F628-42C1-8BC8-B0388EEEF657}">
      <dsp:nvSpPr>
        <dsp:cNvPr id="0" name=""/>
        <dsp:cNvSpPr/>
      </dsp:nvSpPr>
      <dsp:spPr>
        <a:xfrm>
          <a:off x="39281" y="2365657"/>
          <a:ext cx="27265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Websites</a:t>
          </a:r>
        </a:p>
      </dsp:txBody>
      <dsp:txXfrm>
        <a:off x="39281" y="2365657"/>
        <a:ext cx="2726572" cy="720000"/>
      </dsp:txXfrm>
    </dsp:sp>
    <dsp:sp modelId="{8F411F55-5489-4A80-8D4A-7F97B18B6860}">
      <dsp:nvSpPr>
        <dsp:cNvPr id="0" name=""/>
        <dsp:cNvSpPr/>
      </dsp:nvSpPr>
      <dsp:spPr>
        <a:xfrm>
          <a:off x="3992811" y="795115"/>
          <a:ext cx="1226957" cy="1226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67ABE4C-AFD2-4A72-9F7C-7E82486639CD}">
      <dsp:nvSpPr>
        <dsp:cNvPr id="0" name=""/>
        <dsp:cNvSpPr/>
      </dsp:nvSpPr>
      <dsp:spPr>
        <a:xfrm>
          <a:off x="3243004" y="2365657"/>
          <a:ext cx="27265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Mobile Apps</a:t>
          </a:r>
        </a:p>
      </dsp:txBody>
      <dsp:txXfrm>
        <a:off x="3243004" y="2365657"/>
        <a:ext cx="2726572" cy="720000"/>
      </dsp:txXfrm>
    </dsp:sp>
    <dsp:sp modelId="{C0622B20-4ABD-457F-B67D-89A76D64AF03}">
      <dsp:nvSpPr>
        <dsp:cNvPr id="0" name=""/>
        <dsp:cNvSpPr/>
      </dsp:nvSpPr>
      <dsp:spPr>
        <a:xfrm>
          <a:off x="7196534" y="795115"/>
          <a:ext cx="1226957" cy="1226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978ADF4-1C3C-4656-BB1A-DE9D88806A29}">
      <dsp:nvSpPr>
        <dsp:cNvPr id="0" name=""/>
        <dsp:cNvSpPr/>
      </dsp:nvSpPr>
      <dsp:spPr>
        <a:xfrm>
          <a:off x="6446727" y="2365657"/>
          <a:ext cx="27265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t>Bank Services</a:t>
          </a:r>
        </a:p>
      </dsp:txBody>
      <dsp:txXfrm>
        <a:off x="6446727" y="2365657"/>
        <a:ext cx="272657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D17E7-0815-4AA4-8408-B489BEBF3F68}"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9AE1B-3A5E-4A76-BE9C-A68BE9848EB4}" type="slidenum">
              <a:rPr lang="en-US" smtClean="0"/>
              <a:t>‹#›</a:t>
            </a:fld>
            <a:endParaRPr lang="en-US"/>
          </a:p>
        </p:txBody>
      </p:sp>
    </p:spTree>
    <p:extLst>
      <p:ext uri="{BB962C8B-B14F-4D97-AF65-F5344CB8AC3E}">
        <p14:creationId xmlns:p14="http://schemas.microsoft.com/office/powerpoint/2010/main" val="3138768182"/>
      </p:ext>
    </p:extLst>
  </p:cSld>
  <p:clrMap bg1="lt1" tx1="dk1" bg2="lt2" tx2="dk2" accent1="accent1" accent2="accent2" accent3="accent3" accent4="accent4" accent5="accent5" accent6="accent6" hlink="hlink" folHlink="folHlink"/>
  <p:notesStyle>
    <a:lvl1pPr marL="0" algn="l" defTabSz="978218" rtl="0" eaLnBrk="1" latinLnBrk="0" hangingPunct="1">
      <a:defRPr sz="1285" kern="1200">
        <a:solidFill>
          <a:schemeClr val="tx1"/>
        </a:solidFill>
        <a:latin typeface="+mn-lt"/>
        <a:ea typeface="+mn-ea"/>
        <a:cs typeface="+mn-cs"/>
      </a:defRPr>
    </a:lvl1pPr>
    <a:lvl2pPr marL="489111" algn="l" defTabSz="978218" rtl="0" eaLnBrk="1" latinLnBrk="0" hangingPunct="1">
      <a:defRPr sz="1285" kern="1200">
        <a:solidFill>
          <a:schemeClr val="tx1"/>
        </a:solidFill>
        <a:latin typeface="+mn-lt"/>
        <a:ea typeface="+mn-ea"/>
        <a:cs typeface="+mn-cs"/>
      </a:defRPr>
    </a:lvl2pPr>
    <a:lvl3pPr marL="978218" algn="l" defTabSz="978218" rtl="0" eaLnBrk="1" latinLnBrk="0" hangingPunct="1">
      <a:defRPr sz="1285" kern="1200">
        <a:solidFill>
          <a:schemeClr val="tx1"/>
        </a:solidFill>
        <a:latin typeface="+mn-lt"/>
        <a:ea typeface="+mn-ea"/>
        <a:cs typeface="+mn-cs"/>
      </a:defRPr>
    </a:lvl3pPr>
    <a:lvl4pPr marL="1467331" algn="l" defTabSz="978218" rtl="0" eaLnBrk="1" latinLnBrk="0" hangingPunct="1">
      <a:defRPr sz="1285" kern="1200">
        <a:solidFill>
          <a:schemeClr val="tx1"/>
        </a:solidFill>
        <a:latin typeface="+mn-lt"/>
        <a:ea typeface="+mn-ea"/>
        <a:cs typeface="+mn-cs"/>
      </a:defRPr>
    </a:lvl4pPr>
    <a:lvl5pPr marL="1956441" algn="l" defTabSz="978218" rtl="0" eaLnBrk="1" latinLnBrk="0" hangingPunct="1">
      <a:defRPr sz="1285" kern="1200">
        <a:solidFill>
          <a:schemeClr val="tx1"/>
        </a:solidFill>
        <a:latin typeface="+mn-lt"/>
        <a:ea typeface="+mn-ea"/>
        <a:cs typeface="+mn-cs"/>
      </a:defRPr>
    </a:lvl5pPr>
    <a:lvl6pPr marL="2445556" algn="l" defTabSz="978218" rtl="0" eaLnBrk="1" latinLnBrk="0" hangingPunct="1">
      <a:defRPr sz="1285" kern="1200">
        <a:solidFill>
          <a:schemeClr val="tx1"/>
        </a:solidFill>
        <a:latin typeface="+mn-lt"/>
        <a:ea typeface="+mn-ea"/>
        <a:cs typeface="+mn-cs"/>
      </a:defRPr>
    </a:lvl6pPr>
    <a:lvl7pPr marL="2934663" algn="l" defTabSz="978218" rtl="0" eaLnBrk="1" latinLnBrk="0" hangingPunct="1">
      <a:defRPr sz="1285" kern="1200">
        <a:solidFill>
          <a:schemeClr val="tx1"/>
        </a:solidFill>
        <a:latin typeface="+mn-lt"/>
        <a:ea typeface="+mn-ea"/>
        <a:cs typeface="+mn-cs"/>
      </a:defRPr>
    </a:lvl7pPr>
    <a:lvl8pPr marL="3423778" algn="l" defTabSz="978218" rtl="0" eaLnBrk="1" latinLnBrk="0" hangingPunct="1">
      <a:defRPr sz="1285" kern="1200">
        <a:solidFill>
          <a:schemeClr val="tx1"/>
        </a:solidFill>
        <a:latin typeface="+mn-lt"/>
        <a:ea typeface="+mn-ea"/>
        <a:cs typeface="+mn-cs"/>
      </a:defRPr>
    </a:lvl8pPr>
    <a:lvl9pPr marL="3912884" algn="l" defTabSz="978218" rtl="0" eaLnBrk="1" latinLnBrk="0" hangingPunct="1">
      <a:defRPr sz="128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3648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7501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045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47923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473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38678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22312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7331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51077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0923E-B2D3-4D7A-95D3-36CB76EFE5A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68094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0923E-B2D3-4D7A-95D3-36CB76EFE5A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408443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0923E-B2D3-4D7A-95D3-36CB76EFE5A7}"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8532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21214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0923E-B2D3-4D7A-95D3-36CB76EFE5A7}"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6040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29728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07E38C-128D-4C3C-A54D-04CED3B7F0CA}" type="slidenum">
              <a:rPr lang="en-US" smtClean="0"/>
              <a:t>‹#›</a:t>
            </a:fld>
            <a:endParaRPr lang="en-US"/>
          </a:p>
        </p:txBody>
      </p:sp>
    </p:spTree>
    <p:extLst>
      <p:ext uri="{BB962C8B-B14F-4D97-AF65-F5344CB8AC3E}">
        <p14:creationId xmlns:p14="http://schemas.microsoft.com/office/powerpoint/2010/main" val="18490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07E38C-128D-4C3C-A54D-04CED3B7F0CA}" type="slidenum">
              <a:rPr lang="en-US" smtClean="0"/>
              <a:t>‹#›</a:t>
            </a:fld>
            <a:endParaRPr lang="en-US"/>
          </a:p>
        </p:txBody>
      </p:sp>
    </p:spTree>
    <p:extLst>
      <p:ext uri="{BB962C8B-B14F-4D97-AF65-F5344CB8AC3E}">
        <p14:creationId xmlns:p14="http://schemas.microsoft.com/office/powerpoint/2010/main" val="33668847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hyperlink" Target="https://www.aa.org/assets/en_US/f-42_en.pdf"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s://www.aa.org/assets/en_US/f-3_selfsupport.pdf" TargetMode="External"/><Relationship Id="rId1" Type="http://schemas.openxmlformats.org/officeDocument/2006/relationships/slideLayout" Target="../slideLayouts/slideLayout7.xml"/><Relationship Id="rId6" Type="http://schemas.openxmlformats.org/officeDocument/2006/relationships/hyperlink" Target="https://www.aa.org/assets/en_US/mg-15_finance.pdf" TargetMode="External"/><Relationship Id="rId5" Type="http://schemas.openxmlformats.org/officeDocument/2006/relationships/image" Target="../media/image22.png"/><Relationship Id="rId10" Type="http://schemas.openxmlformats.org/officeDocument/2006/relationships/image" Target="../media/image1.png"/><Relationship Id="rId4" Type="http://schemas.openxmlformats.org/officeDocument/2006/relationships/hyperlink" Target="https://www.aa.org/assets/en_US/f-96_theaagrouptreasurer.pdf" TargetMode="External"/><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area59aa.org/" TargetMode="External"/><Relationship Id="rId3" Type="http://schemas.openxmlformats.org/officeDocument/2006/relationships/hyperlink" Target="https://www.aa.org/assets/en_US/f-3_selfsupport.pdf" TargetMode="External"/><Relationship Id="rId7" Type="http://schemas.openxmlformats.org/officeDocument/2006/relationships/hyperlink" Target="https://aa.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a.org/assets/en_US/en_bm-31.pdf" TargetMode="External"/><Relationship Id="rId11" Type="http://schemas.openxmlformats.org/officeDocument/2006/relationships/image" Target="../media/image76.svg"/><Relationship Id="rId5" Type="http://schemas.openxmlformats.org/officeDocument/2006/relationships/hyperlink" Target="https://www.aa.org/assets/en_US/mg-15_finance.pdf" TargetMode="External"/><Relationship Id="rId10" Type="http://schemas.openxmlformats.org/officeDocument/2006/relationships/image" Target="../media/image75.png"/><Relationship Id="rId4" Type="http://schemas.openxmlformats.org/officeDocument/2006/relationships/hyperlink" Target="https://www.aa.org/assets/en_US/f-96_theaagrouptreasurer.pdf" TargetMode="External"/><Relationship Id="rId9" Type="http://schemas.openxmlformats.org/officeDocument/2006/relationships/hyperlink" Target="https://aasfmarin.org/online-contributions-your-digital-7th-tradition-guide-to-best-practice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8.svg"/><Relationship Id="rId10" Type="http://schemas.openxmlformats.org/officeDocument/2006/relationships/image" Target="../media/image1.png"/><Relationship Id="rId4" Type="http://schemas.openxmlformats.org/officeDocument/2006/relationships/image" Target="../media/image77.png"/><Relationship Id="rId9" Type="http://schemas.openxmlformats.org/officeDocument/2006/relationships/image" Target="../media/image80.sv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aasepia.org/donate/" TargetMode="External"/><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contribution.aa.org/" TargetMode="External"/><Relationship Id="rId4" Type="http://schemas.openxmlformats.org/officeDocument/2006/relationships/hyperlink" Target="https://area59aa.org/contribution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2FA29F1A-6193-4C29-8317-F92F74DFFA51}"/>
              </a:ext>
            </a:extLst>
          </p:cNvPr>
          <p:cNvSpPr txBox="1">
            <a:spLocks/>
          </p:cNvSpPr>
          <p:nvPr/>
        </p:nvSpPr>
        <p:spPr>
          <a:xfrm>
            <a:off x="1811385" y="1251973"/>
            <a:ext cx="7645035" cy="1647295"/>
          </a:xfrm>
          <a:prstGeom prst="rect">
            <a:avLst/>
          </a:prstGeom>
        </p:spPr>
        <p:txBody>
          <a:bodyPr vert="horz" lIns="0" tIns="0" rIns="0" bIns="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502"/>
              </a:spcAft>
            </a:pPr>
            <a:r>
              <a:rPr lang="en-US" sz="5400" b="1" dirty="0">
                <a:solidFill>
                  <a:schemeClr val="accent1">
                    <a:lumMod val="50000"/>
                  </a:schemeClr>
                </a:solidFill>
                <a:effectLst>
                  <a:outerShdw blurRad="38100" dist="38100" dir="2700000" algn="tl">
                    <a:srgbClr val="000000">
                      <a:alpha val="43137"/>
                    </a:srgbClr>
                  </a:outerShdw>
                </a:effectLst>
              </a:rPr>
              <a:t>Digital Contributions &amp; the 7th Tradition</a:t>
            </a:r>
          </a:p>
        </p:txBody>
      </p:sp>
      <p:pic>
        <p:nvPicPr>
          <p:cNvPr id="34" name="Picture 33">
            <a:extLst>
              <a:ext uri="{FF2B5EF4-FFF2-40B4-BE49-F238E27FC236}">
                <a16:creationId xmlns:a16="http://schemas.microsoft.com/office/drawing/2014/main" id="{EDC5C73B-AACC-44ED-866D-D192ADD56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74320"/>
            <a:ext cx="1933658" cy="990418"/>
          </a:xfrm>
          <a:prstGeom prst="rect">
            <a:avLst/>
          </a:prstGeom>
        </p:spPr>
      </p:pic>
      <p:grpSp>
        <p:nvGrpSpPr>
          <p:cNvPr id="20" name="Group 19">
            <a:extLst>
              <a:ext uri="{FF2B5EF4-FFF2-40B4-BE49-F238E27FC236}">
                <a16:creationId xmlns:a16="http://schemas.microsoft.com/office/drawing/2014/main" id="{33E71DE2-BE2A-4B70-AB3B-E3801E1D1598}"/>
              </a:ext>
            </a:extLst>
          </p:cNvPr>
          <p:cNvGrpSpPr/>
          <p:nvPr/>
        </p:nvGrpSpPr>
        <p:grpSpPr>
          <a:xfrm>
            <a:off x="2532200" y="3268289"/>
            <a:ext cx="6203403" cy="2209801"/>
            <a:chOff x="2598785" y="3101339"/>
            <a:chExt cx="6203403" cy="2209801"/>
          </a:xfrm>
        </p:grpSpPr>
        <p:pic>
          <p:nvPicPr>
            <p:cNvPr id="8" name="Graphic 7" descr="Piggy Bank">
              <a:extLst>
                <a:ext uri="{FF2B5EF4-FFF2-40B4-BE49-F238E27FC236}">
                  <a16:creationId xmlns:a16="http://schemas.microsoft.com/office/drawing/2014/main" id="{33CD5625-8DC8-42F4-B338-E5F63EC2A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8785" y="3171371"/>
              <a:ext cx="1895929" cy="1895929"/>
            </a:xfrm>
            <a:prstGeom prst="rect">
              <a:avLst/>
            </a:prstGeom>
            <a:effectLst>
              <a:glow rad="139700">
                <a:schemeClr val="accent3">
                  <a:satMod val="175000"/>
                  <a:alpha val="40000"/>
                </a:schemeClr>
              </a:glow>
            </a:effectLst>
          </p:spPr>
        </p:pic>
        <p:pic>
          <p:nvPicPr>
            <p:cNvPr id="10" name="Graphic 9" descr="Internet">
              <a:extLst>
                <a:ext uri="{FF2B5EF4-FFF2-40B4-BE49-F238E27FC236}">
                  <a16:creationId xmlns:a16="http://schemas.microsoft.com/office/drawing/2014/main" id="{0F1C0BCB-88CA-4414-9D88-9F434D24B4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2387" y="3101339"/>
              <a:ext cx="2209801" cy="2209801"/>
            </a:xfrm>
            <a:prstGeom prst="rect">
              <a:avLst/>
            </a:prstGeom>
            <a:effectLst>
              <a:glow rad="139700">
                <a:schemeClr val="accent3">
                  <a:satMod val="175000"/>
                  <a:alpha val="40000"/>
                </a:schemeClr>
              </a:glow>
            </a:effectLst>
          </p:spPr>
        </p:pic>
        <p:sp>
          <p:nvSpPr>
            <p:cNvPr id="16" name="Arrow: Striped Right 15">
              <a:extLst>
                <a:ext uri="{FF2B5EF4-FFF2-40B4-BE49-F238E27FC236}">
                  <a16:creationId xmlns:a16="http://schemas.microsoft.com/office/drawing/2014/main" id="{E0EE2C71-F759-4F1A-AF35-E75FA4EA248F}"/>
                </a:ext>
              </a:extLst>
            </p:cNvPr>
            <p:cNvSpPr/>
            <p:nvPr/>
          </p:nvSpPr>
          <p:spPr>
            <a:xfrm>
              <a:off x="4667796" y="4105800"/>
              <a:ext cx="1600200" cy="403860"/>
            </a:xfrm>
            <a:prstGeom prst="stripedRightArrow">
              <a:avLst/>
            </a:prstGeom>
            <a:effectLst>
              <a:glow rad="228600">
                <a:schemeClr val="accent1">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8" name="Graphic 17" descr="Dollar">
              <a:extLst>
                <a:ext uri="{FF2B5EF4-FFF2-40B4-BE49-F238E27FC236}">
                  <a16:creationId xmlns:a16="http://schemas.microsoft.com/office/drawing/2014/main" id="{63EEB669-F4D3-48ED-8ECB-566DA445F1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9502" y="3191400"/>
              <a:ext cx="914400" cy="914400"/>
            </a:xfrm>
            <a:prstGeom prst="rect">
              <a:avLst/>
            </a:prstGeom>
            <a:effectLst>
              <a:reflection blurRad="6350" stA="50000" endA="300" endPos="55000" dir="5400000" sy="-100000" algn="bl" rotWithShape="0"/>
            </a:effectLst>
          </p:spPr>
        </p:pic>
        <p:pic>
          <p:nvPicPr>
            <p:cNvPr id="19" name="Graphic 18" descr="Dollar">
              <a:extLst>
                <a:ext uri="{FF2B5EF4-FFF2-40B4-BE49-F238E27FC236}">
                  <a16:creationId xmlns:a16="http://schemas.microsoft.com/office/drawing/2014/main" id="{ABB0BA6D-2E3F-4E69-8276-C3369E3EFF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600" y="3204935"/>
              <a:ext cx="914400" cy="914400"/>
            </a:xfrm>
            <a:prstGeom prst="rect">
              <a:avLst/>
            </a:prstGeom>
            <a:effectLst>
              <a:reflection blurRad="6350" stA="50000" endA="300" endPos="55000" dir="5400000" sy="-100000" algn="bl" rotWithShape="0"/>
            </a:effectLst>
          </p:spPr>
        </p:pic>
      </p:grpSp>
      <p:sp>
        <p:nvSpPr>
          <p:cNvPr id="2" name="Subtitle 2">
            <a:extLst>
              <a:ext uri="{FF2B5EF4-FFF2-40B4-BE49-F238E27FC236}">
                <a16:creationId xmlns:a16="http://schemas.microsoft.com/office/drawing/2014/main" id="{CA22F55A-70B4-4C8E-B4BA-70EF9B083C14}"/>
              </a:ext>
            </a:extLst>
          </p:cNvPr>
          <p:cNvSpPr txBox="1">
            <a:spLocks/>
          </p:cNvSpPr>
          <p:nvPr/>
        </p:nvSpPr>
        <p:spPr>
          <a:xfrm>
            <a:off x="2398124" y="5847112"/>
            <a:ext cx="6139543" cy="493819"/>
          </a:xfrm>
          <a:prstGeom prst="rect">
            <a:avLst/>
          </a:prstGeom>
        </p:spPr>
        <p:txBody>
          <a:bodyPr vert="horz" lIns="0" tIns="0" rIns="0" bIns="38272"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2800" b="1" dirty="0"/>
              <a:t>Area 59 Finance Subcommittee</a:t>
            </a:r>
          </a:p>
        </p:txBody>
      </p:sp>
    </p:spTree>
    <p:extLst>
      <p:ext uri="{BB962C8B-B14F-4D97-AF65-F5344CB8AC3E}">
        <p14:creationId xmlns:p14="http://schemas.microsoft.com/office/powerpoint/2010/main" val="19038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AE0-38FA-4FF3-80C7-B5DF3AB245B7}"/>
              </a:ext>
            </a:extLst>
          </p:cNvPr>
          <p:cNvSpPr txBox="1">
            <a:spLocks/>
          </p:cNvSpPr>
          <p:nvPr/>
        </p:nvSpPr>
        <p:spPr>
          <a:xfrm>
            <a:off x="4446506" y="3055240"/>
            <a:ext cx="4133614" cy="2316860"/>
          </a:xfrm>
          <a:prstGeom prst="rect">
            <a:avLst/>
          </a:prstGeom>
        </p:spPr>
        <p:txBody>
          <a:bodyPr vert="horz" lIns="91440" tIns="45720" rIns="91440" bIns="45720" rtlCol="0" anchor="b">
            <a:normAutofit lnSpcReduction="10000"/>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5400" b="1" kern="1200" dirty="0">
                <a:solidFill>
                  <a:schemeClr val="accent1">
                    <a:lumMod val="75000"/>
                  </a:schemeClr>
                </a:solidFill>
                <a:effectLst>
                  <a:outerShdw blurRad="38100" dist="38100" dir="2700000" algn="tl">
                    <a:srgbClr val="000000">
                      <a:alpha val="43137"/>
                    </a:srgbClr>
                  </a:outerShdw>
                </a:effectLst>
                <a:latin typeface="+mj-lt"/>
                <a:ea typeface="+mj-ea"/>
                <a:cs typeface="+mj-cs"/>
              </a:rPr>
              <a:t>Suggested Best Practices</a:t>
            </a:r>
          </a:p>
        </p:txBody>
      </p:sp>
      <p:sp>
        <p:nvSpPr>
          <p:cNvPr id="3" name="Title 1">
            <a:extLst>
              <a:ext uri="{FF2B5EF4-FFF2-40B4-BE49-F238E27FC236}">
                <a16:creationId xmlns:a16="http://schemas.microsoft.com/office/drawing/2014/main" id="{83248E45-CE43-4A08-A1CF-49C65D968490}"/>
              </a:ext>
            </a:extLst>
          </p:cNvPr>
          <p:cNvSpPr txBox="1">
            <a:spLocks/>
          </p:cNvSpPr>
          <p:nvPr/>
        </p:nvSpPr>
        <p:spPr>
          <a:xfrm>
            <a:off x="2372697" y="719209"/>
            <a:ext cx="7204711" cy="670559"/>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800" b="1" dirty="0">
                <a:solidFill>
                  <a:schemeClr val="accent4">
                    <a:lumMod val="75000"/>
                  </a:schemeClr>
                </a:solidFill>
                <a:effectLst>
                  <a:outerShdw blurRad="38100" dist="38100" dir="2700000" algn="tl">
                    <a:srgbClr val="000000">
                      <a:alpha val="43137"/>
                    </a:srgbClr>
                  </a:outerShdw>
                </a:effectLst>
              </a:rPr>
              <a:t>Group Finances</a:t>
            </a:r>
          </a:p>
        </p:txBody>
      </p:sp>
      <p:pic>
        <p:nvPicPr>
          <p:cNvPr id="5" name="Picture 4">
            <a:extLst>
              <a:ext uri="{FF2B5EF4-FFF2-40B4-BE49-F238E27FC236}">
                <a16:creationId xmlns:a16="http://schemas.microsoft.com/office/drawing/2014/main" id="{FC3F9342-69C1-48CA-899F-03973C5B6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pic>
        <p:nvPicPr>
          <p:cNvPr id="6" name="Graphic 5" descr="Clipboard Checked">
            <a:extLst>
              <a:ext uri="{FF2B5EF4-FFF2-40B4-BE49-F238E27FC236}">
                <a16:creationId xmlns:a16="http://schemas.microsoft.com/office/drawing/2014/main" id="{5965DA96-71F3-4401-819A-75CD3AE776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44" y="2438020"/>
            <a:ext cx="3002660" cy="336080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629518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5" name="Content Placeholder 2">
            <a:extLst>
              <a:ext uri="{FF2B5EF4-FFF2-40B4-BE49-F238E27FC236}">
                <a16:creationId xmlns:a16="http://schemas.microsoft.com/office/drawing/2014/main" id="{FF1F720A-A984-4042-BA87-6FC84A037AB2}"/>
              </a:ext>
            </a:extLst>
          </p:cNvPr>
          <p:cNvSpPr txBox="1">
            <a:spLocks/>
          </p:cNvSpPr>
          <p:nvPr/>
        </p:nvSpPr>
        <p:spPr>
          <a:xfrm>
            <a:off x="635624" y="1800412"/>
            <a:ext cx="8820796" cy="4691828"/>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Utilize a group bank account</a:t>
            </a:r>
            <a:endParaRPr lang="en-US" sz="1800" dirty="0">
              <a:latin typeface="Trebuchet MS" panose="020B0703020202090204" pitchFamily="34" charset="0"/>
            </a:endParaRP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Personal accounts put both the treasure and group at risk.</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Multiple officers should be on all accounts.</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Create all online accounts in the group’s name.</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Create a group email address and use it for all accounts.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Consider getting a free Google Voice number. (Useful for online payments.)</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Have annual budget by group conscience</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Maintain a prudent reserve</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Save funds to send GSR to EPGSA</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After group expenses, determine amount to contribute to service entities.</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Treasurer should have a reasonable amount of sobriety</a:t>
            </a:r>
            <a:endParaRPr lang="en-US" sz="1800" dirty="0">
              <a:latin typeface="Trebuchet MS" panose="020B0703020202090204" pitchFamily="34" charset="0"/>
            </a:endParaRP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Should be capable of writing checks and managing online payments.</a:t>
            </a:r>
            <a:endParaRPr lang="en-US" sz="1700" dirty="0">
              <a:solidFill>
                <a:prstClr val="black">
                  <a:lumMod val="75000"/>
                  <a:lumOff val="25000"/>
                </a:prstClr>
              </a:solidFill>
            </a:endParaRPr>
          </a:p>
        </p:txBody>
      </p:sp>
      <p:sp>
        <p:nvSpPr>
          <p:cNvPr id="8" name="Title 1">
            <a:extLst>
              <a:ext uri="{FF2B5EF4-FFF2-40B4-BE49-F238E27FC236}">
                <a16:creationId xmlns:a16="http://schemas.microsoft.com/office/drawing/2014/main" id="{24EB3001-3A4E-4270-A149-7D1C9857A76E}"/>
              </a:ext>
            </a:extLst>
          </p:cNvPr>
          <p:cNvSpPr txBox="1">
            <a:spLocks/>
          </p:cNvSpPr>
          <p:nvPr/>
        </p:nvSpPr>
        <p:spPr>
          <a:xfrm>
            <a:off x="3142144" y="545206"/>
            <a:ext cx="5335603"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Best Practices</a:t>
            </a:r>
          </a:p>
        </p:txBody>
      </p:sp>
      <p:grpSp>
        <p:nvGrpSpPr>
          <p:cNvPr id="28" name="Group 27">
            <a:extLst>
              <a:ext uri="{FF2B5EF4-FFF2-40B4-BE49-F238E27FC236}">
                <a16:creationId xmlns:a16="http://schemas.microsoft.com/office/drawing/2014/main" id="{64D7D1AE-BCA9-42C0-8B3B-57BC14623522}"/>
              </a:ext>
            </a:extLst>
          </p:cNvPr>
          <p:cNvGrpSpPr/>
          <p:nvPr/>
        </p:nvGrpSpPr>
        <p:grpSpPr>
          <a:xfrm>
            <a:off x="10543773" y="575686"/>
            <a:ext cx="1503447" cy="2449454"/>
            <a:chOff x="7463116" y="785523"/>
            <a:chExt cx="1663980" cy="2403161"/>
          </a:xfrm>
          <a:effectLst>
            <a:glow rad="101600">
              <a:schemeClr val="accent3">
                <a:satMod val="175000"/>
                <a:alpha val="40000"/>
              </a:schemeClr>
            </a:glow>
          </a:effectLst>
        </p:grpSpPr>
        <p:sp>
          <p:nvSpPr>
            <p:cNvPr id="19" name="Freeform: Shape 18">
              <a:extLst>
                <a:ext uri="{FF2B5EF4-FFF2-40B4-BE49-F238E27FC236}">
                  <a16:creationId xmlns:a16="http://schemas.microsoft.com/office/drawing/2014/main" id="{BEB17599-7F71-410D-9DDA-2B67B57083C6}"/>
                </a:ext>
              </a:extLst>
            </p:cNvPr>
            <p:cNvSpPr/>
            <p:nvPr/>
          </p:nvSpPr>
          <p:spPr>
            <a:xfrm>
              <a:off x="7463116" y="785523"/>
              <a:ext cx="1663980" cy="2403161"/>
            </a:xfrm>
            <a:custGeom>
              <a:avLst/>
              <a:gdLst>
                <a:gd name="connsiteX0" fmla="*/ 161030 w 1663980"/>
                <a:gd name="connsiteY0" fmla="*/ 360474 h 2403161"/>
                <a:gd name="connsiteX1" fmla="*/ 456253 w 1663980"/>
                <a:gd name="connsiteY1" fmla="*/ 360474 h 2403161"/>
                <a:gd name="connsiteX2" fmla="*/ 456253 w 1663980"/>
                <a:gd name="connsiteY2" fmla="*/ 540711 h 2403161"/>
                <a:gd name="connsiteX3" fmla="*/ 1207728 w 1663980"/>
                <a:gd name="connsiteY3" fmla="*/ 540711 h 2403161"/>
                <a:gd name="connsiteX4" fmla="*/ 1207728 w 1663980"/>
                <a:gd name="connsiteY4" fmla="*/ 360474 h 2403161"/>
                <a:gd name="connsiteX5" fmla="*/ 1502950 w 1663980"/>
                <a:gd name="connsiteY5" fmla="*/ 360474 h 2403161"/>
                <a:gd name="connsiteX6" fmla="*/ 1502950 w 1663980"/>
                <a:gd name="connsiteY6" fmla="*/ 2222925 h 2403161"/>
                <a:gd name="connsiteX7" fmla="*/ 161030 w 1663980"/>
                <a:gd name="connsiteY7" fmla="*/ 2222925 h 2403161"/>
                <a:gd name="connsiteX8" fmla="*/ 161030 w 1663980"/>
                <a:gd name="connsiteY8" fmla="*/ 360474 h 2403161"/>
                <a:gd name="connsiteX9" fmla="*/ 834674 w 1663980"/>
                <a:gd name="connsiteY9" fmla="*/ 120158 h 2403161"/>
                <a:gd name="connsiteX10" fmla="*/ 912505 w 1663980"/>
                <a:gd name="connsiteY10" fmla="*/ 210277 h 2403161"/>
                <a:gd name="connsiteX11" fmla="*/ 831990 w 1663980"/>
                <a:gd name="connsiteY11" fmla="*/ 300395 h 2403161"/>
                <a:gd name="connsiteX12" fmla="*/ 751475 w 1663980"/>
                <a:gd name="connsiteY12" fmla="*/ 210277 h 2403161"/>
                <a:gd name="connsiteX13" fmla="*/ 834674 w 1663980"/>
                <a:gd name="connsiteY13" fmla="*/ 120158 h 2403161"/>
                <a:gd name="connsiteX14" fmla="*/ 0 w 1663980"/>
                <a:gd name="connsiteY14" fmla="*/ 300395 h 2403161"/>
                <a:gd name="connsiteX15" fmla="*/ 0 w 1663980"/>
                <a:gd name="connsiteY15" fmla="*/ 2283004 h 2403161"/>
                <a:gd name="connsiteX16" fmla="*/ 107354 w 1663980"/>
                <a:gd name="connsiteY16" fmla="*/ 2403162 h 2403161"/>
                <a:gd name="connsiteX17" fmla="*/ 1556627 w 1663980"/>
                <a:gd name="connsiteY17" fmla="*/ 2403162 h 2403161"/>
                <a:gd name="connsiteX18" fmla="*/ 1663981 w 1663980"/>
                <a:gd name="connsiteY18" fmla="*/ 2283004 h 2403161"/>
                <a:gd name="connsiteX19" fmla="*/ 1663981 w 1663980"/>
                <a:gd name="connsiteY19" fmla="*/ 300395 h 2403161"/>
                <a:gd name="connsiteX20" fmla="*/ 1556627 w 1663980"/>
                <a:gd name="connsiteY20" fmla="*/ 180237 h 2403161"/>
                <a:gd name="connsiteX21" fmla="*/ 1100374 w 1663980"/>
                <a:gd name="connsiteY21" fmla="*/ 180237 h 2403161"/>
                <a:gd name="connsiteX22" fmla="*/ 1100374 w 1663980"/>
                <a:gd name="connsiteY22" fmla="*/ 120158 h 2403161"/>
                <a:gd name="connsiteX23" fmla="*/ 993021 w 1663980"/>
                <a:gd name="connsiteY23" fmla="*/ 0 h 2403161"/>
                <a:gd name="connsiteX24" fmla="*/ 670960 w 1663980"/>
                <a:gd name="connsiteY24" fmla="*/ 0 h 2403161"/>
                <a:gd name="connsiteX25" fmla="*/ 563606 w 1663980"/>
                <a:gd name="connsiteY25" fmla="*/ 120158 h 2403161"/>
                <a:gd name="connsiteX26" fmla="*/ 563606 w 1663980"/>
                <a:gd name="connsiteY26" fmla="*/ 180237 h 2403161"/>
                <a:gd name="connsiteX27" fmla="*/ 107354 w 1663980"/>
                <a:gd name="connsiteY27" fmla="*/ 180237 h 2403161"/>
                <a:gd name="connsiteX28" fmla="*/ 0 w 1663980"/>
                <a:gd name="connsiteY28" fmla="*/ 300395 h 24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63980" h="2403161">
                  <a:moveTo>
                    <a:pt x="161030" y="360474"/>
                  </a:moveTo>
                  <a:lnTo>
                    <a:pt x="456253" y="360474"/>
                  </a:lnTo>
                  <a:lnTo>
                    <a:pt x="456253" y="540711"/>
                  </a:lnTo>
                  <a:lnTo>
                    <a:pt x="1207728" y="540711"/>
                  </a:lnTo>
                  <a:lnTo>
                    <a:pt x="1207728" y="360474"/>
                  </a:lnTo>
                  <a:lnTo>
                    <a:pt x="1502950" y="360474"/>
                  </a:lnTo>
                  <a:lnTo>
                    <a:pt x="1502950" y="2222925"/>
                  </a:lnTo>
                  <a:lnTo>
                    <a:pt x="161030" y="2222925"/>
                  </a:lnTo>
                  <a:lnTo>
                    <a:pt x="161030" y="360474"/>
                  </a:lnTo>
                  <a:close/>
                  <a:moveTo>
                    <a:pt x="834674" y="120158"/>
                  </a:moveTo>
                  <a:cubicBezTo>
                    <a:pt x="877616" y="120158"/>
                    <a:pt x="912505" y="162213"/>
                    <a:pt x="912505" y="210277"/>
                  </a:cubicBezTo>
                  <a:cubicBezTo>
                    <a:pt x="912505" y="261344"/>
                    <a:pt x="877616" y="300395"/>
                    <a:pt x="831990" y="300395"/>
                  </a:cubicBezTo>
                  <a:cubicBezTo>
                    <a:pt x="786365" y="300395"/>
                    <a:pt x="751475" y="261344"/>
                    <a:pt x="751475" y="210277"/>
                  </a:cubicBezTo>
                  <a:cubicBezTo>
                    <a:pt x="751475" y="159209"/>
                    <a:pt x="786365" y="120158"/>
                    <a:pt x="834674" y="120158"/>
                  </a:cubicBezTo>
                  <a:close/>
                  <a:moveTo>
                    <a:pt x="0" y="300395"/>
                  </a:moveTo>
                  <a:lnTo>
                    <a:pt x="0" y="2283004"/>
                  </a:lnTo>
                  <a:cubicBezTo>
                    <a:pt x="0" y="2349091"/>
                    <a:pt x="48309" y="2403162"/>
                    <a:pt x="107354" y="2403162"/>
                  </a:cubicBezTo>
                  <a:lnTo>
                    <a:pt x="1556627" y="2403162"/>
                  </a:lnTo>
                  <a:cubicBezTo>
                    <a:pt x="1615671" y="2403162"/>
                    <a:pt x="1663981" y="2349091"/>
                    <a:pt x="1663981" y="2283004"/>
                  </a:cubicBezTo>
                  <a:lnTo>
                    <a:pt x="1663981" y="300395"/>
                  </a:lnTo>
                  <a:cubicBezTo>
                    <a:pt x="1663981" y="234308"/>
                    <a:pt x="1615671" y="180237"/>
                    <a:pt x="1556627" y="180237"/>
                  </a:cubicBezTo>
                  <a:lnTo>
                    <a:pt x="1100374" y="180237"/>
                  </a:lnTo>
                  <a:lnTo>
                    <a:pt x="1100374" y="120158"/>
                  </a:lnTo>
                  <a:cubicBezTo>
                    <a:pt x="1100374" y="54071"/>
                    <a:pt x="1052065" y="0"/>
                    <a:pt x="993021" y="0"/>
                  </a:cubicBezTo>
                  <a:lnTo>
                    <a:pt x="670960" y="0"/>
                  </a:lnTo>
                  <a:cubicBezTo>
                    <a:pt x="611915" y="0"/>
                    <a:pt x="563606" y="54071"/>
                    <a:pt x="563606" y="120158"/>
                  </a:cubicBezTo>
                  <a:lnTo>
                    <a:pt x="563606" y="180237"/>
                  </a:lnTo>
                  <a:lnTo>
                    <a:pt x="107354" y="180237"/>
                  </a:lnTo>
                  <a:cubicBezTo>
                    <a:pt x="48309" y="180237"/>
                    <a:pt x="0" y="234308"/>
                    <a:pt x="0" y="300395"/>
                  </a:cubicBezTo>
                  <a:close/>
                </a:path>
              </a:pathLst>
            </a:custGeom>
            <a:solidFill>
              <a:schemeClr val="accent4">
                <a:lumMod val="75000"/>
              </a:schemeClr>
            </a:solidFill>
            <a:ln w="2678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91A6B1-D5CA-472C-8998-9F66697F5740}"/>
                </a:ext>
              </a:extLst>
            </p:cNvPr>
            <p:cNvSpPr/>
            <p:nvPr/>
          </p:nvSpPr>
          <p:spPr>
            <a:xfrm>
              <a:off x="7785177" y="1566550"/>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BEAD901-3E22-488D-BF1D-1D02ACC09F18}"/>
                </a:ext>
              </a:extLst>
            </p:cNvPr>
            <p:cNvSpPr/>
            <p:nvPr/>
          </p:nvSpPr>
          <p:spPr>
            <a:xfrm>
              <a:off x="7785177" y="1927024"/>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0FAD41A-75E5-4FD0-BDED-9642AF468CD7}"/>
                </a:ext>
              </a:extLst>
            </p:cNvPr>
            <p:cNvSpPr/>
            <p:nvPr/>
          </p:nvSpPr>
          <p:spPr>
            <a:xfrm>
              <a:off x="7785177" y="2287499"/>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4F11EE1-C0D5-4463-87B4-0EC134B2B23B}"/>
                </a:ext>
              </a:extLst>
            </p:cNvPr>
            <p:cNvSpPr/>
            <p:nvPr/>
          </p:nvSpPr>
          <p:spPr>
            <a:xfrm>
              <a:off x="7785177" y="2647973"/>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FA32800-E7C6-4308-86DC-9A001FE7D281}"/>
                </a:ext>
              </a:extLst>
            </p:cNvPr>
            <p:cNvSpPr/>
            <p:nvPr/>
          </p:nvSpPr>
          <p:spPr>
            <a:xfrm>
              <a:off x="8426615" y="1437380"/>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2195E58-8CF1-4E79-B40B-092CB1285F47}"/>
                </a:ext>
              </a:extLst>
            </p:cNvPr>
            <p:cNvSpPr/>
            <p:nvPr/>
          </p:nvSpPr>
          <p:spPr>
            <a:xfrm>
              <a:off x="8426615" y="1797855"/>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C9875EA-706A-439E-BBA1-3FB5378FD3AF}"/>
                </a:ext>
              </a:extLst>
            </p:cNvPr>
            <p:cNvSpPr/>
            <p:nvPr/>
          </p:nvSpPr>
          <p:spPr>
            <a:xfrm>
              <a:off x="8426615" y="2158329"/>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9A9A3DE-C244-4F4A-B4B1-4C1D950C9D57}"/>
                </a:ext>
              </a:extLst>
            </p:cNvPr>
            <p:cNvSpPr/>
            <p:nvPr/>
          </p:nvSpPr>
          <p:spPr>
            <a:xfrm>
              <a:off x="8426615" y="2518803"/>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grpSp>
    </p:spTree>
    <p:extLst>
      <p:ext uri="{BB962C8B-B14F-4D97-AF65-F5344CB8AC3E}">
        <p14:creationId xmlns:p14="http://schemas.microsoft.com/office/powerpoint/2010/main" val="260189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5" name="Content Placeholder 2">
            <a:extLst>
              <a:ext uri="{FF2B5EF4-FFF2-40B4-BE49-F238E27FC236}">
                <a16:creationId xmlns:a16="http://schemas.microsoft.com/office/drawing/2014/main" id="{FF1F720A-A984-4042-BA87-6FC84A037AB2}"/>
              </a:ext>
            </a:extLst>
          </p:cNvPr>
          <p:cNvSpPr txBox="1">
            <a:spLocks/>
          </p:cNvSpPr>
          <p:nvPr/>
        </p:nvSpPr>
        <p:spPr>
          <a:xfrm>
            <a:off x="632465" y="1933873"/>
            <a:ext cx="8771791" cy="1428375"/>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Business/nonprofit checking no fee account.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Many banks will waive account fees for community groups.</a:t>
            </a: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Have two signatures on account.</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Consider requiring two signatures to write checks.</a:t>
            </a:r>
          </a:p>
        </p:txBody>
      </p:sp>
      <p:sp>
        <p:nvSpPr>
          <p:cNvPr id="8" name="Title 1">
            <a:extLst>
              <a:ext uri="{FF2B5EF4-FFF2-40B4-BE49-F238E27FC236}">
                <a16:creationId xmlns:a16="http://schemas.microsoft.com/office/drawing/2014/main" id="{24EB3001-3A4E-4270-A149-7D1C9857A76E}"/>
              </a:ext>
            </a:extLst>
          </p:cNvPr>
          <p:cNvSpPr txBox="1">
            <a:spLocks/>
          </p:cNvSpPr>
          <p:nvPr/>
        </p:nvSpPr>
        <p:spPr>
          <a:xfrm>
            <a:off x="2631603" y="419100"/>
            <a:ext cx="632306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Group Bank Accounts</a:t>
            </a:r>
          </a:p>
        </p:txBody>
      </p:sp>
      <p:grpSp>
        <p:nvGrpSpPr>
          <p:cNvPr id="2" name="Group 1">
            <a:extLst>
              <a:ext uri="{FF2B5EF4-FFF2-40B4-BE49-F238E27FC236}">
                <a16:creationId xmlns:a16="http://schemas.microsoft.com/office/drawing/2014/main" id="{4D159387-E6F3-40D5-8E57-2A207620E56A}"/>
              </a:ext>
            </a:extLst>
          </p:cNvPr>
          <p:cNvGrpSpPr/>
          <p:nvPr/>
        </p:nvGrpSpPr>
        <p:grpSpPr>
          <a:xfrm>
            <a:off x="10543773" y="575686"/>
            <a:ext cx="1503447" cy="2449454"/>
            <a:chOff x="7463116" y="785523"/>
            <a:chExt cx="1663980" cy="2403161"/>
          </a:xfrm>
          <a:effectLst>
            <a:glow rad="101600">
              <a:schemeClr val="accent3">
                <a:satMod val="175000"/>
                <a:alpha val="40000"/>
              </a:schemeClr>
            </a:glow>
          </a:effectLst>
        </p:grpSpPr>
        <p:sp>
          <p:nvSpPr>
            <p:cNvPr id="16" name="Freeform: Shape 15">
              <a:extLst>
                <a:ext uri="{FF2B5EF4-FFF2-40B4-BE49-F238E27FC236}">
                  <a16:creationId xmlns:a16="http://schemas.microsoft.com/office/drawing/2014/main" id="{55B5A522-0788-4D82-9402-0B277577B2DE}"/>
                </a:ext>
              </a:extLst>
            </p:cNvPr>
            <p:cNvSpPr/>
            <p:nvPr/>
          </p:nvSpPr>
          <p:spPr>
            <a:xfrm>
              <a:off x="7463116" y="785523"/>
              <a:ext cx="1663980" cy="2403161"/>
            </a:xfrm>
            <a:custGeom>
              <a:avLst/>
              <a:gdLst>
                <a:gd name="connsiteX0" fmla="*/ 161030 w 1663980"/>
                <a:gd name="connsiteY0" fmla="*/ 360474 h 2403161"/>
                <a:gd name="connsiteX1" fmla="*/ 456253 w 1663980"/>
                <a:gd name="connsiteY1" fmla="*/ 360474 h 2403161"/>
                <a:gd name="connsiteX2" fmla="*/ 456253 w 1663980"/>
                <a:gd name="connsiteY2" fmla="*/ 540711 h 2403161"/>
                <a:gd name="connsiteX3" fmla="*/ 1207728 w 1663980"/>
                <a:gd name="connsiteY3" fmla="*/ 540711 h 2403161"/>
                <a:gd name="connsiteX4" fmla="*/ 1207728 w 1663980"/>
                <a:gd name="connsiteY4" fmla="*/ 360474 h 2403161"/>
                <a:gd name="connsiteX5" fmla="*/ 1502950 w 1663980"/>
                <a:gd name="connsiteY5" fmla="*/ 360474 h 2403161"/>
                <a:gd name="connsiteX6" fmla="*/ 1502950 w 1663980"/>
                <a:gd name="connsiteY6" fmla="*/ 2222925 h 2403161"/>
                <a:gd name="connsiteX7" fmla="*/ 161030 w 1663980"/>
                <a:gd name="connsiteY7" fmla="*/ 2222925 h 2403161"/>
                <a:gd name="connsiteX8" fmla="*/ 161030 w 1663980"/>
                <a:gd name="connsiteY8" fmla="*/ 360474 h 2403161"/>
                <a:gd name="connsiteX9" fmla="*/ 834674 w 1663980"/>
                <a:gd name="connsiteY9" fmla="*/ 120158 h 2403161"/>
                <a:gd name="connsiteX10" fmla="*/ 912505 w 1663980"/>
                <a:gd name="connsiteY10" fmla="*/ 210277 h 2403161"/>
                <a:gd name="connsiteX11" fmla="*/ 831990 w 1663980"/>
                <a:gd name="connsiteY11" fmla="*/ 300395 h 2403161"/>
                <a:gd name="connsiteX12" fmla="*/ 751475 w 1663980"/>
                <a:gd name="connsiteY12" fmla="*/ 210277 h 2403161"/>
                <a:gd name="connsiteX13" fmla="*/ 834674 w 1663980"/>
                <a:gd name="connsiteY13" fmla="*/ 120158 h 2403161"/>
                <a:gd name="connsiteX14" fmla="*/ 0 w 1663980"/>
                <a:gd name="connsiteY14" fmla="*/ 300395 h 2403161"/>
                <a:gd name="connsiteX15" fmla="*/ 0 w 1663980"/>
                <a:gd name="connsiteY15" fmla="*/ 2283004 h 2403161"/>
                <a:gd name="connsiteX16" fmla="*/ 107354 w 1663980"/>
                <a:gd name="connsiteY16" fmla="*/ 2403162 h 2403161"/>
                <a:gd name="connsiteX17" fmla="*/ 1556627 w 1663980"/>
                <a:gd name="connsiteY17" fmla="*/ 2403162 h 2403161"/>
                <a:gd name="connsiteX18" fmla="*/ 1663981 w 1663980"/>
                <a:gd name="connsiteY18" fmla="*/ 2283004 h 2403161"/>
                <a:gd name="connsiteX19" fmla="*/ 1663981 w 1663980"/>
                <a:gd name="connsiteY19" fmla="*/ 300395 h 2403161"/>
                <a:gd name="connsiteX20" fmla="*/ 1556627 w 1663980"/>
                <a:gd name="connsiteY20" fmla="*/ 180237 h 2403161"/>
                <a:gd name="connsiteX21" fmla="*/ 1100374 w 1663980"/>
                <a:gd name="connsiteY21" fmla="*/ 180237 h 2403161"/>
                <a:gd name="connsiteX22" fmla="*/ 1100374 w 1663980"/>
                <a:gd name="connsiteY22" fmla="*/ 120158 h 2403161"/>
                <a:gd name="connsiteX23" fmla="*/ 993021 w 1663980"/>
                <a:gd name="connsiteY23" fmla="*/ 0 h 2403161"/>
                <a:gd name="connsiteX24" fmla="*/ 670960 w 1663980"/>
                <a:gd name="connsiteY24" fmla="*/ 0 h 2403161"/>
                <a:gd name="connsiteX25" fmla="*/ 563606 w 1663980"/>
                <a:gd name="connsiteY25" fmla="*/ 120158 h 2403161"/>
                <a:gd name="connsiteX26" fmla="*/ 563606 w 1663980"/>
                <a:gd name="connsiteY26" fmla="*/ 180237 h 2403161"/>
                <a:gd name="connsiteX27" fmla="*/ 107354 w 1663980"/>
                <a:gd name="connsiteY27" fmla="*/ 180237 h 2403161"/>
                <a:gd name="connsiteX28" fmla="*/ 0 w 1663980"/>
                <a:gd name="connsiteY28" fmla="*/ 300395 h 24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63980" h="2403161">
                  <a:moveTo>
                    <a:pt x="161030" y="360474"/>
                  </a:moveTo>
                  <a:lnTo>
                    <a:pt x="456253" y="360474"/>
                  </a:lnTo>
                  <a:lnTo>
                    <a:pt x="456253" y="540711"/>
                  </a:lnTo>
                  <a:lnTo>
                    <a:pt x="1207728" y="540711"/>
                  </a:lnTo>
                  <a:lnTo>
                    <a:pt x="1207728" y="360474"/>
                  </a:lnTo>
                  <a:lnTo>
                    <a:pt x="1502950" y="360474"/>
                  </a:lnTo>
                  <a:lnTo>
                    <a:pt x="1502950" y="2222925"/>
                  </a:lnTo>
                  <a:lnTo>
                    <a:pt x="161030" y="2222925"/>
                  </a:lnTo>
                  <a:lnTo>
                    <a:pt x="161030" y="360474"/>
                  </a:lnTo>
                  <a:close/>
                  <a:moveTo>
                    <a:pt x="834674" y="120158"/>
                  </a:moveTo>
                  <a:cubicBezTo>
                    <a:pt x="877616" y="120158"/>
                    <a:pt x="912505" y="162213"/>
                    <a:pt x="912505" y="210277"/>
                  </a:cubicBezTo>
                  <a:cubicBezTo>
                    <a:pt x="912505" y="261344"/>
                    <a:pt x="877616" y="300395"/>
                    <a:pt x="831990" y="300395"/>
                  </a:cubicBezTo>
                  <a:cubicBezTo>
                    <a:pt x="786365" y="300395"/>
                    <a:pt x="751475" y="261344"/>
                    <a:pt x="751475" y="210277"/>
                  </a:cubicBezTo>
                  <a:cubicBezTo>
                    <a:pt x="751475" y="159209"/>
                    <a:pt x="786365" y="120158"/>
                    <a:pt x="834674" y="120158"/>
                  </a:cubicBezTo>
                  <a:close/>
                  <a:moveTo>
                    <a:pt x="0" y="300395"/>
                  </a:moveTo>
                  <a:lnTo>
                    <a:pt x="0" y="2283004"/>
                  </a:lnTo>
                  <a:cubicBezTo>
                    <a:pt x="0" y="2349091"/>
                    <a:pt x="48309" y="2403162"/>
                    <a:pt x="107354" y="2403162"/>
                  </a:cubicBezTo>
                  <a:lnTo>
                    <a:pt x="1556627" y="2403162"/>
                  </a:lnTo>
                  <a:cubicBezTo>
                    <a:pt x="1615671" y="2403162"/>
                    <a:pt x="1663981" y="2349091"/>
                    <a:pt x="1663981" y="2283004"/>
                  </a:cubicBezTo>
                  <a:lnTo>
                    <a:pt x="1663981" y="300395"/>
                  </a:lnTo>
                  <a:cubicBezTo>
                    <a:pt x="1663981" y="234308"/>
                    <a:pt x="1615671" y="180237"/>
                    <a:pt x="1556627" y="180237"/>
                  </a:cubicBezTo>
                  <a:lnTo>
                    <a:pt x="1100374" y="180237"/>
                  </a:lnTo>
                  <a:lnTo>
                    <a:pt x="1100374" y="120158"/>
                  </a:lnTo>
                  <a:cubicBezTo>
                    <a:pt x="1100374" y="54071"/>
                    <a:pt x="1052065" y="0"/>
                    <a:pt x="993021" y="0"/>
                  </a:cubicBezTo>
                  <a:lnTo>
                    <a:pt x="670960" y="0"/>
                  </a:lnTo>
                  <a:cubicBezTo>
                    <a:pt x="611915" y="0"/>
                    <a:pt x="563606" y="54071"/>
                    <a:pt x="563606" y="120158"/>
                  </a:cubicBezTo>
                  <a:lnTo>
                    <a:pt x="563606" y="180237"/>
                  </a:lnTo>
                  <a:lnTo>
                    <a:pt x="107354" y="180237"/>
                  </a:lnTo>
                  <a:cubicBezTo>
                    <a:pt x="48309" y="180237"/>
                    <a:pt x="0" y="234308"/>
                    <a:pt x="0" y="300395"/>
                  </a:cubicBezTo>
                  <a:close/>
                </a:path>
              </a:pathLst>
            </a:custGeom>
            <a:solidFill>
              <a:schemeClr val="accent4">
                <a:lumMod val="75000"/>
              </a:schemeClr>
            </a:solidFill>
            <a:ln w="2678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622E4A2-B6CC-47DD-A4F7-526A7BBB68F8}"/>
                </a:ext>
              </a:extLst>
            </p:cNvPr>
            <p:cNvSpPr/>
            <p:nvPr/>
          </p:nvSpPr>
          <p:spPr>
            <a:xfrm>
              <a:off x="7785177" y="1566550"/>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C57A43E-B5B5-47FB-9D3F-C6EC399CF9E0}"/>
                </a:ext>
              </a:extLst>
            </p:cNvPr>
            <p:cNvSpPr/>
            <p:nvPr/>
          </p:nvSpPr>
          <p:spPr>
            <a:xfrm>
              <a:off x="7785177" y="1927024"/>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42CA9B3-92BA-4BDC-B585-E33D08FDB376}"/>
                </a:ext>
              </a:extLst>
            </p:cNvPr>
            <p:cNvSpPr/>
            <p:nvPr/>
          </p:nvSpPr>
          <p:spPr>
            <a:xfrm>
              <a:off x="7785177" y="2287499"/>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75F46D8-A7A4-486C-A72C-AA7444BACAA3}"/>
                </a:ext>
              </a:extLst>
            </p:cNvPr>
            <p:cNvSpPr/>
            <p:nvPr/>
          </p:nvSpPr>
          <p:spPr>
            <a:xfrm>
              <a:off x="7785177" y="2647973"/>
              <a:ext cx="456252" cy="120158"/>
            </a:xfrm>
            <a:custGeom>
              <a:avLst/>
              <a:gdLst>
                <a:gd name="connsiteX0" fmla="*/ 0 w 456252"/>
                <a:gd name="connsiteY0" fmla="*/ 0 h 120158"/>
                <a:gd name="connsiteX1" fmla="*/ 456253 w 456252"/>
                <a:gd name="connsiteY1" fmla="*/ 0 h 120158"/>
                <a:gd name="connsiteX2" fmla="*/ 456253 w 456252"/>
                <a:gd name="connsiteY2" fmla="*/ 120158 h 120158"/>
                <a:gd name="connsiteX3" fmla="*/ 0 w 456252"/>
                <a:gd name="connsiteY3" fmla="*/ 120158 h 120158"/>
              </a:gdLst>
              <a:ahLst/>
              <a:cxnLst>
                <a:cxn ang="0">
                  <a:pos x="connsiteX0" y="connsiteY0"/>
                </a:cxn>
                <a:cxn ang="0">
                  <a:pos x="connsiteX1" y="connsiteY1"/>
                </a:cxn>
                <a:cxn ang="0">
                  <a:pos x="connsiteX2" y="connsiteY2"/>
                </a:cxn>
                <a:cxn ang="0">
                  <a:pos x="connsiteX3" y="connsiteY3"/>
                </a:cxn>
              </a:cxnLst>
              <a:rect l="l" t="t" r="r" b="b"/>
              <a:pathLst>
                <a:path w="456252" h="120158">
                  <a:moveTo>
                    <a:pt x="0" y="0"/>
                  </a:moveTo>
                  <a:lnTo>
                    <a:pt x="456253" y="0"/>
                  </a:lnTo>
                  <a:lnTo>
                    <a:pt x="456253" y="120158"/>
                  </a:lnTo>
                  <a:lnTo>
                    <a:pt x="0" y="120158"/>
                  </a:lnTo>
                  <a:close/>
                </a:path>
              </a:pathLst>
            </a:custGeom>
            <a:solidFill>
              <a:schemeClr val="accent4">
                <a:lumMod val="75000"/>
              </a:schemeClr>
            </a:solidFill>
            <a:ln w="2678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DD7EA03-B731-49DE-97F9-0EF2E7CD6ECA}"/>
                </a:ext>
              </a:extLst>
            </p:cNvPr>
            <p:cNvSpPr/>
            <p:nvPr/>
          </p:nvSpPr>
          <p:spPr>
            <a:xfrm>
              <a:off x="8426615" y="1437380"/>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147503F-8AF3-498C-B8A1-D37CCBE435F9}"/>
                </a:ext>
              </a:extLst>
            </p:cNvPr>
            <p:cNvSpPr/>
            <p:nvPr/>
          </p:nvSpPr>
          <p:spPr>
            <a:xfrm>
              <a:off x="8426615" y="1797855"/>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3AAEEAD-CC26-4428-A988-32B52D890C48}"/>
                </a:ext>
              </a:extLst>
            </p:cNvPr>
            <p:cNvSpPr/>
            <p:nvPr/>
          </p:nvSpPr>
          <p:spPr>
            <a:xfrm>
              <a:off x="8426615" y="2158329"/>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4A3E02C-D5E0-4F5E-81B8-D8DB6F17A21C}"/>
                </a:ext>
              </a:extLst>
            </p:cNvPr>
            <p:cNvSpPr/>
            <p:nvPr/>
          </p:nvSpPr>
          <p:spPr>
            <a:xfrm>
              <a:off x="8426615" y="2518803"/>
              <a:ext cx="359634" cy="324426"/>
            </a:xfrm>
            <a:custGeom>
              <a:avLst/>
              <a:gdLst>
                <a:gd name="connsiteX0" fmla="*/ 0 w 359634"/>
                <a:gd name="connsiteY0" fmla="*/ 183241 h 324426"/>
                <a:gd name="connsiteX1" fmla="*/ 56361 w 359634"/>
                <a:gd name="connsiteY1" fmla="*/ 120158 h 324426"/>
                <a:gd name="connsiteX2" fmla="*/ 126140 w 359634"/>
                <a:gd name="connsiteY2" fmla="*/ 198261 h 324426"/>
                <a:gd name="connsiteX3" fmla="*/ 303274 w 359634"/>
                <a:gd name="connsiteY3" fmla="*/ 0 h 324426"/>
                <a:gd name="connsiteX4" fmla="*/ 359635 w 359634"/>
                <a:gd name="connsiteY4" fmla="*/ 63083 h 324426"/>
                <a:gd name="connsiteX5" fmla="*/ 126140 w 359634"/>
                <a:gd name="connsiteY5" fmla="*/ 324427 h 32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34" h="324426">
                  <a:moveTo>
                    <a:pt x="0" y="183241"/>
                  </a:moveTo>
                  <a:lnTo>
                    <a:pt x="56361" y="120158"/>
                  </a:lnTo>
                  <a:lnTo>
                    <a:pt x="126140" y="198261"/>
                  </a:lnTo>
                  <a:lnTo>
                    <a:pt x="303274" y="0"/>
                  </a:lnTo>
                  <a:lnTo>
                    <a:pt x="359635" y="63083"/>
                  </a:lnTo>
                  <a:lnTo>
                    <a:pt x="126140" y="324427"/>
                  </a:lnTo>
                  <a:close/>
                </a:path>
              </a:pathLst>
            </a:custGeom>
            <a:solidFill>
              <a:schemeClr val="accent4">
                <a:lumMod val="75000"/>
              </a:schemeClr>
            </a:solidFill>
            <a:ln w="26789"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39AC12F-5497-4E55-9998-D02175986958}"/>
              </a:ext>
            </a:extLst>
          </p:cNvPr>
          <p:cNvSpPr txBox="1">
            <a:spLocks/>
          </p:cNvSpPr>
          <p:nvPr/>
        </p:nvSpPr>
        <p:spPr>
          <a:xfrm>
            <a:off x="632465" y="4112713"/>
            <a:ext cx="9380216" cy="2506299"/>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Employer Identification Number (EIN)</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Banks are now required to obtain an EIN for new accounts.</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An EIN is the IRS Tax ID for entities, whether they have employees or not.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Go to irs.gov - “Apply for an Employer ID Number.” (form SS-4)</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Social Security Number.</a:t>
            </a:r>
          </a:p>
          <a:p>
            <a:pPr marL="1095364" indent="-634994" fontAlgn="base">
              <a:spcBef>
                <a:spcPts val="300"/>
              </a:spcBef>
              <a:spcAft>
                <a:spcPts val="600"/>
              </a:spcAft>
              <a:buClr>
                <a:schemeClr val="accent1">
                  <a:lumMod val="75000"/>
                </a:schemeClr>
              </a:buClr>
            </a:pPr>
            <a:r>
              <a:rPr lang="en-US" sz="2000" dirty="0">
                <a:latin typeface="Trebuchet MS" panose="020B0703020202090204" pitchFamily="34" charset="0"/>
              </a:rPr>
              <a:t>Meeting Minutes or Bylaws.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AA 12 Traditions can often suffice.</a:t>
            </a: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7" name="Title 1">
            <a:extLst>
              <a:ext uri="{FF2B5EF4-FFF2-40B4-BE49-F238E27FC236}">
                <a16:creationId xmlns:a16="http://schemas.microsoft.com/office/drawing/2014/main" id="{B932A589-F733-4EAD-9A4C-879DA51120CA}"/>
              </a:ext>
            </a:extLst>
          </p:cNvPr>
          <p:cNvSpPr txBox="1">
            <a:spLocks/>
          </p:cNvSpPr>
          <p:nvPr/>
        </p:nvSpPr>
        <p:spPr>
          <a:xfrm>
            <a:off x="1082040" y="1530431"/>
            <a:ext cx="2436172" cy="388360"/>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1000"/>
              </a:spcBef>
              <a:spcAft>
                <a:spcPts val="800"/>
              </a:spcAft>
              <a:buClr>
                <a:srgbClr val="90C226">
                  <a:lumMod val="75000"/>
                </a:srgbClr>
              </a:buClr>
              <a:buSzPct val="80000"/>
              <a:buFont typeface="Wingdings 3" charset="2"/>
              <a:buNone/>
              <a:tabLst>
                <a:tab pos="908050" algn="l"/>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Account Type:</a:t>
            </a:r>
          </a:p>
        </p:txBody>
      </p:sp>
      <p:sp>
        <p:nvSpPr>
          <p:cNvPr id="10" name="Title 1">
            <a:extLst>
              <a:ext uri="{FF2B5EF4-FFF2-40B4-BE49-F238E27FC236}">
                <a16:creationId xmlns:a16="http://schemas.microsoft.com/office/drawing/2014/main" id="{064C5D23-7069-427D-BEEE-AE6623850E46}"/>
              </a:ext>
            </a:extLst>
          </p:cNvPr>
          <p:cNvSpPr txBox="1">
            <a:spLocks/>
          </p:cNvSpPr>
          <p:nvPr/>
        </p:nvSpPr>
        <p:spPr>
          <a:xfrm>
            <a:off x="1082040" y="3651797"/>
            <a:ext cx="6332220" cy="388360"/>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1000"/>
              </a:spcBef>
              <a:spcAft>
                <a:spcPts val="800"/>
              </a:spcAft>
              <a:buClr>
                <a:srgbClr val="90C226">
                  <a:lumMod val="75000"/>
                </a:srgbClr>
              </a:buClr>
              <a:buSzPct val="80000"/>
              <a:buFont typeface="Wingdings 3" charset="2"/>
              <a:buNone/>
              <a:tabLst>
                <a:tab pos="908050" algn="l"/>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Set-up procedures vary by bank, but most require:</a:t>
            </a:r>
          </a:p>
        </p:txBody>
      </p:sp>
    </p:spTree>
    <p:extLst>
      <p:ext uri="{BB962C8B-B14F-4D97-AF65-F5344CB8AC3E}">
        <p14:creationId xmlns:p14="http://schemas.microsoft.com/office/powerpoint/2010/main" val="25860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mment Like">
            <a:extLst>
              <a:ext uri="{FF2B5EF4-FFF2-40B4-BE49-F238E27FC236}">
                <a16:creationId xmlns:a16="http://schemas.microsoft.com/office/drawing/2014/main" id="{43241B65-DBCC-4709-AC9D-A2FB525CBF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993601" y="1678234"/>
            <a:ext cx="3765692" cy="3765692"/>
          </a:xfrm>
          <a:prstGeom prst="rect">
            <a:avLst/>
          </a:prstGeom>
          <a:effectLst>
            <a:glow rad="139700">
              <a:schemeClr val="accent3">
                <a:satMod val="175000"/>
                <a:alpha val="40000"/>
              </a:schemeClr>
            </a:glow>
          </a:effectLst>
        </p:spPr>
      </p:pic>
      <p:sp>
        <p:nvSpPr>
          <p:cNvPr id="3" name="Title 1">
            <a:extLst>
              <a:ext uri="{FF2B5EF4-FFF2-40B4-BE49-F238E27FC236}">
                <a16:creationId xmlns:a16="http://schemas.microsoft.com/office/drawing/2014/main" id="{83248E45-CE43-4A08-A1CF-49C65D968490}"/>
              </a:ext>
            </a:extLst>
          </p:cNvPr>
          <p:cNvSpPr txBox="1">
            <a:spLocks/>
          </p:cNvSpPr>
          <p:nvPr/>
        </p:nvSpPr>
        <p:spPr>
          <a:xfrm>
            <a:off x="1773257" y="606166"/>
            <a:ext cx="7452023" cy="793383"/>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4">
                    <a:lumMod val="50000"/>
                  </a:schemeClr>
                </a:solidFill>
                <a:effectLst>
                  <a:outerShdw blurRad="38100" dist="38100" dir="2700000" algn="tl">
                    <a:srgbClr val="000000">
                      <a:alpha val="43137"/>
                    </a:srgbClr>
                  </a:outerShdw>
                </a:effectLst>
              </a:rPr>
              <a:t>Poll on Digital Contributions</a:t>
            </a:r>
          </a:p>
        </p:txBody>
      </p:sp>
      <p:pic>
        <p:nvPicPr>
          <p:cNvPr id="5" name="Picture 4">
            <a:extLst>
              <a:ext uri="{FF2B5EF4-FFF2-40B4-BE49-F238E27FC236}">
                <a16:creationId xmlns:a16="http://schemas.microsoft.com/office/drawing/2014/main" id="{FC3F9342-69C1-48CA-899F-03973C5B6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Tree>
    <p:extLst>
      <p:ext uri="{BB962C8B-B14F-4D97-AF65-F5344CB8AC3E}">
        <p14:creationId xmlns:p14="http://schemas.microsoft.com/office/powerpoint/2010/main" val="30892496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AE0-38FA-4FF3-80C7-B5DF3AB245B7}"/>
              </a:ext>
            </a:extLst>
          </p:cNvPr>
          <p:cNvSpPr txBox="1">
            <a:spLocks/>
          </p:cNvSpPr>
          <p:nvPr/>
        </p:nvSpPr>
        <p:spPr>
          <a:xfrm>
            <a:off x="4469366" y="2610740"/>
            <a:ext cx="3902474" cy="2316860"/>
          </a:xfrm>
          <a:prstGeom prst="rect">
            <a:avLst/>
          </a:prstGeom>
        </p:spPr>
        <p:txBody>
          <a:bodyPr vert="horz" lIns="91440" tIns="45720" rIns="91440" bIns="45720" rtlCol="0" anchor="b">
            <a:norm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5400" b="1" kern="1200" dirty="0">
                <a:solidFill>
                  <a:schemeClr val="accent1">
                    <a:lumMod val="75000"/>
                  </a:schemeClr>
                </a:solidFill>
                <a:effectLst>
                  <a:outerShdw blurRad="38100" dist="38100" dir="2700000" algn="tl">
                    <a:srgbClr val="000000">
                      <a:alpha val="43137"/>
                    </a:srgbClr>
                  </a:outerShdw>
                </a:effectLst>
                <a:latin typeface="+mj-lt"/>
                <a:ea typeface="+mj-ea"/>
                <a:cs typeface="+mj-cs"/>
              </a:rPr>
              <a:t>Key Points to Consider  </a:t>
            </a:r>
          </a:p>
        </p:txBody>
      </p:sp>
      <p:pic>
        <p:nvPicPr>
          <p:cNvPr id="7" name="Graphic 6" descr="Smart Phone">
            <a:extLst>
              <a:ext uri="{FF2B5EF4-FFF2-40B4-BE49-F238E27FC236}">
                <a16:creationId xmlns:a16="http://schemas.microsoft.com/office/drawing/2014/main" id="{43241B65-DBCC-4709-AC9D-A2FB525CBF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094" y="2373099"/>
            <a:ext cx="3765692" cy="3765692"/>
          </a:xfrm>
          <a:prstGeom prst="rect">
            <a:avLst/>
          </a:prstGeom>
        </p:spPr>
      </p:pic>
      <p:sp>
        <p:nvSpPr>
          <p:cNvPr id="3" name="Title 1">
            <a:extLst>
              <a:ext uri="{FF2B5EF4-FFF2-40B4-BE49-F238E27FC236}">
                <a16:creationId xmlns:a16="http://schemas.microsoft.com/office/drawing/2014/main" id="{83248E45-CE43-4A08-A1CF-49C65D968490}"/>
              </a:ext>
            </a:extLst>
          </p:cNvPr>
          <p:cNvSpPr txBox="1">
            <a:spLocks/>
          </p:cNvSpPr>
          <p:nvPr/>
        </p:nvSpPr>
        <p:spPr>
          <a:xfrm>
            <a:off x="2372697" y="719209"/>
            <a:ext cx="7204711" cy="670559"/>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4">
                    <a:lumMod val="50000"/>
                  </a:schemeClr>
                </a:solidFill>
                <a:effectLst>
                  <a:outerShdw blurRad="38100" dist="38100" dir="2700000" algn="tl">
                    <a:srgbClr val="000000">
                      <a:alpha val="43137"/>
                    </a:srgbClr>
                  </a:outerShdw>
                </a:effectLst>
              </a:rPr>
              <a:t>With All Digital Platforms...</a:t>
            </a:r>
          </a:p>
        </p:txBody>
      </p:sp>
      <p:pic>
        <p:nvPicPr>
          <p:cNvPr id="5" name="Picture 4">
            <a:extLst>
              <a:ext uri="{FF2B5EF4-FFF2-40B4-BE49-F238E27FC236}">
                <a16:creationId xmlns:a16="http://schemas.microsoft.com/office/drawing/2014/main" id="{FC3F9342-69C1-48CA-899F-03973C5B6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Tree>
    <p:extLst>
      <p:ext uri="{BB962C8B-B14F-4D97-AF65-F5344CB8AC3E}">
        <p14:creationId xmlns:p14="http://schemas.microsoft.com/office/powerpoint/2010/main" val="7892585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66507" y="491866"/>
            <a:ext cx="5335603"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First Things First</a:t>
            </a:r>
          </a:p>
        </p:txBody>
      </p:sp>
      <p:sp>
        <p:nvSpPr>
          <p:cNvPr id="9" name="Graphic 2" descr="Smart Phone">
            <a:extLst>
              <a:ext uri="{FF2B5EF4-FFF2-40B4-BE49-F238E27FC236}">
                <a16:creationId xmlns:a16="http://schemas.microsoft.com/office/drawing/2014/main" id="{A2B8A984-DE31-46A7-829D-D9CC4B545206}"/>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8186D8F-1DBE-4293-97FB-116064034A7A}"/>
              </a:ext>
            </a:extLst>
          </p:cNvPr>
          <p:cNvSpPr txBox="1">
            <a:spLocks/>
          </p:cNvSpPr>
          <p:nvPr/>
        </p:nvSpPr>
        <p:spPr>
          <a:xfrm>
            <a:off x="1137229" y="1804094"/>
            <a:ext cx="7994158" cy="4779582"/>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800"/>
              </a:spcAft>
              <a:buClr>
                <a:schemeClr val="accent1">
                  <a:lumMod val="75000"/>
                </a:schemeClr>
              </a:buClr>
            </a:pPr>
            <a:r>
              <a:rPr lang="en-US" sz="2000" dirty="0">
                <a:latin typeface="Trebuchet MS" panose="020B0703020202090204" pitchFamily="34" charset="0"/>
              </a:rPr>
              <a:t>Will this be for online meetings only or a long-term solution for the group?</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Long-term solutions require longer-term planning.</a:t>
            </a:r>
          </a:p>
          <a:p>
            <a:pPr marL="1095364" indent="-634994" fontAlgn="base">
              <a:spcAft>
                <a:spcPts val="600"/>
              </a:spcAft>
              <a:buClr>
                <a:schemeClr val="accent1">
                  <a:lumMod val="75000"/>
                </a:schemeClr>
              </a:buClr>
            </a:pPr>
            <a:r>
              <a:rPr lang="en-US" sz="2000" dirty="0">
                <a:latin typeface="Trebuchet MS" panose="020B0703020202090204" pitchFamily="34" charset="0"/>
              </a:rPr>
              <a:t>Will the group be using its own bank account?</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If not, contemplate the implications of digital transactions being linked to a personal account.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Consider extra precautions to protect the group and ensure accountability.</a:t>
            </a:r>
          </a:p>
          <a:p>
            <a:pPr marL="1095364" indent="-634994" fontAlgn="base">
              <a:spcAft>
                <a:spcPts val="600"/>
              </a:spcAft>
              <a:buClr>
                <a:schemeClr val="accent1">
                  <a:lumMod val="75000"/>
                </a:schemeClr>
              </a:buClr>
            </a:pPr>
            <a:r>
              <a:rPr lang="en-US" sz="2000" dirty="0">
                <a:latin typeface="Trebuchet MS" panose="020B0703020202090204" pitchFamily="34" charset="0"/>
              </a:rPr>
              <a:t>How organized is your treasurer? </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Will the treasurer be able to handle the additional effort of reconciling digital contributions?</a:t>
            </a:r>
          </a:p>
          <a:p>
            <a:pPr marL="920741" indent="-634994" defTabSz="570113">
              <a:spcBef>
                <a:spcPts val="300"/>
              </a:spcBef>
              <a:spcAft>
                <a:spcPts val="600"/>
              </a:spcAft>
              <a:buClr>
                <a:srgbClr val="90C226">
                  <a:lumMod val="75000"/>
                </a:srgbClr>
              </a:buClr>
              <a:buFont typeface=".Lucida Grande UI Regular"/>
              <a:buChar char="►"/>
              <a:tabLst>
                <a:tab pos="908041" algn="l"/>
              </a:tabLst>
            </a:pPr>
            <a:r>
              <a:rPr lang="en-US" sz="2000" dirty="0">
                <a:solidFill>
                  <a:prstClr val="black">
                    <a:lumMod val="75000"/>
                    <a:lumOff val="25000"/>
                  </a:prstClr>
                </a:solidFill>
              </a:rPr>
              <a:t>Does your group really need online contributions?</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Members can just set aside cash in an “AA piggybank”.</a:t>
            </a: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Tree>
    <p:extLst>
      <p:ext uri="{BB962C8B-B14F-4D97-AF65-F5344CB8AC3E}">
        <p14:creationId xmlns:p14="http://schemas.microsoft.com/office/powerpoint/2010/main" val="27800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733977" y="579674"/>
            <a:ext cx="5160343"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Communication</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884464" y="1794031"/>
            <a:ext cx="8053796" cy="4757600"/>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Aft>
                <a:spcPts val="800"/>
              </a:spcAft>
              <a:buClr>
                <a:schemeClr val="accent1">
                  <a:lumMod val="75000"/>
                </a:schemeClr>
              </a:buClr>
            </a:pPr>
            <a:r>
              <a:rPr lang="en-US" sz="2000" dirty="0">
                <a:latin typeface="Trebuchet MS" panose="020B0703020202090204" pitchFamily="34" charset="0"/>
              </a:rPr>
              <a:t>When during the meeting will you announce the 7th tradition collection?</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Consider keeping contribution information available throughout the meeting.</a:t>
            </a:r>
          </a:p>
          <a:p>
            <a:pPr marL="1095364" indent="-634994" fontAlgn="base">
              <a:spcAft>
                <a:spcPts val="800"/>
              </a:spcAft>
              <a:buClr>
                <a:schemeClr val="accent1">
                  <a:lumMod val="75000"/>
                </a:schemeClr>
              </a:buClr>
            </a:pPr>
            <a:r>
              <a:rPr lang="en-US" sz="2000" dirty="0">
                <a:latin typeface="Trebuchet MS" panose="020B0703020202090204" pitchFamily="34" charset="0"/>
              </a:rPr>
              <a:t>How will you communicate?</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Chat window?</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Screen share at end of meeting?</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URL, QR Code, etc.</a:t>
            </a:r>
          </a:p>
          <a:p>
            <a:pPr marL="1095364" indent="-634994" fontAlgn="base">
              <a:spcAft>
                <a:spcPts val="800"/>
              </a:spcAft>
              <a:buClr>
                <a:schemeClr val="accent1">
                  <a:lumMod val="75000"/>
                </a:schemeClr>
              </a:buClr>
            </a:pPr>
            <a:r>
              <a:rPr lang="en-US" sz="2000" dirty="0">
                <a:latin typeface="Trebuchet MS" panose="020B0703020202090204" pitchFamily="34" charset="0"/>
              </a:rPr>
              <a:t>What information will you share? </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 not forget options for those without online payment ability.</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Remember to post links/information for other service entities, such as Intergroup, District, Area, and GSO!</a:t>
            </a: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11" name="Graphic 2" descr="Smart Phone">
            <a:extLst>
              <a:ext uri="{FF2B5EF4-FFF2-40B4-BE49-F238E27FC236}">
                <a16:creationId xmlns:a16="http://schemas.microsoft.com/office/drawing/2014/main" id="{7A3C1DD7-CDB7-40D8-A1AC-DD95F679EF81}"/>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5391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3534077" y="497268"/>
            <a:ext cx="3362023"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Anonymity</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91984" y="1694572"/>
            <a:ext cx="9669236" cy="5064368"/>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Almost all digital payment options require sacrificing some anonymity. </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At a minimum the treasurer will know the user’s “name” in the payment app, and likely the email address.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Apps with “social” feature like Venmo often share transactions with the user’s “friends” by default.</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Be prepared to offer guidance to members on how to protect their anonymity with whatever platform you choose.</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Treasurer has greater anonymity concerns: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Treasurer could break personal and member anonymity, depending on how the option has been set up.</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Does your group need to create a policy around storing the transaction history of those who give contributions?</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Members or Treasurer may not be comfortable with online contributions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Decision is ultimately up to the Group Conscience and personal choice.</a:t>
            </a:r>
          </a:p>
          <a:p>
            <a:pPr marL="285747" indent="0" defTabSz="570113">
              <a:spcBef>
                <a:spcPts val="0"/>
              </a:spcBef>
              <a:spcAft>
                <a:spcPts val="800"/>
              </a:spcAft>
              <a:buClr>
                <a:srgbClr val="90C226">
                  <a:lumMod val="75000"/>
                </a:srgbClr>
              </a:buClr>
              <a:buNone/>
              <a:tabLst>
                <a:tab pos="908041" algn="l"/>
              </a:tabLst>
            </a:pPr>
            <a:endParaRPr lang="en-US" sz="2000" dirty="0">
              <a:solidFill>
                <a:prstClr val="black">
                  <a:lumMod val="75000"/>
                  <a:lumOff val="25000"/>
                </a:prstClr>
              </a:solidFill>
            </a:endParaRPr>
          </a:p>
        </p:txBody>
      </p:sp>
      <p:sp>
        <p:nvSpPr>
          <p:cNvPr id="11" name="Graphic 2" descr="Smart Phone">
            <a:extLst>
              <a:ext uri="{FF2B5EF4-FFF2-40B4-BE49-F238E27FC236}">
                <a16:creationId xmlns:a16="http://schemas.microsoft.com/office/drawing/2014/main" id="{7A3C1DD7-CDB7-40D8-A1AC-DD95F679EF81}"/>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26885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0394B55C-3567-4761-AABD-16EA4AB0598D}"/>
              </a:ext>
            </a:extLst>
          </p:cNvPr>
          <p:cNvPicPr>
            <a:picLocks noChangeAspect="1"/>
          </p:cNvPicPr>
          <p:nvPr/>
        </p:nvPicPr>
        <p:blipFill>
          <a:blip r:embed="rId2"/>
          <a:stretch>
            <a:fillRect/>
          </a:stretch>
        </p:blipFill>
        <p:spPr>
          <a:xfrm>
            <a:off x="8290071" y="4334187"/>
            <a:ext cx="3400900" cy="1619476"/>
          </a:xfrm>
          <a:prstGeom prst="rect">
            <a:avLst/>
          </a:prstGeom>
        </p:spPr>
      </p:pic>
      <p:pic>
        <p:nvPicPr>
          <p:cNvPr id="73" name="Picture 72">
            <a:extLst>
              <a:ext uri="{FF2B5EF4-FFF2-40B4-BE49-F238E27FC236}">
                <a16:creationId xmlns:a16="http://schemas.microsoft.com/office/drawing/2014/main" id="{EB84E850-358E-4AF9-90DA-4F7E01CCCA3F}"/>
              </a:ext>
            </a:extLst>
          </p:cNvPr>
          <p:cNvPicPr>
            <a:picLocks noChangeAspect="1"/>
          </p:cNvPicPr>
          <p:nvPr/>
        </p:nvPicPr>
        <p:blipFill>
          <a:blip r:embed="rId3"/>
          <a:stretch>
            <a:fillRect/>
          </a:stretch>
        </p:blipFill>
        <p:spPr>
          <a:xfrm>
            <a:off x="4449591" y="5251107"/>
            <a:ext cx="3505689" cy="1552792"/>
          </a:xfrm>
          <a:prstGeom prst="rect">
            <a:avLst/>
          </a:prstGeom>
        </p:spPr>
      </p:pic>
      <p:pic>
        <p:nvPicPr>
          <p:cNvPr id="71" name="Picture 70">
            <a:extLst>
              <a:ext uri="{FF2B5EF4-FFF2-40B4-BE49-F238E27FC236}">
                <a16:creationId xmlns:a16="http://schemas.microsoft.com/office/drawing/2014/main" id="{6C5F229D-4689-4DE9-8473-EC606C31F20C}"/>
              </a:ext>
            </a:extLst>
          </p:cNvPr>
          <p:cNvPicPr>
            <a:picLocks noChangeAspect="1"/>
          </p:cNvPicPr>
          <p:nvPr/>
        </p:nvPicPr>
        <p:blipFill rotWithShape="1">
          <a:blip r:embed="rId4"/>
          <a:srcRect l="2740" r="-3065" b="2871"/>
          <a:stretch/>
        </p:blipFill>
        <p:spPr>
          <a:xfrm>
            <a:off x="4572000" y="3495369"/>
            <a:ext cx="3383280" cy="1554480"/>
          </a:xfrm>
          <a:prstGeom prst="rect">
            <a:avLst/>
          </a:prstGeom>
        </p:spPr>
      </p:pic>
      <p:pic>
        <p:nvPicPr>
          <p:cNvPr id="69" name="Picture 68">
            <a:extLst>
              <a:ext uri="{FF2B5EF4-FFF2-40B4-BE49-F238E27FC236}">
                <a16:creationId xmlns:a16="http://schemas.microsoft.com/office/drawing/2014/main" id="{98E6800A-1E7F-4FD6-9C6D-FF0517EA7FF9}"/>
              </a:ext>
            </a:extLst>
          </p:cNvPr>
          <p:cNvPicPr>
            <a:picLocks noChangeAspect="1"/>
          </p:cNvPicPr>
          <p:nvPr/>
        </p:nvPicPr>
        <p:blipFill>
          <a:blip r:embed="rId5"/>
          <a:stretch>
            <a:fillRect/>
          </a:stretch>
        </p:blipFill>
        <p:spPr>
          <a:xfrm>
            <a:off x="4511864" y="1877142"/>
            <a:ext cx="3810532" cy="1581371"/>
          </a:xfrm>
          <a:prstGeom prst="rect">
            <a:avLst/>
          </a:prstGeom>
        </p:spPr>
      </p:pic>
      <p:pic>
        <p:nvPicPr>
          <p:cNvPr id="67" name="Picture 66">
            <a:extLst>
              <a:ext uri="{FF2B5EF4-FFF2-40B4-BE49-F238E27FC236}">
                <a16:creationId xmlns:a16="http://schemas.microsoft.com/office/drawing/2014/main" id="{37B12EE8-7760-4A3F-B974-59A12DB9ADD9}"/>
              </a:ext>
            </a:extLst>
          </p:cNvPr>
          <p:cNvPicPr>
            <a:picLocks noChangeAspect="1"/>
          </p:cNvPicPr>
          <p:nvPr/>
        </p:nvPicPr>
        <p:blipFill rotWithShape="1">
          <a:blip r:embed="rId6"/>
          <a:srcRect l="2472" r="-1427" b="5678"/>
          <a:stretch/>
        </p:blipFill>
        <p:spPr>
          <a:xfrm>
            <a:off x="457200" y="5241799"/>
            <a:ext cx="3657600" cy="1554480"/>
          </a:xfrm>
          <a:prstGeom prst="rect">
            <a:avLst/>
          </a:prstGeom>
        </p:spPr>
      </p:pic>
      <p:pic>
        <p:nvPicPr>
          <p:cNvPr id="65" name="Picture 64">
            <a:extLst>
              <a:ext uri="{FF2B5EF4-FFF2-40B4-BE49-F238E27FC236}">
                <a16:creationId xmlns:a16="http://schemas.microsoft.com/office/drawing/2014/main" id="{F5817BC4-D7C0-4C35-AA13-80694F643D46}"/>
              </a:ext>
            </a:extLst>
          </p:cNvPr>
          <p:cNvPicPr>
            <a:picLocks noChangeAspect="1"/>
          </p:cNvPicPr>
          <p:nvPr/>
        </p:nvPicPr>
        <p:blipFill>
          <a:blip r:embed="rId7"/>
          <a:stretch>
            <a:fillRect/>
          </a:stretch>
        </p:blipFill>
        <p:spPr>
          <a:xfrm>
            <a:off x="287960" y="3505397"/>
            <a:ext cx="3753374" cy="1657581"/>
          </a:xfrm>
          <a:prstGeom prst="rect">
            <a:avLst/>
          </a:prstGeom>
        </p:spPr>
      </p:pic>
      <p:pic>
        <p:nvPicPr>
          <p:cNvPr id="63" name="Picture 62">
            <a:extLst>
              <a:ext uri="{FF2B5EF4-FFF2-40B4-BE49-F238E27FC236}">
                <a16:creationId xmlns:a16="http://schemas.microsoft.com/office/drawing/2014/main" id="{2366D8D7-C289-405F-91D1-00BC676B3F86}"/>
              </a:ext>
            </a:extLst>
          </p:cNvPr>
          <p:cNvPicPr>
            <a:picLocks noChangeAspect="1"/>
          </p:cNvPicPr>
          <p:nvPr/>
        </p:nvPicPr>
        <p:blipFill>
          <a:blip r:embed="rId8"/>
          <a:stretch>
            <a:fillRect/>
          </a:stretch>
        </p:blipFill>
        <p:spPr>
          <a:xfrm>
            <a:off x="52055" y="1867388"/>
            <a:ext cx="3877216" cy="1609950"/>
          </a:xfrm>
          <a:prstGeom prst="rect">
            <a:avLst/>
          </a:prstGeom>
        </p:spPr>
      </p:pic>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1975104" y="374904"/>
            <a:ext cx="7112374" cy="685800"/>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A Cautionary Tale...</a:t>
            </a:r>
          </a:p>
        </p:txBody>
      </p:sp>
    </p:spTree>
    <p:extLst>
      <p:ext uri="{BB962C8B-B14F-4D97-AF65-F5344CB8AC3E}">
        <p14:creationId xmlns:p14="http://schemas.microsoft.com/office/powerpoint/2010/main" val="302040552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0394B55C-3567-4761-AABD-16EA4AB0598D}"/>
              </a:ext>
            </a:extLst>
          </p:cNvPr>
          <p:cNvPicPr>
            <a:picLocks noChangeAspect="1"/>
          </p:cNvPicPr>
          <p:nvPr/>
        </p:nvPicPr>
        <p:blipFill>
          <a:blip r:embed="rId2"/>
          <a:stretch>
            <a:fillRect/>
          </a:stretch>
        </p:blipFill>
        <p:spPr>
          <a:xfrm>
            <a:off x="8290071" y="4334187"/>
            <a:ext cx="3400900" cy="1619476"/>
          </a:xfrm>
          <a:prstGeom prst="rect">
            <a:avLst/>
          </a:prstGeom>
        </p:spPr>
      </p:pic>
      <p:pic>
        <p:nvPicPr>
          <p:cNvPr id="73" name="Picture 72">
            <a:extLst>
              <a:ext uri="{FF2B5EF4-FFF2-40B4-BE49-F238E27FC236}">
                <a16:creationId xmlns:a16="http://schemas.microsoft.com/office/drawing/2014/main" id="{EB84E850-358E-4AF9-90DA-4F7E01CCCA3F}"/>
              </a:ext>
            </a:extLst>
          </p:cNvPr>
          <p:cNvPicPr>
            <a:picLocks noChangeAspect="1"/>
          </p:cNvPicPr>
          <p:nvPr/>
        </p:nvPicPr>
        <p:blipFill>
          <a:blip r:embed="rId3"/>
          <a:stretch>
            <a:fillRect/>
          </a:stretch>
        </p:blipFill>
        <p:spPr>
          <a:xfrm>
            <a:off x="4449591" y="5251107"/>
            <a:ext cx="3505689" cy="1552792"/>
          </a:xfrm>
          <a:prstGeom prst="rect">
            <a:avLst/>
          </a:prstGeom>
        </p:spPr>
      </p:pic>
      <p:pic>
        <p:nvPicPr>
          <p:cNvPr id="71" name="Picture 70">
            <a:extLst>
              <a:ext uri="{FF2B5EF4-FFF2-40B4-BE49-F238E27FC236}">
                <a16:creationId xmlns:a16="http://schemas.microsoft.com/office/drawing/2014/main" id="{6C5F229D-4689-4DE9-8473-EC606C31F20C}"/>
              </a:ext>
            </a:extLst>
          </p:cNvPr>
          <p:cNvPicPr>
            <a:picLocks noChangeAspect="1"/>
          </p:cNvPicPr>
          <p:nvPr/>
        </p:nvPicPr>
        <p:blipFill rotWithShape="1">
          <a:blip r:embed="rId4"/>
          <a:srcRect l="2740" r="-3065" b="2871"/>
          <a:stretch/>
        </p:blipFill>
        <p:spPr>
          <a:xfrm>
            <a:off x="4572000" y="3495369"/>
            <a:ext cx="3383280" cy="1554480"/>
          </a:xfrm>
          <a:prstGeom prst="rect">
            <a:avLst/>
          </a:prstGeom>
        </p:spPr>
      </p:pic>
      <p:pic>
        <p:nvPicPr>
          <p:cNvPr id="69" name="Picture 68">
            <a:extLst>
              <a:ext uri="{FF2B5EF4-FFF2-40B4-BE49-F238E27FC236}">
                <a16:creationId xmlns:a16="http://schemas.microsoft.com/office/drawing/2014/main" id="{98E6800A-1E7F-4FD6-9C6D-FF0517EA7FF9}"/>
              </a:ext>
            </a:extLst>
          </p:cNvPr>
          <p:cNvPicPr>
            <a:picLocks noChangeAspect="1"/>
          </p:cNvPicPr>
          <p:nvPr/>
        </p:nvPicPr>
        <p:blipFill>
          <a:blip r:embed="rId5"/>
          <a:stretch>
            <a:fillRect/>
          </a:stretch>
        </p:blipFill>
        <p:spPr>
          <a:xfrm>
            <a:off x="4511864" y="1877142"/>
            <a:ext cx="3810532" cy="1581371"/>
          </a:xfrm>
          <a:prstGeom prst="rect">
            <a:avLst/>
          </a:prstGeom>
        </p:spPr>
      </p:pic>
      <p:pic>
        <p:nvPicPr>
          <p:cNvPr id="67" name="Picture 66">
            <a:extLst>
              <a:ext uri="{FF2B5EF4-FFF2-40B4-BE49-F238E27FC236}">
                <a16:creationId xmlns:a16="http://schemas.microsoft.com/office/drawing/2014/main" id="{37B12EE8-7760-4A3F-B974-59A12DB9ADD9}"/>
              </a:ext>
            </a:extLst>
          </p:cNvPr>
          <p:cNvPicPr>
            <a:picLocks noChangeAspect="1"/>
          </p:cNvPicPr>
          <p:nvPr/>
        </p:nvPicPr>
        <p:blipFill rotWithShape="1">
          <a:blip r:embed="rId6"/>
          <a:srcRect l="2472" r="-1427" b="5678"/>
          <a:stretch/>
        </p:blipFill>
        <p:spPr>
          <a:xfrm>
            <a:off x="457200" y="5241799"/>
            <a:ext cx="3657600" cy="1554480"/>
          </a:xfrm>
          <a:prstGeom prst="rect">
            <a:avLst/>
          </a:prstGeom>
        </p:spPr>
      </p:pic>
      <p:pic>
        <p:nvPicPr>
          <p:cNvPr id="65" name="Picture 64">
            <a:extLst>
              <a:ext uri="{FF2B5EF4-FFF2-40B4-BE49-F238E27FC236}">
                <a16:creationId xmlns:a16="http://schemas.microsoft.com/office/drawing/2014/main" id="{F5817BC4-D7C0-4C35-AA13-80694F643D46}"/>
              </a:ext>
            </a:extLst>
          </p:cNvPr>
          <p:cNvPicPr>
            <a:picLocks noChangeAspect="1"/>
          </p:cNvPicPr>
          <p:nvPr/>
        </p:nvPicPr>
        <p:blipFill>
          <a:blip r:embed="rId7"/>
          <a:stretch>
            <a:fillRect/>
          </a:stretch>
        </p:blipFill>
        <p:spPr>
          <a:xfrm>
            <a:off x="287960" y="3505397"/>
            <a:ext cx="3753374" cy="1657581"/>
          </a:xfrm>
          <a:prstGeom prst="rect">
            <a:avLst/>
          </a:prstGeom>
        </p:spPr>
      </p:pic>
      <p:pic>
        <p:nvPicPr>
          <p:cNvPr id="63" name="Picture 62">
            <a:extLst>
              <a:ext uri="{FF2B5EF4-FFF2-40B4-BE49-F238E27FC236}">
                <a16:creationId xmlns:a16="http://schemas.microsoft.com/office/drawing/2014/main" id="{2366D8D7-C289-405F-91D1-00BC676B3F86}"/>
              </a:ext>
            </a:extLst>
          </p:cNvPr>
          <p:cNvPicPr>
            <a:picLocks noChangeAspect="1"/>
          </p:cNvPicPr>
          <p:nvPr/>
        </p:nvPicPr>
        <p:blipFill>
          <a:blip r:embed="rId8"/>
          <a:stretch>
            <a:fillRect/>
          </a:stretch>
        </p:blipFill>
        <p:spPr>
          <a:xfrm>
            <a:off x="52055" y="1867388"/>
            <a:ext cx="3877216" cy="1609950"/>
          </a:xfrm>
          <a:prstGeom prst="rect">
            <a:avLst/>
          </a:prstGeom>
        </p:spPr>
      </p:pic>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1975104" y="374904"/>
            <a:ext cx="7112374" cy="685800"/>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A Cautionary Tale...</a:t>
            </a:r>
          </a:p>
        </p:txBody>
      </p:sp>
      <p:sp>
        <p:nvSpPr>
          <p:cNvPr id="3" name="Multiplication Sign 2">
            <a:extLst>
              <a:ext uri="{FF2B5EF4-FFF2-40B4-BE49-F238E27FC236}">
                <a16:creationId xmlns:a16="http://schemas.microsoft.com/office/drawing/2014/main" id="{6205AE31-5E22-44CA-BAF9-10EF139D2C34}"/>
              </a:ext>
            </a:extLst>
          </p:cNvPr>
          <p:cNvSpPr>
            <a:spLocks noChangeAspect="1"/>
          </p:cNvSpPr>
          <p:nvPr/>
        </p:nvSpPr>
        <p:spPr>
          <a:xfrm>
            <a:off x="71933" y="1926538"/>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771B0BFB-A9D2-49A7-BE75-A8E20BB2E3F1}"/>
              </a:ext>
            </a:extLst>
          </p:cNvPr>
          <p:cNvSpPr>
            <a:spLocks noChangeAspect="1"/>
          </p:cNvSpPr>
          <p:nvPr/>
        </p:nvSpPr>
        <p:spPr>
          <a:xfrm>
            <a:off x="295440" y="3609522"/>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32DBD886-5188-4493-B20C-AA7CE76650BE}"/>
              </a:ext>
            </a:extLst>
          </p:cNvPr>
          <p:cNvSpPr>
            <a:spLocks noChangeAspect="1"/>
          </p:cNvSpPr>
          <p:nvPr/>
        </p:nvSpPr>
        <p:spPr>
          <a:xfrm>
            <a:off x="380326" y="5310844"/>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B4E41B62-B76D-450B-992E-7E9E10CB66B2}"/>
              </a:ext>
            </a:extLst>
          </p:cNvPr>
          <p:cNvSpPr>
            <a:spLocks noChangeAspect="1"/>
          </p:cNvSpPr>
          <p:nvPr/>
        </p:nvSpPr>
        <p:spPr>
          <a:xfrm>
            <a:off x="4511864" y="1875162"/>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3973489B-867B-4509-A3A4-94B1F6B6CFF5}"/>
              </a:ext>
            </a:extLst>
          </p:cNvPr>
          <p:cNvSpPr>
            <a:spLocks noChangeAspect="1"/>
          </p:cNvSpPr>
          <p:nvPr/>
        </p:nvSpPr>
        <p:spPr>
          <a:xfrm>
            <a:off x="4511865" y="3487412"/>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08DF4C9D-F762-4B5B-A7AE-76FF31EA1545}"/>
              </a:ext>
            </a:extLst>
          </p:cNvPr>
          <p:cNvSpPr>
            <a:spLocks noChangeAspect="1"/>
          </p:cNvSpPr>
          <p:nvPr/>
        </p:nvSpPr>
        <p:spPr>
          <a:xfrm>
            <a:off x="4511864" y="5258303"/>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FACEEBCB-44E6-4365-B5B0-02C508E3C4F4}"/>
              </a:ext>
            </a:extLst>
          </p:cNvPr>
          <p:cNvSpPr>
            <a:spLocks noChangeAspect="1"/>
          </p:cNvSpPr>
          <p:nvPr/>
        </p:nvSpPr>
        <p:spPr>
          <a:xfrm>
            <a:off x="8296192" y="4408344"/>
            <a:ext cx="751707" cy="751707"/>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12A0AF-1049-4E91-A086-4659ADB82A3F}"/>
              </a:ext>
            </a:extLst>
          </p:cNvPr>
          <p:cNvSpPr/>
          <p:nvPr/>
        </p:nvSpPr>
        <p:spPr>
          <a:xfrm>
            <a:off x="781689" y="2572990"/>
            <a:ext cx="128016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7C44FA-DFFD-463A-85A8-9BAADDCE1CC6}"/>
              </a:ext>
            </a:extLst>
          </p:cNvPr>
          <p:cNvSpPr/>
          <p:nvPr/>
        </p:nvSpPr>
        <p:spPr>
          <a:xfrm>
            <a:off x="2938055" y="1934182"/>
            <a:ext cx="1005840" cy="3017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64A0C7-A991-4421-9D7B-A66BD2C7F661}"/>
              </a:ext>
            </a:extLst>
          </p:cNvPr>
          <p:cNvSpPr/>
          <p:nvPr/>
        </p:nvSpPr>
        <p:spPr>
          <a:xfrm>
            <a:off x="969039" y="4267411"/>
            <a:ext cx="45720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6910E9-6960-4D7E-A354-0766147B3206}"/>
              </a:ext>
            </a:extLst>
          </p:cNvPr>
          <p:cNvSpPr/>
          <p:nvPr/>
        </p:nvSpPr>
        <p:spPr>
          <a:xfrm>
            <a:off x="1130194" y="5963445"/>
            <a:ext cx="128016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FA5FAE-2B02-46A8-8E0E-801DD7BF6D7E}"/>
              </a:ext>
            </a:extLst>
          </p:cNvPr>
          <p:cNvSpPr/>
          <p:nvPr/>
        </p:nvSpPr>
        <p:spPr>
          <a:xfrm>
            <a:off x="5204844" y="5942570"/>
            <a:ext cx="118872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B887FE-C2C3-4FD4-9470-49989DB3434F}"/>
              </a:ext>
            </a:extLst>
          </p:cNvPr>
          <p:cNvSpPr/>
          <p:nvPr/>
        </p:nvSpPr>
        <p:spPr>
          <a:xfrm>
            <a:off x="5202002" y="4173085"/>
            <a:ext cx="100584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48FA8C-FD1A-458E-B21F-60704E4A56C8}"/>
              </a:ext>
            </a:extLst>
          </p:cNvPr>
          <p:cNvSpPr/>
          <p:nvPr/>
        </p:nvSpPr>
        <p:spPr>
          <a:xfrm>
            <a:off x="5218648" y="2568566"/>
            <a:ext cx="128016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1932E4-5C6B-4EFC-ABD8-727E70A7F77C}"/>
              </a:ext>
            </a:extLst>
          </p:cNvPr>
          <p:cNvSpPr/>
          <p:nvPr/>
        </p:nvSpPr>
        <p:spPr>
          <a:xfrm>
            <a:off x="7375796" y="1941598"/>
            <a:ext cx="1005840" cy="3017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80D90C3-0DB5-48F7-8002-63080246C697}"/>
              </a:ext>
            </a:extLst>
          </p:cNvPr>
          <p:cNvSpPr/>
          <p:nvPr/>
        </p:nvSpPr>
        <p:spPr>
          <a:xfrm>
            <a:off x="9026127" y="5068776"/>
            <a:ext cx="1280160" cy="3200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EA1E1AB-D9B7-4C89-93AB-00F6B36F0123}"/>
              </a:ext>
            </a:extLst>
          </p:cNvPr>
          <p:cNvGrpSpPr/>
          <p:nvPr/>
        </p:nvGrpSpPr>
        <p:grpSpPr>
          <a:xfrm>
            <a:off x="9966960" y="588490"/>
            <a:ext cx="2072640" cy="2672080"/>
            <a:chOff x="9966960" y="588490"/>
            <a:chExt cx="2072640" cy="2672080"/>
          </a:xfrm>
        </p:grpSpPr>
        <p:grpSp>
          <p:nvGrpSpPr>
            <p:cNvPr id="56" name="Group 55">
              <a:extLst>
                <a:ext uri="{FF2B5EF4-FFF2-40B4-BE49-F238E27FC236}">
                  <a16:creationId xmlns:a16="http://schemas.microsoft.com/office/drawing/2014/main" id="{D54AE75E-E370-41E0-A8B4-61F2A36D3109}"/>
                </a:ext>
              </a:extLst>
            </p:cNvPr>
            <p:cNvGrpSpPr/>
            <p:nvPr/>
          </p:nvGrpSpPr>
          <p:grpSpPr>
            <a:xfrm>
              <a:off x="9966960" y="588490"/>
              <a:ext cx="2072640" cy="2672080"/>
              <a:chOff x="9966960" y="588490"/>
              <a:chExt cx="2072640" cy="2672080"/>
            </a:xfrm>
          </p:grpSpPr>
          <p:sp>
            <p:nvSpPr>
              <p:cNvPr id="58" name="Rectangle 57">
                <a:extLst>
                  <a:ext uri="{FF2B5EF4-FFF2-40B4-BE49-F238E27FC236}">
                    <a16:creationId xmlns:a16="http://schemas.microsoft.com/office/drawing/2014/main" id="{42B6E8F8-B1B9-428C-83E3-7E7CFA7FD98E}"/>
                  </a:ext>
                </a:extLst>
              </p:cNvPr>
              <p:cNvSpPr/>
              <p:nvPr/>
            </p:nvSpPr>
            <p:spPr>
              <a:xfrm>
                <a:off x="9966960" y="1492544"/>
                <a:ext cx="2072640" cy="176802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1">
                <a:extLst>
                  <a:ext uri="{FF2B5EF4-FFF2-40B4-BE49-F238E27FC236}">
                    <a16:creationId xmlns:a16="http://schemas.microsoft.com/office/drawing/2014/main" id="{A43D8EA3-37C7-4D85-A9D2-D4835C97DF6B}"/>
                  </a:ext>
                </a:extLst>
              </p:cNvPr>
              <p:cNvSpPr txBox="1">
                <a:spLocks/>
              </p:cNvSpPr>
              <p:nvPr/>
            </p:nvSpPr>
            <p:spPr>
              <a:xfrm>
                <a:off x="9966960" y="588490"/>
                <a:ext cx="2072640" cy="904054"/>
              </a:xfrm>
              <a:prstGeom prst="rect">
                <a:avLst/>
              </a:prstGeom>
              <a:solidFill>
                <a:schemeClr val="accent1">
                  <a:lumMod val="60000"/>
                  <a:lumOff val="40000"/>
                  <a:alpha val="50000"/>
                </a:schemeClr>
              </a:solidFill>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200"/>
                <a:r>
                  <a:rPr lang="en-US" sz="5400" b="1" dirty="0">
                    <a:solidFill>
                      <a:srgbClr val="FF0000"/>
                    </a:solidFill>
                    <a:effectLst>
                      <a:outerShdw blurRad="38100" dist="38100" dir="2700000" algn="tl">
                        <a:srgbClr val="000000">
                          <a:alpha val="43137"/>
                        </a:srgbClr>
                      </a:outerShdw>
                    </a:effectLst>
                  </a:rPr>
                  <a:t>STOP!</a:t>
                </a:r>
              </a:p>
            </p:txBody>
          </p:sp>
        </p:grpSp>
        <p:sp>
          <p:nvSpPr>
            <p:cNvPr id="57" name="Graphic 4" descr="No sign">
              <a:extLst>
                <a:ext uri="{FF2B5EF4-FFF2-40B4-BE49-F238E27FC236}">
                  <a16:creationId xmlns:a16="http://schemas.microsoft.com/office/drawing/2014/main" id="{A94440B3-46F8-4904-BBE3-056BFA53E732}"/>
                </a:ext>
              </a:extLst>
            </p:cNvPr>
            <p:cNvSpPr>
              <a:spLocks noChangeAspect="1"/>
            </p:cNvSpPr>
            <p:nvPr/>
          </p:nvSpPr>
          <p:spPr>
            <a:xfrm>
              <a:off x="10216470" y="1587055"/>
              <a:ext cx="1554480" cy="1554480"/>
            </a:xfrm>
            <a:custGeom>
              <a:avLst/>
              <a:gdLst>
                <a:gd name="connsiteX0" fmla="*/ 732958 w 1465916"/>
                <a:gd name="connsiteY0" fmla="*/ 0 h 1465916"/>
                <a:gd name="connsiteX1" fmla="*/ 0 w 1465916"/>
                <a:gd name="connsiteY1" fmla="*/ 732958 h 1465916"/>
                <a:gd name="connsiteX2" fmla="*/ 732958 w 1465916"/>
                <a:gd name="connsiteY2" fmla="*/ 1465917 h 1465916"/>
                <a:gd name="connsiteX3" fmla="*/ 1465917 w 1465916"/>
                <a:gd name="connsiteY3" fmla="*/ 732958 h 1465916"/>
                <a:gd name="connsiteX4" fmla="*/ 732958 w 1465916"/>
                <a:gd name="connsiteY4" fmla="*/ 0 h 1465916"/>
                <a:gd name="connsiteX5" fmla="*/ 231461 w 1465916"/>
                <a:gd name="connsiteY5" fmla="*/ 732958 h 1465916"/>
                <a:gd name="connsiteX6" fmla="*/ 306685 w 1465916"/>
                <a:gd name="connsiteY6" fmla="*/ 470636 h 1465916"/>
                <a:gd name="connsiteX7" fmla="*/ 997209 w 1465916"/>
                <a:gd name="connsiteY7" fmla="*/ 1161160 h 1465916"/>
                <a:gd name="connsiteX8" fmla="*/ 732958 w 1465916"/>
                <a:gd name="connsiteY8" fmla="*/ 1234456 h 1465916"/>
                <a:gd name="connsiteX9" fmla="*/ 231461 w 1465916"/>
                <a:gd name="connsiteY9" fmla="*/ 732958 h 1465916"/>
                <a:gd name="connsiteX10" fmla="*/ 1159231 w 1465916"/>
                <a:gd name="connsiteY10" fmla="*/ 995280 h 1465916"/>
                <a:gd name="connsiteX11" fmla="*/ 470636 w 1465916"/>
                <a:gd name="connsiteY11" fmla="*/ 306685 h 1465916"/>
                <a:gd name="connsiteX12" fmla="*/ 732958 w 1465916"/>
                <a:gd name="connsiteY12" fmla="*/ 231461 h 1465916"/>
                <a:gd name="connsiteX13" fmla="*/ 1234456 w 1465916"/>
                <a:gd name="connsiteY13" fmla="*/ 732958 h 1465916"/>
                <a:gd name="connsiteX14" fmla="*/ 1159231 w 1465916"/>
                <a:gd name="connsiteY14" fmla="*/ 995280 h 146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916" h="1465916">
                  <a:moveTo>
                    <a:pt x="732958" y="0"/>
                  </a:moveTo>
                  <a:cubicBezTo>
                    <a:pt x="327902" y="0"/>
                    <a:pt x="0" y="327902"/>
                    <a:pt x="0" y="732958"/>
                  </a:cubicBezTo>
                  <a:cubicBezTo>
                    <a:pt x="0" y="1138014"/>
                    <a:pt x="327902" y="1465917"/>
                    <a:pt x="732958" y="1465917"/>
                  </a:cubicBezTo>
                  <a:cubicBezTo>
                    <a:pt x="1138014" y="1465917"/>
                    <a:pt x="1465917" y="1138014"/>
                    <a:pt x="1465917" y="732958"/>
                  </a:cubicBezTo>
                  <a:cubicBezTo>
                    <a:pt x="1465917" y="327902"/>
                    <a:pt x="1138014" y="0"/>
                    <a:pt x="732958" y="0"/>
                  </a:cubicBezTo>
                  <a:close/>
                  <a:moveTo>
                    <a:pt x="231461" y="732958"/>
                  </a:moveTo>
                  <a:cubicBezTo>
                    <a:pt x="231461" y="636516"/>
                    <a:pt x="258464" y="545861"/>
                    <a:pt x="306685" y="470636"/>
                  </a:cubicBezTo>
                  <a:lnTo>
                    <a:pt x="997209" y="1161160"/>
                  </a:lnTo>
                  <a:cubicBezTo>
                    <a:pt x="920056" y="1207452"/>
                    <a:pt x="829400" y="1234456"/>
                    <a:pt x="732958" y="1234456"/>
                  </a:cubicBezTo>
                  <a:cubicBezTo>
                    <a:pt x="457135" y="1234456"/>
                    <a:pt x="231461" y="1008782"/>
                    <a:pt x="231461" y="732958"/>
                  </a:cubicBezTo>
                  <a:close/>
                  <a:moveTo>
                    <a:pt x="1159231" y="995280"/>
                  </a:moveTo>
                  <a:lnTo>
                    <a:pt x="470636" y="306685"/>
                  </a:lnTo>
                  <a:cubicBezTo>
                    <a:pt x="545861" y="258464"/>
                    <a:pt x="636516" y="231461"/>
                    <a:pt x="732958" y="231461"/>
                  </a:cubicBezTo>
                  <a:cubicBezTo>
                    <a:pt x="1008782" y="231461"/>
                    <a:pt x="1234456" y="457135"/>
                    <a:pt x="1234456" y="732958"/>
                  </a:cubicBezTo>
                  <a:cubicBezTo>
                    <a:pt x="1234456" y="829400"/>
                    <a:pt x="1207452" y="920056"/>
                    <a:pt x="1159231" y="995280"/>
                  </a:cubicBezTo>
                  <a:close/>
                </a:path>
              </a:pathLst>
            </a:custGeom>
            <a:solidFill>
              <a:srgbClr val="FF0000"/>
            </a:solidFill>
            <a:ln w="19248" cap="flat">
              <a:noFill/>
              <a:prstDash val="solid"/>
              <a:miter/>
            </a:ln>
          </p:spPr>
          <p:txBody>
            <a:bodyPr rtlCol="0" anchor="ctr"/>
            <a:lstStyle/>
            <a:p>
              <a:endParaRPr lang="en-US"/>
            </a:p>
          </p:txBody>
        </p:sp>
      </p:grpSp>
      <p:sp>
        <p:nvSpPr>
          <p:cNvPr id="39" name="Title 1">
            <a:extLst>
              <a:ext uri="{FF2B5EF4-FFF2-40B4-BE49-F238E27FC236}">
                <a16:creationId xmlns:a16="http://schemas.microsoft.com/office/drawing/2014/main" id="{DEB62C22-9C54-40BF-95FE-E4573C40B7C1}"/>
              </a:ext>
            </a:extLst>
          </p:cNvPr>
          <p:cNvSpPr txBox="1">
            <a:spLocks/>
          </p:cNvSpPr>
          <p:nvPr/>
        </p:nvSpPr>
        <p:spPr>
          <a:xfrm>
            <a:off x="1975104" y="310896"/>
            <a:ext cx="7254195" cy="872842"/>
          </a:xfrm>
          <a:prstGeom prst="rect">
            <a:avLst/>
          </a:prstGeom>
          <a:solidFill>
            <a:schemeClr val="bg1"/>
          </a:solidFill>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You Really Ought To...</a:t>
            </a:r>
          </a:p>
        </p:txBody>
      </p:sp>
      <p:sp>
        <p:nvSpPr>
          <p:cNvPr id="76" name="Rectangle 75">
            <a:extLst>
              <a:ext uri="{FF2B5EF4-FFF2-40B4-BE49-F238E27FC236}">
                <a16:creationId xmlns:a16="http://schemas.microsoft.com/office/drawing/2014/main" id="{B412761F-D4E8-4E4C-87A2-9CE1DC97F2D7}"/>
              </a:ext>
            </a:extLst>
          </p:cNvPr>
          <p:cNvSpPr/>
          <p:nvPr/>
        </p:nvSpPr>
        <p:spPr>
          <a:xfrm>
            <a:off x="1415889" y="3108791"/>
            <a:ext cx="1828800" cy="301752"/>
          </a:xfrm>
          <a:prstGeom prst="rect">
            <a:avLst/>
          </a:prstGeom>
          <a:noFill/>
          <a:ln>
            <a:solidFill>
              <a:schemeClr val="accent4"/>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E277FD2-6220-444D-AF82-688499322D93}"/>
              </a:ext>
            </a:extLst>
          </p:cNvPr>
          <p:cNvSpPr/>
          <p:nvPr/>
        </p:nvSpPr>
        <p:spPr>
          <a:xfrm>
            <a:off x="5858728" y="3127360"/>
            <a:ext cx="1828800" cy="301752"/>
          </a:xfrm>
          <a:prstGeom prst="rect">
            <a:avLst/>
          </a:prstGeom>
          <a:noFill/>
          <a:ln>
            <a:solidFill>
              <a:schemeClr val="accent4"/>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1207D68-9DD3-46EF-B307-ED9E905F4720}"/>
              </a:ext>
            </a:extLst>
          </p:cNvPr>
          <p:cNvSpPr/>
          <p:nvPr/>
        </p:nvSpPr>
        <p:spPr>
          <a:xfrm>
            <a:off x="3020752" y="5326084"/>
            <a:ext cx="548640" cy="3017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8BF8E16-61BC-41E7-9D8D-A026A21BC3A4}"/>
              </a:ext>
            </a:extLst>
          </p:cNvPr>
          <p:cNvSpPr/>
          <p:nvPr/>
        </p:nvSpPr>
        <p:spPr>
          <a:xfrm>
            <a:off x="11098787" y="4408344"/>
            <a:ext cx="457200" cy="3017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8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par>
                          <p:cTn id="14" fill="hold">
                            <p:stCondLst>
                              <p:cond delay="3000"/>
                            </p:stCondLst>
                            <p:childTnLst>
                              <p:par>
                                <p:cTn id="15" presetID="10" presetClass="entr" presetSubtype="0" fill="hold" nodeType="afterEffect">
                                  <p:stCondLst>
                                    <p:cond delay="50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par>
                          <p:cTn id="18" fill="hold">
                            <p:stCondLst>
                              <p:cond delay="4000"/>
                            </p:stCondLst>
                            <p:childTnLst>
                              <p:par>
                                <p:cTn id="19" presetID="10" presetClass="entr" presetSubtype="0" fill="hold" nodeType="afterEffect">
                                  <p:stCondLst>
                                    <p:cond delay="50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5000"/>
                            </p:stCondLst>
                            <p:childTnLst>
                              <p:par>
                                <p:cTn id="23" presetID="10" presetClass="entr" presetSubtype="0" fill="hold" nodeType="afterEffect">
                                  <p:stCondLst>
                                    <p:cond delay="50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par>
                          <p:cTn id="26" fill="hold">
                            <p:stCondLst>
                              <p:cond delay="6000"/>
                            </p:stCondLst>
                            <p:childTnLst>
                              <p:par>
                                <p:cTn id="27" presetID="10" presetClass="entr" presetSubtype="0" fill="hold" nodeType="afterEffect">
                                  <p:stCondLst>
                                    <p:cond delay="5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par>
                          <p:cTn id="30" fill="hold">
                            <p:stCondLst>
                              <p:cond delay="7000"/>
                            </p:stCondLst>
                            <p:childTnLst>
                              <p:par>
                                <p:cTn id="31" presetID="10" presetClass="entr" presetSubtype="0" fill="hold" nodeType="afterEffect">
                                  <p:stCondLst>
                                    <p:cond delay="50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par>
                          <p:cTn id="34" fill="hold">
                            <p:stCondLst>
                              <p:cond delay="8000"/>
                            </p:stCondLst>
                            <p:childTnLst>
                              <p:par>
                                <p:cTn id="35" presetID="10" presetClass="entr" presetSubtype="0" fill="hold" nodeType="afterEffect">
                                  <p:stCondLst>
                                    <p:cond delay="50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9000"/>
                            </p:stCondLst>
                            <p:childTnLst>
                              <p:par>
                                <p:cTn id="39" presetID="1" presetClass="entr" presetSubtype="0" fill="hold" grpId="0" nodeType="afterEffect">
                                  <p:stCondLst>
                                    <p:cond delay="1500"/>
                                  </p:stCondLst>
                                  <p:childTnLst>
                                    <p:set>
                                      <p:cBhvr>
                                        <p:cTn id="40" dur="1" fill="hold">
                                          <p:stCondLst>
                                            <p:cond delay="0"/>
                                          </p:stCondLst>
                                        </p:cTn>
                                        <p:tgtEl>
                                          <p:spTgt spid="3"/>
                                        </p:tgtEl>
                                        <p:attrNameLst>
                                          <p:attrName>style.visibility</p:attrName>
                                        </p:attrNameLst>
                                      </p:cBhvr>
                                      <p:to>
                                        <p:strVal val="visible"/>
                                      </p:to>
                                    </p:set>
                                  </p:childTnLst>
                                </p:cTn>
                              </p:par>
                            </p:childTnLst>
                          </p:cTn>
                        </p:par>
                        <p:par>
                          <p:cTn id="41" fill="hold">
                            <p:stCondLst>
                              <p:cond delay="10500"/>
                            </p:stCondLst>
                            <p:childTnLst>
                              <p:par>
                                <p:cTn id="42" presetID="1"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par>
                          <p:cTn id="44" fill="hold">
                            <p:stCondLst>
                              <p:cond delay="1050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par>
                          <p:cTn id="47" fill="hold">
                            <p:stCondLst>
                              <p:cond delay="10500"/>
                            </p:stCondLst>
                            <p:childTnLst>
                              <p:par>
                                <p:cTn id="48" presetID="1" presetClass="entr" presetSubtype="0" fill="hold" grpId="0" nodeType="afterEffect">
                                  <p:stCondLst>
                                    <p:cond delay="400"/>
                                  </p:stCondLst>
                                  <p:childTnLst>
                                    <p:set>
                                      <p:cBhvr>
                                        <p:cTn id="49" dur="1" fill="hold">
                                          <p:stCondLst>
                                            <p:cond delay="0"/>
                                          </p:stCondLst>
                                        </p:cTn>
                                        <p:tgtEl>
                                          <p:spTgt spid="20"/>
                                        </p:tgtEl>
                                        <p:attrNameLst>
                                          <p:attrName>style.visibility</p:attrName>
                                        </p:attrNameLst>
                                      </p:cBhvr>
                                      <p:to>
                                        <p:strVal val="visible"/>
                                      </p:to>
                                    </p:set>
                                  </p:childTnLst>
                                </p:cTn>
                              </p:par>
                            </p:childTnLst>
                          </p:cTn>
                        </p:par>
                        <p:par>
                          <p:cTn id="50" fill="hold">
                            <p:stCondLst>
                              <p:cond delay="10900"/>
                            </p:stCondLst>
                            <p:childTnLst>
                              <p:par>
                                <p:cTn id="51" presetID="1"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par>
                          <p:cTn id="53" fill="hold">
                            <p:stCondLst>
                              <p:cond delay="10900"/>
                            </p:stCondLst>
                            <p:childTnLst>
                              <p:par>
                                <p:cTn id="54" presetID="1" presetClass="entr" presetSubtype="0" fill="hold" grpId="0" nodeType="afterEffect">
                                  <p:stCondLst>
                                    <p:cond delay="400"/>
                                  </p:stCondLst>
                                  <p:childTnLst>
                                    <p:set>
                                      <p:cBhvr>
                                        <p:cTn id="55" dur="1" fill="hold">
                                          <p:stCondLst>
                                            <p:cond delay="0"/>
                                          </p:stCondLst>
                                        </p:cTn>
                                        <p:tgtEl>
                                          <p:spTgt spid="21"/>
                                        </p:tgtEl>
                                        <p:attrNameLst>
                                          <p:attrName>style.visibility</p:attrName>
                                        </p:attrNameLst>
                                      </p:cBhvr>
                                      <p:to>
                                        <p:strVal val="visible"/>
                                      </p:to>
                                    </p:set>
                                  </p:childTnLst>
                                </p:cTn>
                              </p:par>
                            </p:childTnLst>
                          </p:cTn>
                        </p:par>
                        <p:par>
                          <p:cTn id="56" fill="hold">
                            <p:stCondLst>
                              <p:cond delay="11300"/>
                            </p:stCondLst>
                            <p:childTnLst>
                              <p:par>
                                <p:cTn id="57" presetID="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par>
                          <p:cTn id="59" fill="hold">
                            <p:stCondLst>
                              <p:cond delay="11300"/>
                            </p:stCondLst>
                            <p:childTnLst>
                              <p:par>
                                <p:cTn id="60" presetID="1" presetClass="entr" presetSubtype="0" fill="hold" grpId="0" nodeType="afterEffect">
                                  <p:stCondLst>
                                    <p:cond delay="0"/>
                                  </p:stCondLst>
                                  <p:childTnLst>
                                    <p:set>
                                      <p:cBhvr>
                                        <p:cTn id="61" dur="1" fill="hold">
                                          <p:stCondLst>
                                            <p:cond delay="0"/>
                                          </p:stCondLst>
                                        </p:cTn>
                                        <p:tgtEl>
                                          <p:spTgt spid="78"/>
                                        </p:tgtEl>
                                        <p:attrNameLst>
                                          <p:attrName>style.visibility</p:attrName>
                                        </p:attrNameLst>
                                      </p:cBhvr>
                                      <p:to>
                                        <p:strVal val="visible"/>
                                      </p:to>
                                    </p:set>
                                  </p:childTnLst>
                                </p:cTn>
                              </p:par>
                            </p:childTnLst>
                          </p:cTn>
                        </p:par>
                        <p:par>
                          <p:cTn id="62" fill="hold">
                            <p:stCondLst>
                              <p:cond delay="11300"/>
                            </p:stCondLst>
                            <p:childTnLst>
                              <p:par>
                                <p:cTn id="63" presetID="1" presetClass="entr" presetSubtype="0" fill="hold" grpId="0" nodeType="afterEffect">
                                  <p:stCondLst>
                                    <p:cond delay="400"/>
                                  </p:stCondLst>
                                  <p:childTnLst>
                                    <p:set>
                                      <p:cBhvr>
                                        <p:cTn id="64" dur="1" fill="hold">
                                          <p:stCondLst>
                                            <p:cond delay="0"/>
                                          </p:stCondLst>
                                        </p:cTn>
                                        <p:tgtEl>
                                          <p:spTgt spid="22"/>
                                        </p:tgtEl>
                                        <p:attrNameLst>
                                          <p:attrName>style.visibility</p:attrName>
                                        </p:attrNameLst>
                                      </p:cBhvr>
                                      <p:to>
                                        <p:strVal val="visible"/>
                                      </p:to>
                                    </p:set>
                                  </p:childTnLst>
                                </p:cTn>
                              </p:par>
                            </p:childTnLst>
                          </p:cTn>
                        </p:par>
                        <p:par>
                          <p:cTn id="65" fill="hold">
                            <p:stCondLst>
                              <p:cond delay="11700"/>
                            </p:stCondLst>
                            <p:childTnLst>
                              <p:par>
                                <p:cTn id="66" presetID="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par>
                          <p:cTn id="68" fill="hold">
                            <p:stCondLst>
                              <p:cond delay="11700"/>
                            </p:stCondLst>
                            <p:childTnLst>
                              <p:par>
                                <p:cTn id="69" presetID="1"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par>
                          <p:cTn id="71" fill="hold">
                            <p:stCondLst>
                              <p:cond delay="11700"/>
                            </p:stCondLst>
                            <p:childTnLst>
                              <p:par>
                                <p:cTn id="72" presetID="1" presetClass="entr" presetSubtype="0" fill="hold" grpId="0" nodeType="afterEffect">
                                  <p:stCondLst>
                                    <p:cond delay="400"/>
                                  </p:stCondLst>
                                  <p:childTnLst>
                                    <p:set>
                                      <p:cBhvr>
                                        <p:cTn id="73" dur="1" fill="hold">
                                          <p:stCondLst>
                                            <p:cond delay="0"/>
                                          </p:stCondLst>
                                        </p:cTn>
                                        <p:tgtEl>
                                          <p:spTgt spid="23"/>
                                        </p:tgtEl>
                                        <p:attrNameLst>
                                          <p:attrName>style.visibility</p:attrName>
                                        </p:attrNameLst>
                                      </p:cBhvr>
                                      <p:to>
                                        <p:strVal val="visible"/>
                                      </p:to>
                                    </p:set>
                                  </p:childTnLst>
                                </p:cTn>
                              </p:par>
                            </p:childTnLst>
                          </p:cTn>
                        </p:par>
                        <p:par>
                          <p:cTn id="74" fill="hold">
                            <p:stCondLst>
                              <p:cond delay="12100"/>
                            </p:stCondLst>
                            <p:childTnLst>
                              <p:par>
                                <p:cTn id="75" presetID="1"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par>
                          <p:cTn id="77" fill="hold">
                            <p:stCondLst>
                              <p:cond delay="12100"/>
                            </p:stCondLst>
                            <p:childTnLst>
                              <p:par>
                                <p:cTn id="78" presetID="1" presetClass="entr" presetSubtype="0" fill="hold" grpId="0" nodeType="afterEffect">
                                  <p:stCondLst>
                                    <p:cond delay="400"/>
                                  </p:stCondLst>
                                  <p:childTnLst>
                                    <p:set>
                                      <p:cBhvr>
                                        <p:cTn id="79" dur="1" fill="hold">
                                          <p:stCondLst>
                                            <p:cond delay="0"/>
                                          </p:stCondLst>
                                        </p:cTn>
                                        <p:tgtEl>
                                          <p:spTgt spid="24"/>
                                        </p:tgtEl>
                                        <p:attrNameLst>
                                          <p:attrName>style.visibility</p:attrName>
                                        </p:attrNameLst>
                                      </p:cBhvr>
                                      <p:to>
                                        <p:strVal val="visible"/>
                                      </p:to>
                                    </p:set>
                                  </p:childTnLst>
                                </p:cTn>
                              </p:par>
                            </p:childTnLst>
                          </p:cTn>
                        </p:par>
                        <p:par>
                          <p:cTn id="80" fill="hold">
                            <p:stCondLst>
                              <p:cond delay="12500"/>
                            </p:stCondLst>
                            <p:childTnLst>
                              <p:par>
                                <p:cTn id="81" presetID="1"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par>
                          <p:cTn id="83" fill="hold">
                            <p:stCondLst>
                              <p:cond delay="12500"/>
                            </p:stCondLst>
                            <p:childTnLst>
                              <p:par>
                                <p:cTn id="84" presetID="1" presetClass="entr" presetSubtype="0" fill="hold" grpId="0" nodeType="afterEffect">
                                  <p:stCondLst>
                                    <p:cond delay="400"/>
                                  </p:stCondLst>
                                  <p:childTnLst>
                                    <p:set>
                                      <p:cBhvr>
                                        <p:cTn id="85" dur="1" fill="hold">
                                          <p:stCondLst>
                                            <p:cond delay="0"/>
                                          </p:stCondLst>
                                        </p:cTn>
                                        <p:tgtEl>
                                          <p:spTgt spid="26"/>
                                        </p:tgtEl>
                                        <p:attrNameLst>
                                          <p:attrName>style.visibility</p:attrName>
                                        </p:attrNameLst>
                                      </p:cBhvr>
                                      <p:to>
                                        <p:strVal val="visible"/>
                                      </p:to>
                                    </p:set>
                                  </p:childTnLst>
                                </p:cTn>
                              </p:par>
                            </p:childTnLst>
                          </p:cTn>
                        </p:par>
                        <p:par>
                          <p:cTn id="86" fill="hold">
                            <p:stCondLst>
                              <p:cond delay="12900"/>
                            </p:stCondLst>
                            <p:childTnLst>
                              <p:par>
                                <p:cTn id="87" presetID="1"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par>
                          <p:cTn id="89" fill="hold">
                            <p:stCondLst>
                              <p:cond delay="12900"/>
                            </p:stCondLst>
                            <p:childTnLst>
                              <p:par>
                                <p:cTn id="90" presetID="1" presetClass="entr" presetSubtype="0" fill="hold" grpId="0" nodeType="afterEffect">
                                  <p:stCondLst>
                                    <p:cond delay="0"/>
                                  </p:stCondLst>
                                  <p:childTnLst>
                                    <p:set>
                                      <p:cBhvr>
                                        <p:cTn id="91" dur="1" fill="hold">
                                          <p:stCondLst>
                                            <p:cond delay="0"/>
                                          </p:stCondLst>
                                        </p:cTn>
                                        <p:tgtEl>
                                          <p:spTgt spid="79"/>
                                        </p:tgtEl>
                                        <p:attrNameLst>
                                          <p:attrName>style.visibility</p:attrName>
                                        </p:attrNameLst>
                                      </p:cBhvr>
                                      <p:to>
                                        <p:strVal val="visible"/>
                                      </p:to>
                                    </p:set>
                                  </p:childTnLst>
                                </p:cTn>
                              </p:par>
                            </p:childTnLst>
                          </p:cTn>
                        </p:par>
                        <p:par>
                          <p:cTn id="92" fill="hold">
                            <p:stCondLst>
                              <p:cond delay="12900"/>
                            </p:stCondLst>
                            <p:childTnLst>
                              <p:par>
                                <p:cTn id="93" presetID="17" presetClass="entr" presetSubtype="10" fill="hold" grpId="0" nodeType="afterEffect">
                                  <p:stCondLst>
                                    <p:cond delay="15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1000" fill="hold"/>
                                        <p:tgtEl>
                                          <p:spTgt spid="39"/>
                                        </p:tgtEl>
                                        <p:attrNameLst>
                                          <p:attrName>ppt_w</p:attrName>
                                        </p:attrNameLst>
                                      </p:cBhvr>
                                      <p:tavLst>
                                        <p:tav tm="0">
                                          <p:val>
                                            <p:fltVal val="0"/>
                                          </p:val>
                                        </p:tav>
                                        <p:tav tm="100000">
                                          <p:val>
                                            <p:strVal val="#ppt_w"/>
                                          </p:val>
                                        </p:tav>
                                      </p:tavLst>
                                    </p:anim>
                                    <p:anim calcmode="lin" valueType="num">
                                      <p:cBhvr>
                                        <p:cTn id="96" dur="1000" fill="hold"/>
                                        <p:tgtEl>
                                          <p:spTgt spid="39"/>
                                        </p:tgtEl>
                                        <p:attrNameLst>
                                          <p:attrName>ppt_h</p:attrName>
                                        </p:attrNameLst>
                                      </p:cBhvr>
                                      <p:tavLst>
                                        <p:tav tm="0">
                                          <p:val>
                                            <p:strVal val="#ppt_h"/>
                                          </p:val>
                                        </p:tav>
                                        <p:tav tm="100000">
                                          <p:val>
                                            <p:strVal val="#ppt_h"/>
                                          </p:val>
                                        </p:tav>
                                      </p:tavLst>
                                    </p:anim>
                                  </p:childTnLst>
                                </p:cTn>
                              </p:par>
                            </p:childTnLst>
                          </p:cTn>
                        </p:par>
                        <p:par>
                          <p:cTn id="97" fill="hold">
                            <p:stCondLst>
                              <p:cond delay="15400"/>
                            </p:stCondLst>
                            <p:childTnLst>
                              <p:par>
                                <p:cTn id="98" presetID="1" presetClass="entr" presetSubtype="0" fill="hold" nodeType="afterEffect">
                                  <p:stCondLst>
                                    <p:cond delay="1000"/>
                                  </p:stCondLst>
                                  <p:childTnLst>
                                    <p:set>
                                      <p:cBhvr>
                                        <p:cTn id="99" dur="1" fill="hold">
                                          <p:stCondLst>
                                            <p:cond delay="0"/>
                                          </p:stCondLst>
                                        </p:cTn>
                                        <p:tgtEl>
                                          <p:spTgt spid="36"/>
                                        </p:tgtEl>
                                        <p:attrNameLst>
                                          <p:attrName>style.visibility</p:attrName>
                                        </p:attrNameLst>
                                      </p:cBhvr>
                                      <p:to>
                                        <p:strVal val="visible"/>
                                      </p:to>
                                    </p:set>
                                  </p:childTnLst>
                                </p:cTn>
                              </p:par>
                            </p:childTnLst>
                          </p:cTn>
                        </p:par>
                        <p:par>
                          <p:cTn id="100" fill="hold">
                            <p:stCondLst>
                              <p:cond delay="16400"/>
                            </p:stCondLst>
                            <p:childTnLst>
                              <p:par>
                                <p:cTn id="101" presetID="1" presetClass="entr" presetSubtype="0" fill="hold" grpId="0" nodeType="afterEffect">
                                  <p:stCondLst>
                                    <p:cond delay="1000"/>
                                  </p:stCondLst>
                                  <p:childTnLst>
                                    <p:set>
                                      <p:cBhvr>
                                        <p:cTn id="102" dur="1" fill="hold">
                                          <p:stCondLst>
                                            <p:cond delay="0"/>
                                          </p:stCondLst>
                                        </p:cTn>
                                        <p:tgtEl>
                                          <p:spTgt spid="76"/>
                                        </p:tgtEl>
                                        <p:attrNameLst>
                                          <p:attrName>style.visibility</p:attrName>
                                        </p:attrNameLst>
                                      </p:cBhvr>
                                      <p:to>
                                        <p:strVal val="visible"/>
                                      </p:to>
                                    </p:set>
                                  </p:childTnLst>
                                </p:cTn>
                              </p:par>
                            </p:childTnLst>
                          </p:cTn>
                        </p:par>
                        <p:par>
                          <p:cTn id="103" fill="hold">
                            <p:stCondLst>
                              <p:cond delay="17400"/>
                            </p:stCondLst>
                            <p:childTnLst>
                              <p:par>
                                <p:cTn id="104" presetID="1" presetClass="entr" presetSubtype="0" fill="hold" grpId="0" nodeType="afterEffect">
                                  <p:stCondLst>
                                    <p:cond delay="0"/>
                                  </p:stCondLst>
                                  <p:childTnLst>
                                    <p:set>
                                      <p:cBhvr>
                                        <p:cTn id="105"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20" grpId="0" animBg="1"/>
      <p:bldP spid="21" grpId="0" animBg="1"/>
      <p:bldP spid="22" grpId="0" animBg="1"/>
      <p:bldP spid="23" grpId="0" animBg="1"/>
      <p:bldP spid="24" grpId="0" animBg="1"/>
      <p:bldP spid="26" grpId="0" animBg="1"/>
      <p:bldP spid="5" grpId="0" animBg="1"/>
      <p:bldP spid="6" grpId="0" animBg="1"/>
      <p:bldP spid="7" grpId="0" animBg="1"/>
      <p:bldP spid="9" grpId="0" animBg="1"/>
      <p:bldP spid="11" grpId="0" animBg="1"/>
      <p:bldP spid="12" grpId="0" animBg="1"/>
      <p:bldP spid="13" grpId="0" animBg="1"/>
      <p:bldP spid="14" grpId="0" animBg="1"/>
      <p:bldP spid="40" grpId="0" animBg="1"/>
      <p:bldP spid="39" grpId="0" animBg="1"/>
      <p:bldP spid="76" grpId="0" animBg="1"/>
      <p:bldP spid="77" grpId="0" animBg="1"/>
      <p:bldP spid="78"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AE0-38FA-4FF3-80C7-B5DF3AB245B7}"/>
              </a:ext>
            </a:extLst>
          </p:cNvPr>
          <p:cNvSpPr txBox="1">
            <a:spLocks/>
          </p:cNvSpPr>
          <p:nvPr/>
        </p:nvSpPr>
        <p:spPr>
          <a:xfrm>
            <a:off x="2061210" y="347086"/>
            <a:ext cx="7105651" cy="777239"/>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1">
                    <a:lumMod val="50000"/>
                  </a:schemeClr>
                </a:solidFill>
                <a:effectLst>
                  <a:outerShdw blurRad="38100" dist="38100" dir="2700000" algn="tl">
                    <a:srgbClr val="000000">
                      <a:alpha val="43137"/>
                    </a:srgbClr>
                  </a:outerShdw>
                </a:effectLst>
              </a:rPr>
              <a:t>Goals of this Presentation</a:t>
            </a:r>
          </a:p>
        </p:txBody>
      </p:sp>
      <p:graphicFrame>
        <p:nvGraphicFramePr>
          <p:cNvPr id="8" name="TextBox 5">
            <a:extLst>
              <a:ext uri="{FF2B5EF4-FFF2-40B4-BE49-F238E27FC236}">
                <a16:creationId xmlns:a16="http://schemas.microsoft.com/office/drawing/2014/main" id="{B9836D2F-6140-479F-BED5-5031717D40FD}"/>
              </a:ext>
            </a:extLst>
          </p:cNvPr>
          <p:cNvGraphicFramePr/>
          <p:nvPr>
            <p:extLst>
              <p:ext uri="{D42A27DB-BD31-4B8C-83A1-F6EECF244321}">
                <p14:modId xmlns:p14="http://schemas.microsoft.com/office/powerpoint/2010/main" val="241996876"/>
              </p:ext>
            </p:extLst>
          </p:nvPr>
        </p:nvGraphicFramePr>
        <p:xfrm>
          <a:off x="651508" y="1463036"/>
          <a:ext cx="9536432"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10AF71E-C7BF-49C1-94D8-A0FC9FD0BE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Tree>
    <p:extLst>
      <p:ext uri="{BB962C8B-B14F-4D97-AF65-F5344CB8AC3E}">
        <p14:creationId xmlns:p14="http://schemas.microsoft.com/office/powerpoint/2010/main" val="306581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8F8DC472-0814-4A63-BA7A-2D676A66E192}"/>
                                            </p:graphicEl>
                                          </p:spTgt>
                                        </p:tgtEl>
                                        <p:attrNameLst>
                                          <p:attrName>style.visibility</p:attrName>
                                        </p:attrNameLst>
                                      </p:cBhvr>
                                      <p:to>
                                        <p:strVal val="visible"/>
                                      </p:to>
                                    </p:set>
                                    <p:animEffect transition="in" filter="fade">
                                      <p:cBhvr>
                                        <p:cTn id="7" dur="1000"/>
                                        <p:tgtEl>
                                          <p:spTgt spid="8">
                                            <p:graphicEl>
                                              <a:dgm id="{8F8DC472-0814-4A63-BA7A-2D676A66E19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7C14BC23-D7C0-4C7F-9469-7FC19D482372}"/>
                                            </p:graphicEl>
                                          </p:spTgt>
                                        </p:tgtEl>
                                        <p:attrNameLst>
                                          <p:attrName>style.visibility</p:attrName>
                                        </p:attrNameLst>
                                      </p:cBhvr>
                                      <p:to>
                                        <p:strVal val="visible"/>
                                      </p:to>
                                    </p:set>
                                    <p:animEffect transition="in" filter="fade">
                                      <p:cBhvr>
                                        <p:cTn id="10" dur="1000"/>
                                        <p:tgtEl>
                                          <p:spTgt spid="8">
                                            <p:graphicEl>
                                              <a:dgm id="{7C14BC23-D7C0-4C7F-9469-7FC19D48237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10534808-FBFF-4D8A-8DE2-E4C8B8445C6E}"/>
                                            </p:graphicEl>
                                          </p:spTgt>
                                        </p:tgtEl>
                                        <p:attrNameLst>
                                          <p:attrName>style.visibility</p:attrName>
                                        </p:attrNameLst>
                                      </p:cBhvr>
                                      <p:to>
                                        <p:strVal val="visible"/>
                                      </p:to>
                                    </p:set>
                                    <p:animEffect transition="in" filter="fade">
                                      <p:cBhvr>
                                        <p:cTn id="13" dur="1000"/>
                                        <p:tgtEl>
                                          <p:spTgt spid="8">
                                            <p:graphicEl>
                                              <a:dgm id="{10534808-FBFF-4D8A-8DE2-E4C8B8445C6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graphicEl>
                                              <a:dgm id="{C8437E4B-EF67-4485-9C6B-D766059CFBB3}"/>
                                            </p:graphicEl>
                                          </p:spTgt>
                                        </p:tgtEl>
                                        <p:attrNameLst>
                                          <p:attrName>style.visibility</p:attrName>
                                        </p:attrNameLst>
                                      </p:cBhvr>
                                      <p:to>
                                        <p:strVal val="visible"/>
                                      </p:to>
                                    </p:set>
                                    <p:animEffect transition="in" filter="fade">
                                      <p:cBhvr>
                                        <p:cTn id="18" dur="1000"/>
                                        <p:tgtEl>
                                          <p:spTgt spid="8">
                                            <p:graphicEl>
                                              <a:dgm id="{C8437E4B-EF67-4485-9C6B-D766059CFBB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21C629B6-7CAA-4C6B-BEDF-ADFC8BBD123F}"/>
                                            </p:graphicEl>
                                          </p:spTgt>
                                        </p:tgtEl>
                                        <p:attrNameLst>
                                          <p:attrName>style.visibility</p:attrName>
                                        </p:attrNameLst>
                                      </p:cBhvr>
                                      <p:to>
                                        <p:strVal val="visible"/>
                                      </p:to>
                                    </p:set>
                                    <p:animEffect transition="in" filter="fade">
                                      <p:cBhvr>
                                        <p:cTn id="21" dur="1000"/>
                                        <p:tgtEl>
                                          <p:spTgt spid="8">
                                            <p:graphicEl>
                                              <a:dgm id="{21C629B6-7CAA-4C6B-BEDF-ADFC8BBD123F}"/>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graphicEl>
                                              <a:dgm id="{B83C76A2-8A7D-4A77-AC65-55E6AB8722BC}"/>
                                            </p:graphicEl>
                                          </p:spTgt>
                                        </p:tgtEl>
                                        <p:attrNameLst>
                                          <p:attrName>style.visibility</p:attrName>
                                        </p:attrNameLst>
                                      </p:cBhvr>
                                      <p:to>
                                        <p:strVal val="visible"/>
                                      </p:to>
                                    </p:set>
                                    <p:animEffect transition="in" filter="fade">
                                      <p:cBhvr>
                                        <p:cTn id="24" dur="1000"/>
                                        <p:tgtEl>
                                          <p:spTgt spid="8">
                                            <p:graphicEl>
                                              <a:dgm id="{B83C76A2-8A7D-4A77-AC65-55E6AB8722B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graphicEl>
                                              <a:dgm id="{BACE385E-1610-48FD-A099-24D1CCBC8968}"/>
                                            </p:graphicEl>
                                          </p:spTgt>
                                        </p:tgtEl>
                                        <p:attrNameLst>
                                          <p:attrName>style.visibility</p:attrName>
                                        </p:attrNameLst>
                                      </p:cBhvr>
                                      <p:to>
                                        <p:strVal val="visible"/>
                                      </p:to>
                                    </p:set>
                                    <p:animEffect transition="in" filter="fade">
                                      <p:cBhvr>
                                        <p:cTn id="29" dur="1000"/>
                                        <p:tgtEl>
                                          <p:spTgt spid="8">
                                            <p:graphicEl>
                                              <a:dgm id="{BACE385E-1610-48FD-A099-24D1CCBC896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graphicEl>
                                              <a:dgm id="{57802B1C-9110-47E0-9C65-1CCE81D286A2}"/>
                                            </p:graphicEl>
                                          </p:spTgt>
                                        </p:tgtEl>
                                        <p:attrNameLst>
                                          <p:attrName>style.visibility</p:attrName>
                                        </p:attrNameLst>
                                      </p:cBhvr>
                                      <p:to>
                                        <p:strVal val="visible"/>
                                      </p:to>
                                    </p:set>
                                    <p:animEffect transition="in" filter="fade">
                                      <p:cBhvr>
                                        <p:cTn id="32" dur="1000"/>
                                        <p:tgtEl>
                                          <p:spTgt spid="8">
                                            <p:graphicEl>
                                              <a:dgm id="{57802B1C-9110-47E0-9C65-1CCE81D286A2}"/>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graphicEl>
                                              <a:dgm id="{ECB58BBF-314F-4B94-8E9D-4CB4FD5F3436}"/>
                                            </p:graphicEl>
                                          </p:spTgt>
                                        </p:tgtEl>
                                        <p:attrNameLst>
                                          <p:attrName>style.visibility</p:attrName>
                                        </p:attrNameLst>
                                      </p:cBhvr>
                                      <p:to>
                                        <p:strVal val="visible"/>
                                      </p:to>
                                    </p:set>
                                    <p:animEffect transition="in" filter="fade">
                                      <p:cBhvr>
                                        <p:cTn id="35" dur="1000"/>
                                        <p:tgtEl>
                                          <p:spTgt spid="8">
                                            <p:graphicEl>
                                              <a:dgm id="{ECB58BBF-314F-4B94-8E9D-4CB4FD5F343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AD1C91CE-7499-4EA2-A253-1BCB2A3A9C92}"/>
                                            </p:graphicEl>
                                          </p:spTgt>
                                        </p:tgtEl>
                                        <p:attrNameLst>
                                          <p:attrName>style.visibility</p:attrName>
                                        </p:attrNameLst>
                                      </p:cBhvr>
                                      <p:to>
                                        <p:strVal val="visible"/>
                                      </p:to>
                                    </p:set>
                                    <p:animEffect transition="in" filter="fade">
                                      <p:cBhvr>
                                        <p:cTn id="40" dur="1000"/>
                                        <p:tgtEl>
                                          <p:spTgt spid="8">
                                            <p:graphicEl>
                                              <a:dgm id="{AD1C91CE-7499-4EA2-A253-1BCB2A3A9C9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89BAEA95-C34D-4BAA-8CF7-69C052D33D35}"/>
                                            </p:graphicEl>
                                          </p:spTgt>
                                        </p:tgtEl>
                                        <p:attrNameLst>
                                          <p:attrName>style.visibility</p:attrName>
                                        </p:attrNameLst>
                                      </p:cBhvr>
                                      <p:to>
                                        <p:strVal val="visible"/>
                                      </p:to>
                                    </p:set>
                                    <p:animEffect transition="in" filter="fade">
                                      <p:cBhvr>
                                        <p:cTn id="43" dur="1000"/>
                                        <p:tgtEl>
                                          <p:spTgt spid="8">
                                            <p:graphicEl>
                                              <a:dgm id="{89BAEA95-C34D-4BAA-8CF7-69C052D33D3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graphicEl>
                                              <a:dgm id="{28C5E2EC-E068-4F9E-BBB0-7119438303BD}"/>
                                            </p:graphicEl>
                                          </p:spTgt>
                                        </p:tgtEl>
                                        <p:attrNameLst>
                                          <p:attrName>style.visibility</p:attrName>
                                        </p:attrNameLst>
                                      </p:cBhvr>
                                      <p:to>
                                        <p:strVal val="visible"/>
                                      </p:to>
                                    </p:set>
                                    <p:animEffect transition="in" filter="fade">
                                      <p:cBhvr>
                                        <p:cTn id="46" dur="1000"/>
                                        <p:tgtEl>
                                          <p:spTgt spid="8">
                                            <p:graphicEl>
                                              <a:dgm id="{28C5E2EC-E068-4F9E-BBB0-7119438303B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graphicEl>
                                              <a:dgm id="{E618641E-9F73-4523-A2B2-9C55F1A2C4C9}"/>
                                            </p:graphicEl>
                                          </p:spTgt>
                                        </p:tgtEl>
                                        <p:attrNameLst>
                                          <p:attrName>style.visibility</p:attrName>
                                        </p:attrNameLst>
                                      </p:cBhvr>
                                      <p:to>
                                        <p:strVal val="visible"/>
                                      </p:to>
                                    </p:set>
                                    <p:animEffect transition="in" filter="fade">
                                      <p:cBhvr>
                                        <p:cTn id="51" dur="1000"/>
                                        <p:tgtEl>
                                          <p:spTgt spid="8">
                                            <p:graphicEl>
                                              <a:dgm id="{E618641E-9F73-4523-A2B2-9C55F1A2C4C9}"/>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graphicEl>
                                              <a:dgm id="{48055DF5-5B82-40E9-9032-D9CDE3AB38EB}"/>
                                            </p:graphicEl>
                                          </p:spTgt>
                                        </p:tgtEl>
                                        <p:attrNameLst>
                                          <p:attrName>style.visibility</p:attrName>
                                        </p:attrNameLst>
                                      </p:cBhvr>
                                      <p:to>
                                        <p:strVal val="visible"/>
                                      </p:to>
                                    </p:set>
                                    <p:animEffect transition="in" filter="fade">
                                      <p:cBhvr>
                                        <p:cTn id="54" dur="1000"/>
                                        <p:tgtEl>
                                          <p:spTgt spid="8">
                                            <p:graphicEl>
                                              <a:dgm id="{48055DF5-5B82-40E9-9032-D9CDE3AB38EB}"/>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graphicEl>
                                              <a:dgm id="{C8D78181-21D8-4D91-AF3D-829553AE95CC}"/>
                                            </p:graphicEl>
                                          </p:spTgt>
                                        </p:tgtEl>
                                        <p:attrNameLst>
                                          <p:attrName>style.visibility</p:attrName>
                                        </p:attrNameLst>
                                      </p:cBhvr>
                                      <p:to>
                                        <p:strVal val="visible"/>
                                      </p:to>
                                    </p:set>
                                    <p:animEffect transition="in" filter="fade">
                                      <p:cBhvr>
                                        <p:cTn id="57" dur="1000"/>
                                        <p:tgtEl>
                                          <p:spTgt spid="8">
                                            <p:graphicEl>
                                              <a:dgm id="{C8D78181-21D8-4D91-AF3D-829553AE95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3215640" y="306369"/>
            <a:ext cx="4343400" cy="1214466"/>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Ease of Setup &amp; </a:t>
            </a:r>
            <a:br>
              <a:rPr lang="en-US" sz="4400" b="1" dirty="0">
                <a:solidFill>
                  <a:schemeClr val="accent1">
                    <a:lumMod val="50000"/>
                  </a:schemeClr>
                </a:solidFill>
                <a:effectLst>
                  <a:outerShdw blurRad="38100" dist="38100" dir="2700000" algn="tl">
                    <a:srgbClr val="000000">
                      <a:alpha val="43137"/>
                    </a:srgbClr>
                  </a:outerShdw>
                </a:effectLst>
              </a:rPr>
            </a:br>
            <a:r>
              <a:rPr lang="en-US" sz="4400" b="1" dirty="0">
                <a:solidFill>
                  <a:schemeClr val="accent1">
                    <a:lumMod val="50000"/>
                  </a:schemeClr>
                </a:solidFill>
                <a:effectLst>
                  <a:outerShdw blurRad="38100" dist="38100" dir="2700000" algn="tl">
                    <a:srgbClr val="000000">
                      <a:alpha val="43137"/>
                    </a:srgbClr>
                  </a:outerShdw>
                </a:effectLst>
              </a:rPr>
              <a:t>Management</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941344" y="2068351"/>
            <a:ext cx="8320496" cy="4591529"/>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Aft>
                <a:spcPts val="800"/>
              </a:spcAft>
              <a:buClr>
                <a:schemeClr val="accent1">
                  <a:lumMod val="75000"/>
                </a:schemeClr>
              </a:buClr>
            </a:pPr>
            <a:r>
              <a:rPr lang="en-US" sz="2000" dirty="0">
                <a:latin typeface="Trebuchet MS" panose="020B0703020202090204" pitchFamily="34" charset="0"/>
              </a:rPr>
              <a:t>What level of technical expertise is required to setup and manage payments?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Ensure option chosen does not rely on one member’s knowledge.</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Consider how easy it will be for future treasures. </a:t>
            </a:r>
          </a:p>
          <a:p>
            <a:pPr marL="1095364" indent="-634994" fontAlgn="base">
              <a:spcAft>
                <a:spcPts val="800"/>
              </a:spcAft>
              <a:buClr>
                <a:schemeClr val="accent1">
                  <a:lumMod val="75000"/>
                </a:schemeClr>
              </a:buClr>
            </a:pPr>
            <a:r>
              <a:rPr lang="en-US" sz="2000" dirty="0">
                <a:latin typeface="Trebuchet MS" panose="020B0703020202090204" pitchFamily="34" charset="0"/>
              </a:rPr>
              <a:t>Are additional accounts required to take different payment types?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Bank, PayPal, Stripe, email, Google voice, etc.</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How easy will it be to transfer all the accounts when treasurer rotates?</a:t>
            </a:r>
          </a:p>
          <a:p>
            <a:pPr marL="1095364" indent="-634994" fontAlgn="base">
              <a:spcAft>
                <a:spcPts val="800"/>
              </a:spcAft>
              <a:buClr>
                <a:schemeClr val="accent1">
                  <a:lumMod val="75000"/>
                </a:schemeClr>
              </a:buClr>
            </a:pPr>
            <a:r>
              <a:rPr lang="en-US" sz="2000" dirty="0">
                <a:latin typeface="Trebuchet MS" panose="020B0703020202090204" pitchFamily="34" charset="0"/>
              </a:rPr>
              <a:t>What is the process for managing payments?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Does money need to be transferred from one account to another?</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How quickly will the group have access to funds?</a:t>
            </a: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11" name="Graphic 2" descr="Smart Phone">
            <a:extLst>
              <a:ext uri="{FF2B5EF4-FFF2-40B4-BE49-F238E27FC236}">
                <a16:creationId xmlns:a16="http://schemas.microsoft.com/office/drawing/2014/main" id="{7A3C1DD7-CDB7-40D8-A1AC-DD95F679EF81}"/>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31987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46020" y="497268"/>
            <a:ext cx="5806441"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Member Ease of Use</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941344" y="1615439"/>
            <a:ext cx="8053796" cy="5052061"/>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Aft>
                <a:spcPts val="800"/>
              </a:spcAft>
              <a:buClr>
                <a:schemeClr val="accent1">
                  <a:lumMod val="75000"/>
                </a:schemeClr>
              </a:buClr>
            </a:pPr>
            <a:r>
              <a:rPr lang="en-US" sz="2000" dirty="0">
                <a:latin typeface="Trebuchet MS" panose="020B0703020202090204" pitchFamily="34" charset="0"/>
              </a:rPr>
              <a:t>Payment Methods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Credit cards, PayPal, Bank, Venmo, etc.</a:t>
            </a:r>
          </a:p>
          <a:p>
            <a:pPr marL="1095364" indent="-634994" fontAlgn="base">
              <a:spcAft>
                <a:spcPts val="800"/>
              </a:spcAft>
              <a:buClr>
                <a:schemeClr val="accent1">
                  <a:lumMod val="75000"/>
                </a:schemeClr>
              </a:buClr>
            </a:pPr>
            <a:r>
              <a:rPr lang="en-US" sz="2000" dirty="0">
                <a:latin typeface="Trebuchet MS" panose="020B0703020202090204" pitchFamily="34" charset="0"/>
              </a:rPr>
              <a:t>How will members make contributions?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Website, mobile app, or both?</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What are most members already comfortable with?</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 not forget the needs of those with limited access to online options!</a:t>
            </a:r>
          </a:p>
          <a:p>
            <a:pPr marL="1095364" indent="-634994" fontAlgn="base">
              <a:spcAft>
                <a:spcPts val="800"/>
              </a:spcAft>
              <a:buClr>
                <a:schemeClr val="accent1">
                  <a:lumMod val="75000"/>
                </a:schemeClr>
              </a:buClr>
            </a:pPr>
            <a:r>
              <a:rPr lang="en-US" sz="2000" dirty="0">
                <a:latin typeface="Trebuchet MS" panose="020B0703020202090204" pitchFamily="34" charset="0"/>
              </a:rPr>
              <a:t>How easy is the setup for the person making the contribution?</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If online site, is the payment form intuitive?</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Does the user need to install an app?</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How do they link their bank account or credit cards?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 they need to create an account for the service?</a:t>
            </a: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11" name="Graphic 2" descr="Smart Phone">
            <a:extLst>
              <a:ext uri="{FF2B5EF4-FFF2-40B4-BE49-F238E27FC236}">
                <a16:creationId xmlns:a16="http://schemas.microsoft.com/office/drawing/2014/main" id="{7A3C1DD7-CDB7-40D8-A1AC-DD95F679EF81}"/>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10319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80313" y="491616"/>
            <a:ext cx="1851659"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6000" b="1" dirty="0">
                <a:solidFill>
                  <a:schemeClr val="accent1">
                    <a:lumMod val="50000"/>
                  </a:schemeClr>
                </a:solidFill>
                <a:effectLst>
                  <a:outerShdw blurRad="38100" dist="38100" dir="2700000" algn="tl">
                    <a:srgbClr val="000000">
                      <a:alpha val="43137"/>
                    </a:srgbClr>
                  </a:outerShdw>
                </a:effectLst>
              </a:rPr>
              <a:t>Fees</a:t>
            </a:r>
          </a:p>
        </p:txBody>
      </p:sp>
      <p:sp>
        <p:nvSpPr>
          <p:cNvPr id="11" name="Graphic 2" descr="Smart Phone">
            <a:extLst>
              <a:ext uri="{FF2B5EF4-FFF2-40B4-BE49-F238E27FC236}">
                <a16:creationId xmlns:a16="http://schemas.microsoft.com/office/drawing/2014/main" id="{7A3C1DD7-CDB7-40D8-A1AC-DD95F679EF81}"/>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
        <p:nvSpPr>
          <p:cNvPr id="3" name="Title 1">
            <a:extLst>
              <a:ext uri="{FF2B5EF4-FFF2-40B4-BE49-F238E27FC236}">
                <a16:creationId xmlns:a16="http://schemas.microsoft.com/office/drawing/2014/main" id="{16DA561D-2FA5-440F-A17E-C8DF686BA2D0}"/>
              </a:ext>
            </a:extLst>
          </p:cNvPr>
          <p:cNvSpPr txBox="1">
            <a:spLocks/>
          </p:cNvSpPr>
          <p:nvPr/>
        </p:nvSpPr>
        <p:spPr>
          <a:xfrm>
            <a:off x="4423678" y="829110"/>
            <a:ext cx="5288009"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600" b="1" dirty="0">
                <a:solidFill>
                  <a:schemeClr val="accent4">
                    <a:lumMod val="50000"/>
                  </a:schemeClr>
                </a:solidFill>
                <a:effectLst>
                  <a:outerShdw blurRad="38100" dist="38100" dir="2700000" algn="tl">
                    <a:srgbClr val="000000">
                      <a:alpha val="43137"/>
                    </a:srgbClr>
                  </a:outerShdw>
                </a:effectLst>
              </a:rPr>
              <a:t>Transactions &amp; Account</a:t>
            </a:r>
          </a:p>
        </p:txBody>
      </p:sp>
      <p:sp>
        <p:nvSpPr>
          <p:cNvPr id="5" name="Content Placeholder 2">
            <a:extLst>
              <a:ext uri="{FF2B5EF4-FFF2-40B4-BE49-F238E27FC236}">
                <a16:creationId xmlns:a16="http://schemas.microsoft.com/office/drawing/2014/main" id="{36B10DEB-A3C7-4FFE-AE06-4476EC34C840}"/>
              </a:ext>
            </a:extLst>
          </p:cNvPr>
          <p:cNvSpPr txBox="1">
            <a:spLocks/>
          </p:cNvSpPr>
          <p:nvPr/>
        </p:nvSpPr>
        <p:spPr>
          <a:xfrm>
            <a:off x="640623" y="1880298"/>
            <a:ext cx="8762457" cy="4808216"/>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Is there an account maintenance fee?</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Some platforms are free, some have a fixed fee, some charge per transaction.</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What are the transaction fees?</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Standard rate for PayPal and other payment processors such as Stripe: </a:t>
            </a:r>
          </a:p>
          <a:p>
            <a:pPr marL="1863090" lvl="2" indent="-365760" fontAlgn="base">
              <a:spcBef>
                <a:spcPts val="0"/>
              </a:spcBef>
              <a:spcAft>
                <a:spcPts val="300"/>
              </a:spcAft>
              <a:buClr>
                <a:schemeClr val="accent1">
                  <a:lumMod val="75000"/>
                </a:schemeClr>
              </a:buClr>
              <a:buFont typeface="Wingdings" panose="05000000000000000000" pitchFamily="2" charset="2"/>
              <a:buChar char="q"/>
            </a:pPr>
            <a:r>
              <a:rPr lang="en-US" sz="1600" dirty="0">
                <a:latin typeface="Trebuchet MS" panose="020B0703020202090204" pitchFamily="34" charset="0"/>
              </a:rPr>
              <a:t>2.9% per transaction plus $.30</a:t>
            </a:r>
          </a:p>
          <a:p>
            <a:pPr marL="1863090" lvl="2" indent="-365760" fontAlgn="base">
              <a:spcBef>
                <a:spcPts val="0"/>
              </a:spcBef>
              <a:spcAft>
                <a:spcPts val="800"/>
              </a:spcAft>
              <a:buClr>
                <a:schemeClr val="accent1">
                  <a:lumMod val="75000"/>
                </a:schemeClr>
              </a:buClr>
              <a:buFont typeface="Wingdings" panose="05000000000000000000" pitchFamily="2" charset="2"/>
              <a:buChar char="q"/>
            </a:pPr>
            <a:r>
              <a:rPr lang="en-US" sz="1600" dirty="0">
                <a:latin typeface="Trebuchet MS" panose="020B0703020202090204" pitchFamily="34" charset="0"/>
              </a:rPr>
              <a:t>Nonprofit rate is 2.2% + $.30</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Some platforms charge an additional transaction fee, usually those that simplify the setup and management.</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Is there an option for the user to cover the transaction fees? </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Have you done the math? </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$1,000 in contributions would have approximately $35 - $45 in fees.</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Greater impact if many transactions of a small amount.</a:t>
            </a:r>
          </a:p>
        </p:txBody>
      </p:sp>
    </p:spTree>
    <p:extLst>
      <p:ext uri="{BB962C8B-B14F-4D97-AF65-F5344CB8AC3E}">
        <p14:creationId xmlns:p14="http://schemas.microsoft.com/office/powerpoint/2010/main" val="169351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1E4DBA9-7DDE-438C-8013-447D6C439B38}"/>
              </a:ext>
            </a:extLst>
          </p:cNvPr>
          <p:cNvGrpSpPr/>
          <p:nvPr/>
        </p:nvGrpSpPr>
        <p:grpSpPr>
          <a:xfrm>
            <a:off x="2446019" y="2370292"/>
            <a:ext cx="5806440" cy="3869380"/>
            <a:chOff x="2446019" y="2370292"/>
            <a:chExt cx="5806440" cy="3869380"/>
          </a:xfrm>
        </p:grpSpPr>
        <p:sp>
          <p:nvSpPr>
            <p:cNvPr id="20" name="Rectangle: Rounded Corners 19">
              <a:extLst>
                <a:ext uri="{FF2B5EF4-FFF2-40B4-BE49-F238E27FC236}">
                  <a16:creationId xmlns:a16="http://schemas.microsoft.com/office/drawing/2014/main" id="{9C45F894-26C0-4E45-901E-D0345A8A3E6E}"/>
                </a:ext>
              </a:extLst>
            </p:cNvPr>
            <p:cNvSpPr/>
            <p:nvPr/>
          </p:nvSpPr>
          <p:spPr>
            <a:xfrm>
              <a:off x="2446019" y="2470459"/>
              <a:ext cx="5806440" cy="905202"/>
            </a:xfrm>
            <a:prstGeom prst="roundRect">
              <a:avLst>
                <a:gd name="adj" fmla="val 10000"/>
              </a:avLst>
            </a:prstGeom>
            <a:solidFill>
              <a:schemeClr val="accent3">
                <a:lumMod val="75000"/>
              </a:schemeClr>
            </a:solidFill>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E3F6F249-3401-428B-AFD6-CB8EAA151827}"/>
                </a:ext>
              </a:extLst>
            </p:cNvPr>
            <p:cNvSpPr/>
            <p:nvPr/>
          </p:nvSpPr>
          <p:spPr>
            <a:xfrm>
              <a:off x="3901423" y="2370292"/>
              <a:ext cx="4187746" cy="1105537"/>
            </a:xfrm>
            <a:custGeom>
              <a:avLst/>
              <a:gdLst>
                <a:gd name="connsiteX0" fmla="*/ 0 w 4187746"/>
                <a:gd name="connsiteY0" fmla="*/ 0 h 1105537"/>
                <a:gd name="connsiteX1" fmla="*/ 4187746 w 4187746"/>
                <a:gd name="connsiteY1" fmla="*/ 0 h 1105537"/>
                <a:gd name="connsiteX2" fmla="*/ 4187746 w 4187746"/>
                <a:gd name="connsiteY2" fmla="*/ 1105537 h 1105537"/>
                <a:gd name="connsiteX3" fmla="*/ 0 w 4187746"/>
                <a:gd name="connsiteY3" fmla="*/ 1105537 h 1105537"/>
                <a:gd name="connsiteX4" fmla="*/ 0 w 4187746"/>
                <a:gd name="connsiteY4" fmla="*/ 0 h 1105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746" h="1105537">
                  <a:moveTo>
                    <a:pt x="0" y="0"/>
                  </a:moveTo>
                  <a:lnTo>
                    <a:pt x="4187746" y="0"/>
                  </a:lnTo>
                  <a:lnTo>
                    <a:pt x="4187746" y="1105537"/>
                  </a:lnTo>
                  <a:lnTo>
                    <a:pt x="0" y="11055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7003" tIns="117003" rIns="117003" bIns="117003"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chemeClr val="bg1"/>
                  </a:solidFill>
                </a:rPr>
                <a:t>Easy Does It</a:t>
              </a:r>
            </a:p>
          </p:txBody>
        </p:sp>
        <p:sp>
          <p:nvSpPr>
            <p:cNvPr id="24" name="Rectangle: Rounded Corners 23">
              <a:extLst>
                <a:ext uri="{FF2B5EF4-FFF2-40B4-BE49-F238E27FC236}">
                  <a16:creationId xmlns:a16="http://schemas.microsoft.com/office/drawing/2014/main" id="{ED50B454-6823-47A8-B820-7FFE1346F816}"/>
                </a:ext>
              </a:extLst>
            </p:cNvPr>
            <p:cNvSpPr/>
            <p:nvPr/>
          </p:nvSpPr>
          <p:spPr>
            <a:xfrm>
              <a:off x="2446019" y="3870323"/>
              <a:ext cx="5806440" cy="869317"/>
            </a:xfrm>
            <a:prstGeom prst="roundRect">
              <a:avLst>
                <a:gd name="adj" fmla="val 10000"/>
              </a:avLst>
            </a:prstGeom>
          </p:spPr>
          <p:style>
            <a:lnRef idx="3">
              <a:schemeClr val="lt1"/>
            </a:lnRef>
            <a:fillRef idx="1">
              <a:schemeClr val="accent4"/>
            </a:fillRef>
            <a:effectRef idx="1">
              <a:schemeClr val="accent4"/>
            </a:effectRef>
            <a:fontRef idx="minor">
              <a:schemeClr val="dk1">
                <a:hueOff val="0"/>
                <a:satOff val="0"/>
                <a:lumOff val="0"/>
                <a:alphaOff val="0"/>
              </a:schemeClr>
            </a:fontRef>
          </p:style>
        </p:sp>
        <p:sp>
          <p:nvSpPr>
            <p:cNvPr id="25" name="Rectangle 24" descr="Turkey">
              <a:extLst>
                <a:ext uri="{FF2B5EF4-FFF2-40B4-BE49-F238E27FC236}">
                  <a16:creationId xmlns:a16="http://schemas.microsoft.com/office/drawing/2014/main" id="{FD00C1ED-1D69-49A6-B1D9-6C789EE3E33E}"/>
                </a:ext>
              </a:extLst>
            </p:cNvPr>
            <p:cNvSpPr/>
            <p:nvPr/>
          </p:nvSpPr>
          <p:spPr>
            <a:xfrm>
              <a:off x="2757581" y="2655282"/>
              <a:ext cx="608045" cy="60804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glow rad="101600">
                <a:schemeClr val="accent1">
                  <a:satMod val="175000"/>
                  <a:alpha val="40000"/>
                </a:schemeClr>
              </a:glow>
            </a:effectLst>
          </p:spPr>
          <p:style>
            <a:lnRef idx="2">
              <a:scrgbClr r="0" g="0" b="0"/>
            </a:lnRef>
            <a:fillRef idx="1">
              <a:scrgbClr r="0" g="0" b="0"/>
            </a:fillRef>
            <a:effectRef idx="0">
              <a:scrgbClr r="0" g="0" b="0"/>
            </a:effectRef>
            <a:fontRef idx="minor">
              <a:schemeClr val="lt1"/>
            </a:fontRef>
          </p:style>
        </p:sp>
        <p:sp>
          <p:nvSpPr>
            <p:cNvPr id="26" name="Freeform: Shape 25">
              <a:extLst>
                <a:ext uri="{FF2B5EF4-FFF2-40B4-BE49-F238E27FC236}">
                  <a16:creationId xmlns:a16="http://schemas.microsoft.com/office/drawing/2014/main" id="{CDB9B347-3437-4220-980D-7E406FEB3279}"/>
                </a:ext>
              </a:extLst>
            </p:cNvPr>
            <p:cNvSpPr/>
            <p:nvPr/>
          </p:nvSpPr>
          <p:spPr>
            <a:xfrm>
              <a:off x="3924298" y="3752213"/>
              <a:ext cx="4126778" cy="1105537"/>
            </a:xfrm>
            <a:custGeom>
              <a:avLst/>
              <a:gdLst>
                <a:gd name="connsiteX0" fmla="*/ 0 w 4126778"/>
                <a:gd name="connsiteY0" fmla="*/ 0 h 1105537"/>
                <a:gd name="connsiteX1" fmla="*/ 4126778 w 4126778"/>
                <a:gd name="connsiteY1" fmla="*/ 0 h 1105537"/>
                <a:gd name="connsiteX2" fmla="*/ 4126778 w 4126778"/>
                <a:gd name="connsiteY2" fmla="*/ 1105537 h 1105537"/>
                <a:gd name="connsiteX3" fmla="*/ 0 w 4126778"/>
                <a:gd name="connsiteY3" fmla="*/ 1105537 h 1105537"/>
                <a:gd name="connsiteX4" fmla="*/ 0 w 4126778"/>
                <a:gd name="connsiteY4" fmla="*/ 0 h 1105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778" h="1105537">
                  <a:moveTo>
                    <a:pt x="0" y="0"/>
                  </a:moveTo>
                  <a:lnTo>
                    <a:pt x="4126778" y="0"/>
                  </a:lnTo>
                  <a:lnTo>
                    <a:pt x="4126778" y="1105537"/>
                  </a:lnTo>
                  <a:lnTo>
                    <a:pt x="0" y="11055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7003" tIns="117003" rIns="117003" bIns="117003"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chemeClr val="bg1"/>
                  </a:solidFill>
                </a:rPr>
                <a:t>Act “As If”</a:t>
              </a:r>
            </a:p>
          </p:txBody>
        </p:sp>
        <p:sp>
          <p:nvSpPr>
            <p:cNvPr id="27" name="Rectangle: Rounded Corners 26">
              <a:extLst>
                <a:ext uri="{FF2B5EF4-FFF2-40B4-BE49-F238E27FC236}">
                  <a16:creationId xmlns:a16="http://schemas.microsoft.com/office/drawing/2014/main" id="{B333A3D9-B76D-4ABD-8FAE-38D99DDCCE4E}"/>
                </a:ext>
              </a:extLst>
            </p:cNvPr>
            <p:cNvSpPr/>
            <p:nvPr/>
          </p:nvSpPr>
          <p:spPr>
            <a:xfrm>
              <a:off x="2446019" y="5212081"/>
              <a:ext cx="5806440" cy="949645"/>
            </a:xfrm>
            <a:prstGeom prst="roundRect">
              <a:avLst>
                <a:gd name="adj" fmla="val 10000"/>
              </a:avLst>
            </a:prstGeom>
          </p:spPr>
          <p:style>
            <a:lnRef idx="3">
              <a:schemeClr val="lt1"/>
            </a:lnRef>
            <a:fillRef idx="1">
              <a:schemeClr val="accent2"/>
            </a:fillRef>
            <a:effectRef idx="1">
              <a:schemeClr val="accent2"/>
            </a:effectRef>
            <a:fontRef idx="minor">
              <a:schemeClr val="dk1">
                <a:hueOff val="0"/>
                <a:satOff val="0"/>
                <a:lumOff val="0"/>
                <a:alphaOff val="0"/>
              </a:schemeClr>
            </a:fontRef>
          </p:style>
        </p:sp>
        <p:sp>
          <p:nvSpPr>
            <p:cNvPr id="28" name="Rectangle 27" descr="Skeleton">
              <a:extLst>
                <a:ext uri="{FF2B5EF4-FFF2-40B4-BE49-F238E27FC236}">
                  <a16:creationId xmlns:a16="http://schemas.microsoft.com/office/drawing/2014/main" id="{2E426360-BA12-4BA8-A3D5-FF3C6B2AD045}"/>
                </a:ext>
              </a:extLst>
            </p:cNvPr>
            <p:cNvSpPr/>
            <p:nvPr/>
          </p:nvSpPr>
          <p:spPr>
            <a:xfrm>
              <a:off x="2758438" y="3996045"/>
              <a:ext cx="608045" cy="60804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glow rad="139700">
                <a:schemeClr val="accent3">
                  <a:satMod val="175000"/>
                  <a:alpha val="40000"/>
                </a:schemeClr>
              </a:glow>
            </a:effectLst>
          </p:spPr>
          <p:style>
            <a:lnRef idx="2">
              <a:scrgbClr r="0" g="0" b="0"/>
            </a:lnRef>
            <a:fillRef idx="1">
              <a:scrgbClr r="0" g="0" b="0"/>
            </a:fillRef>
            <a:effectRef idx="0">
              <a:scrgbClr r="0" g="0" b="0"/>
            </a:effectRef>
            <a:fontRef idx="minor">
              <a:schemeClr val="lt1"/>
            </a:fontRef>
          </p:style>
        </p:sp>
        <p:sp>
          <p:nvSpPr>
            <p:cNvPr id="29" name="Freeform: Shape 28">
              <a:extLst>
                <a:ext uri="{FF2B5EF4-FFF2-40B4-BE49-F238E27FC236}">
                  <a16:creationId xmlns:a16="http://schemas.microsoft.com/office/drawing/2014/main" id="{63C3B64A-4378-44FC-AEA0-C198E95EF2EB}"/>
                </a:ext>
              </a:extLst>
            </p:cNvPr>
            <p:cNvSpPr/>
            <p:nvPr/>
          </p:nvSpPr>
          <p:spPr>
            <a:xfrm>
              <a:off x="3901424" y="5134135"/>
              <a:ext cx="4142020" cy="1105537"/>
            </a:xfrm>
            <a:custGeom>
              <a:avLst/>
              <a:gdLst>
                <a:gd name="connsiteX0" fmla="*/ 0 w 4111513"/>
                <a:gd name="connsiteY0" fmla="*/ 0 h 1105537"/>
                <a:gd name="connsiteX1" fmla="*/ 4111513 w 4111513"/>
                <a:gd name="connsiteY1" fmla="*/ 0 h 1105537"/>
                <a:gd name="connsiteX2" fmla="*/ 4111513 w 4111513"/>
                <a:gd name="connsiteY2" fmla="*/ 1105537 h 1105537"/>
                <a:gd name="connsiteX3" fmla="*/ 0 w 4111513"/>
                <a:gd name="connsiteY3" fmla="*/ 1105537 h 1105537"/>
                <a:gd name="connsiteX4" fmla="*/ 0 w 4111513"/>
                <a:gd name="connsiteY4" fmla="*/ 0 h 1105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13" h="1105537">
                  <a:moveTo>
                    <a:pt x="0" y="0"/>
                  </a:moveTo>
                  <a:lnTo>
                    <a:pt x="4111513" y="0"/>
                  </a:lnTo>
                  <a:lnTo>
                    <a:pt x="4111513" y="1105537"/>
                  </a:lnTo>
                  <a:lnTo>
                    <a:pt x="0" y="11055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7003" tIns="117003" rIns="117003" bIns="117003"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chemeClr val="bg1"/>
                  </a:solidFill>
                </a:rPr>
                <a:t>Think! Think! Think!</a:t>
              </a:r>
            </a:p>
          </p:txBody>
        </p:sp>
        <p:sp>
          <p:nvSpPr>
            <p:cNvPr id="22" name="Rectangle 21" descr="Questions">
              <a:extLst>
                <a:ext uri="{FF2B5EF4-FFF2-40B4-BE49-F238E27FC236}">
                  <a16:creationId xmlns:a16="http://schemas.microsoft.com/office/drawing/2014/main" id="{DE69635A-5041-4C5F-B95E-81FD58913F12}"/>
                </a:ext>
              </a:extLst>
            </p:cNvPr>
            <p:cNvSpPr/>
            <p:nvPr/>
          </p:nvSpPr>
          <p:spPr>
            <a:xfrm>
              <a:off x="2757580" y="5382880"/>
              <a:ext cx="608045" cy="60804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glow rad="63500">
                <a:schemeClr val="accent3">
                  <a:satMod val="175000"/>
                  <a:alpha val="40000"/>
                </a:schemeClr>
              </a:glow>
            </a:effectLst>
          </p:spPr>
          <p:style>
            <a:lnRef idx="2">
              <a:scrgbClr r="0" g="0" b="0"/>
            </a:lnRef>
            <a:fillRef idx="1">
              <a:scrgbClr r="0" g="0" b="0"/>
            </a:fillRef>
            <a:effectRef idx="0">
              <a:scrgbClr r="0" g="0" b="0"/>
            </a:effectRef>
            <a:fontRef idx="minor">
              <a:schemeClr val="lt1"/>
            </a:fontRef>
          </p:style>
        </p:sp>
      </p:grpSp>
      <p:sp>
        <p:nvSpPr>
          <p:cNvPr id="7" name="Title 1">
            <a:extLst>
              <a:ext uri="{FF2B5EF4-FFF2-40B4-BE49-F238E27FC236}">
                <a16:creationId xmlns:a16="http://schemas.microsoft.com/office/drawing/2014/main" id="{A96992E2-7345-4486-85F5-7A3499ACED82}"/>
              </a:ext>
            </a:extLst>
          </p:cNvPr>
          <p:cNvSpPr txBox="1">
            <a:spLocks/>
          </p:cNvSpPr>
          <p:nvPr/>
        </p:nvSpPr>
        <p:spPr>
          <a:xfrm>
            <a:off x="2446020" y="497268"/>
            <a:ext cx="5806441"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Final Considerations</a:t>
            </a:r>
          </a:p>
        </p:txBody>
      </p:sp>
      <p:pic>
        <p:nvPicPr>
          <p:cNvPr id="10" name="Picture 9">
            <a:extLst>
              <a:ext uri="{FF2B5EF4-FFF2-40B4-BE49-F238E27FC236}">
                <a16:creationId xmlns:a16="http://schemas.microsoft.com/office/drawing/2014/main" id="{E094F5A7-9942-47BB-8644-A44AB91132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13" name="Graphic 2" descr="Smart Phone">
            <a:extLst>
              <a:ext uri="{FF2B5EF4-FFF2-40B4-BE49-F238E27FC236}">
                <a16:creationId xmlns:a16="http://schemas.microsoft.com/office/drawing/2014/main" id="{0ED5DFF5-3C73-4DC3-BC0B-27426843446A}"/>
              </a:ext>
            </a:extLst>
          </p:cNvPr>
          <p:cNvSpPr>
            <a:spLocks noChangeAspect="1"/>
          </p:cNvSpPr>
          <p:nvPr/>
        </p:nvSpPr>
        <p:spPr>
          <a:xfrm>
            <a:off x="10485115" y="497268"/>
            <a:ext cx="1508760" cy="2766060"/>
          </a:xfrm>
          <a:custGeom>
            <a:avLst/>
            <a:gdLst>
              <a:gd name="connsiteX0" fmla="*/ 1200150 w 1371600"/>
              <a:gd name="connsiteY0" fmla="*/ 2171700 h 2514600"/>
              <a:gd name="connsiteX1" fmla="*/ 171450 w 1371600"/>
              <a:gd name="connsiteY1" fmla="*/ 2171700 h 2514600"/>
              <a:gd name="connsiteX2" fmla="*/ 171450 w 1371600"/>
              <a:gd name="connsiteY2" fmla="*/ 342900 h 2514600"/>
              <a:gd name="connsiteX3" fmla="*/ 1200150 w 1371600"/>
              <a:gd name="connsiteY3" fmla="*/ 342900 h 2514600"/>
              <a:gd name="connsiteX4" fmla="*/ 1200150 w 1371600"/>
              <a:gd name="connsiteY4" fmla="*/ 2171700 h 2514600"/>
              <a:gd name="connsiteX5" fmla="*/ 571500 w 1371600"/>
              <a:gd name="connsiteY5" fmla="*/ 114300 h 2514600"/>
              <a:gd name="connsiteX6" fmla="*/ 800100 w 1371600"/>
              <a:gd name="connsiteY6" fmla="*/ 114300 h 2514600"/>
              <a:gd name="connsiteX7" fmla="*/ 857250 w 1371600"/>
              <a:gd name="connsiteY7" fmla="*/ 171450 h 2514600"/>
              <a:gd name="connsiteX8" fmla="*/ 800100 w 1371600"/>
              <a:gd name="connsiteY8" fmla="*/ 228600 h 2514600"/>
              <a:gd name="connsiteX9" fmla="*/ 571500 w 1371600"/>
              <a:gd name="connsiteY9" fmla="*/ 228600 h 2514600"/>
              <a:gd name="connsiteX10" fmla="*/ 514350 w 1371600"/>
              <a:gd name="connsiteY10" fmla="*/ 171450 h 2514600"/>
              <a:gd name="connsiteX11" fmla="*/ 571500 w 1371600"/>
              <a:gd name="connsiteY11" fmla="*/ 114300 h 2514600"/>
              <a:gd name="connsiteX12" fmla="*/ 1314450 w 1371600"/>
              <a:gd name="connsiteY12" fmla="*/ 0 h 2514600"/>
              <a:gd name="connsiteX13" fmla="*/ 57150 w 1371600"/>
              <a:gd name="connsiteY13" fmla="*/ 0 h 2514600"/>
              <a:gd name="connsiteX14" fmla="*/ 0 w 1371600"/>
              <a:gd name="connsiteY14" fmla="*/ 57150 h 2514600"/>
              <a:gd name="connsiteX15" fmla="*/ 0 w 1371600"/>
              <a:gd name="connsiteY15" fmla="*/ 2457450 h 2514600"/>
              <a:gd name="connsiteX16" fmla="*/ 57150 w 1371600"/>
              <a:gd name="connsiteY16" fmla="*/ 2514600 h 2514600"/>
              <a:gd name="connsiteX17" fmla="*/ 1314450 w 1371600"/>
              <a:gd name="connsiteY17" fmla="*/ 2514600 h 2514600"/>
              <a:gd name="connsiteX18" fmla="*/ 1371600 w 1371600"/>
              <a:gd name="connsiteY18" fmla="*/ 2457450 h 2514600"/>
              <a:gd name="connsiteX19" fmla="*/ 1371600 w 1371600"/>
              <a:gd name="connsiteY19" fmla="*/ 57150 h 2514600"/>
              <a:gd name="connsiteX20" fmla="*/ 1314450 w 1371600"/>
              <a:gd name="connsiteY2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1600" h="2514600">
                <a:moveTo>
                  <a:pt x="1200150" y="2171700"/>
                </a:moveTo>
                <a:lnTo>
                  <a:pt x="171450" y="2171700"/>
                </a:lnTo>
                <a:lnTo>
                  <a:pt x="171450" y="342900"/>
                </a:lnTo>
                <a:lnTo>
                  <a:pt x="1200150" y="342900"/>
                </a:lnTo>
                <a:lnTo>
                  <a:pt x="1200150" y="2171700"/>
                </a:lnTo>
                <a:close/>
                <a:moveTo>
                  <a:pt x="571500" y="114300"/>
                </a:moveTo>
                <a:lnTo>
                  <a:pt x="800100" y="114300"/>
                </a:lnTo>
                <a:cubicBezTo>
                  <a:pt x="831532" y="114300"/>
                  <a:pt x="857250" y="140017"/>
                  <a:pt x="857250" y="171450"/>
                </a:cubicBezTo>
                <a:cubicBezTo>
                  <a:pt x="857250" y="202883"/>
                  <a:pt x="831532" y="228600"/>
                  <a:pt x="800100" y="228600"/>
                </a:cubicBezTo>
                <a:lnTo>
                  <a:pt x="571500" y="228600"/>
                </a:lnTo>
                <a:cubicBezTo>
                  <a:pt x="540068" y="228600"/>
                  <a:pt x="514350" y="202883"/>
                  <a:pt x="514350" y="171450"/>
                </a:cubicBezTo>
                <a:cubicBezTo>
                  <a:pt x="514350" y="140017"/>
                  <a:pt x="540068" y="114300"/>
                  <a:pt x="571500" y="114300"/>
                </a:cubicBezTo>
                <a:close/>
                <a:moveTo>
                  <a:pt x="1314450" y="0"/>
                </a:moveTo>
                <a:lnTo>
                  <a:pt x="57150" y="0"/>
                </a:lnTo>
                <a:cubicBezTo>
                  <a:pt x="25717" y="0"/>
                  <a:pt x="0" y="25718"/>
                  <a:pt x="0" y="57150"/>
                </a:cubicBezTo>
                <a:lnTo>
                  <a:pt x="0" y="2457450"/>
                </a:lnTo>
                <a:cubicBezTo>
                  <a:pt x="0" y="2488883"/>
                  <a:pt x="25717" y="2514600"/>
                  <a:pt x="57150" y="2514600"/>
                </a:cubicBezTo>
                <a:lnTo>
                  <a:pt x="1314450" y="2514600"/>
                </a:lnTo>
                <a:cubicBezTo>
                  <a:pt x="1345883" y="2514600"/>
                  <a:pt x="1371600" y="2488883"/>
                  <a:pt x="1371600" y="2457450"/>
                </a:cubicBezTo>
                <a:lnTo>
                  <a:pt x="1371600" y="57150"/>
                </a:lnTo>
                <a:cubicBezTo>
                  <a:pt x="1371600" y="25718"/>
                  <a:pt x="1345883" y="0"/>
                  <a:pt x="1314450" y="0"/>
                </a:cubicBezTo>
                <a:close/>
              </a:path>
            </a:pathLst>
          </a:custGeom>
          <a:solidFill>
            <a:schemeClr val="accent4">
              <a:lumMod val="75000"/>
            </a:schemeClr>
          </a:solidFill>
          <a:ln w="28575" cap="flat">
            <a:solidFill>
              <a:schemeClr val="accent1"/>
            </a:solidFill>
            <a:prstDash val="solid"/>
            <a:miter/>
          </a:ln>
        </p:spPr>
        <p:txBody>
          <a:bodyPr rtlCol="0" anchor="ctr"/>
          <a:lstStyle/>
          <a:p>
            <a:endParaRPr lang="en-US"/>
          </a:p>
        </p:txBody>
      </p:sp>
    </p:spTree>
    <p:extLst>
      <p:ext uri="{BB962C8B-B14F-4D97-AF65-F5344CB8AC3E}">
        <p14:creationId xmlns:p14="http://schemas.microsoft.com/office/powerpoint/2010/main" val="2974169546"/>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53C9A48E-76C5-404D-B9A6-13E78EC258FE}"/>
              </a:ext>
            </a:extLst>
          </p:cNvPr>
          <p:cNvGraphicFramePr>
            <a:graphicFrameLocks noGrp="1"/>
          </p:cNvGraphicFramePr>
          <p:nvPr>
            <p:ph idx="1"/>
            <p:extLst>
              <p:ext uri="{D42A27DB-BD31-4B8C-83A1-F6EECF244321}">
                <p14:modId xmlns:p14="http://schemas.microsoft.com/office/powerpoint/2010/main" val="2976724377"/>
              </p:ext>
            </p:extLst>
          </p:nvPr>
        </p:nvGraphicFramePr>
        <p:xfrm>
          <a:off x="774699" y="2702903"/>
          <a:ext cx="9212581"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FFB5309-B12D-49C9-8AA6-EA5A003DB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11" name="Title 1">
            <a:extLst>
              <a:ext uri="{FF2B5EF4-FFF2-40B4-BE49-F238E27FC236}">
                <a16:creationId xmlns:a16="http://schemas.microsoft.com/office/drawing/2014/main" id="{5CDBD74F-0ADB-4FC1-B1EB-0ED9BDB1A236}"/>
              </a:ext>
            </a:extLst>
          </p:cNvPr>
          <p:cNvSpPr txBox="1">
            <a:spLocks/>
          </p:cNvSpPr>
          <p:nvPr/>
        </p:nvSpPr>
        <p:spPr>
          <a:xfrm>
            <a:off x="2910841" y="606166"/>
            <a:ext cx="4747259" cy="144889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457200"/>
            <a:r>
              <a:rPr lang="en-US" sz="4800" b="1" dirty="0">
                <a:solidFill>
                  <a:schemeClr val="accent1">
                    <a:lumMod val="50000"/>
                  </a:schemeClr>
                </a:solidFill>
                <a:effectLst>
                  <a:outerShdw blurRad="38100" dist="38100" dir="2700000" algn="tl">
                    <a:srgbClr val="000000">
                      <a:alpha val="43137"/>
                    </a:srgbClr>
                  </a:outerShdw>
                </a:effectLst>
              </a:rPr>
              <a:t>Overview of Digital Options</a:t>
            </a:r>
          </a:p>
        </p:txBody>
      </p:sp>
    </p:spTree>
    <p:extLst>
      <p:ext uri="{BB962C8B-B14F-4D97-AF65-F5344CB8AC3E}">
        <p14:creationId xmlns:p14="http://schemas.microsoft.com/office/powerpoint/2010/main" val="325662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graphicEl>
                                              <a:dgm id="{2D898185-C075-41CF-9847-9C78D89FDE09}"/>
                                            </p:graphicEl>
                                          </p:spTgt>
                                        </p:tgtEl>
                                        <p:attrNameLst>
                                          <p:attrName>style.visibility</p:attrName>
                                        </p:attrNameLst>
                                      </p:cBhvr>
                                      <p:to>
                                        <p:strVal val="visible"/>
                                      </p:to>
                                    </p:set>
                                    <p:anim calcmode="lin" valueType="num">
                                      <p:cBhvr>
                                        <p:cTn id="7" dur="1000" fill="hold"/>
                                        <p:tgtEl>
                                          <p:spTgt spid="14">
                                            <p:graphicEl>
                                              <a:dgm id="{2D898185-C075-41CF-9847-9C78D89FDE09}"/>
                                            </p:graphicEl>
                                          </p:spTgt>
                                        </p:tgtEl>
                                        <p:attrNameLst>
                                          <p:attrName>ppt_w</p:attrName>
                                        </p:attrNameLst>
                                      </p:cBhvr>
                                      <p:tavLst>
                                        <p:tav tm="0">
                                          <p:val>
                                            <p:fltVal val="0"/>
                                          </p:val>
                                        </p:tav>
                                        <p:tav tm="100000">
                                          <p:val>
                                            <p:strVal val="#ppt_w"/>
                                          </p:val>
                                        </p:tav>
                                      </p:tavLst>
                                    </p:anim>
                                    <p:anim calcmode="lin" valueType="num">
                                      <p:cBhvr>
                                        <p:cTn id="8" dur="1000" fill="hold"/>
                                        <p:tgtEl>
                                          <p:spTgt spid="14">
                                            <p:graphicEl>
                                              <a:dgm id="{2D898185-C075-41CF-9847-9C78D89FDE09}"/>
                                            </p:graphicEl>
                                          </p:spTgt>
                                        </p:tgtEl>
                                        <p:attrNameLst>
                                          <p:attrName>ppt_h</p:attrName>
                                        </p:attrNameLst>
                                      </p:cBhvr>
                                      <p:tavLst>
                                        <p:tav tm="0">
                                          <p:val>
                                            <p:fltVal val="0"/>
                                          </p:val>
                                        </p:tav>
                                        <p:tav tm="100000">
                                          <p:val>
                                            <p:strVal val="#ppt_h"/>
                                          </p:val>
                                        </p:tav>
                                      </p:tavLst>
                                    </p:anim>
                                    <p:animEffect transition="in" filter="fade">
                                      <p:cBhvr>
                                        <p:cTn id="9" dur="1000"/>
                                        <p:tgtEl>
                                          <p:spTgt spid="14">
                                            <p:graphicEl>
                                              <a:dgm id="{2D898185-C075-41CF-9847-9C78D89FDE0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graphicEl>
                                              <a:dgm id="{EB81E9E3-F628-42C1-8BC8-B0388EEEF657}"/>
                                            </p:graphicEl>
                                          </p:spTgt>
                                        </p:tgtEl>
                                        <p:attrNameLst>
                                          <p:attrName>style.visibility</p:attrName>
                                        </p:attrNameLst>
                                      </p:cBhvr>
                                      <p:to>
                                        <p:strVal val="visible"/>
                                      </p:to>
                                    </p:set>
                                    <p:anim calcmode="lin" valueType="num">
                                      <p:cBhvr>
                                        <p:cTn id="12" dur="1000" fill="hold"/>
                                        <p:tgtEl>
                                          <p:spTgt spid="14">
                                            <p:graphicEl>
                                              <a:dgm id="{EB81E9E3-F628-42C1-8BC8-B0388EEEF657}"/>
                                            </p:graphicEl>
                                          </p:spTgt>
                                        </p:tgtEl>
                                        <p:attrNameLst>
                                          <p:attrName>ppt_w</p:attrName>
                                        </p:attrNameLst>
                                      </p:cBhvr>
                                      <p:tavLst>
                                        <p:tav tm="0">
                                          <p:val>
                                            <p:fltVal val="0"/>
                                          </p:val>
                                        </p:tav>
                                        <p:tav tm="100000">
                                          <p:val>
                                            <p:strVal val="#ppt_w"/>
                                          </p:val>
                                        </p:tav>
                                      </p:tavLst>
                                    </p:anim>
                                    <p:anim calcmode="lin" valueType="num">
                                      <p:cBhvr>
                                        <p:cTn id="13" dur="1000" fill="hold"/>
                                        <p:tgtEl>
                                          <p:spTgt spid="14">
                                            <p:graphicEl>
                                              <a:dgm id="{EB81E9E3-F628-42C1-8BC8-B0388EEEF657}"/>
                                            </p:graphicEl>
                                          </p:spTgt>
                                        </p:tgtEl>
                                        <p:attrNameLst>
                                          <p:attrName>ppt_h</p:attrName>
                                        </p:attrNameLst>
                                      </p:cBhvr>
                                      <p:tavLst>
                                        <p:tav tm="0">
                                          <p:val>
                                            <p:fltVal val="0"/>
                                          </p:val>
                                        </p:tav>
                                        <p:tav tm="100000">
                                          <p:val>
                                            <p:strVal val="#ppt_h"/>
                                          </p:val>
                                        </p:tav>
                                      </p:tavLst>
                                    </p:anim>
                                    <p:animEffect transition="in" filter="fade">
                                      <p:cBhvr>
                                        <p:cTn id="14" dur="1000"/>
                                        <p:tgtEl>
                                          <p:spTgt spid="14">
                                            <p:graphicEl>
                                              <a:dgm id="{EB81E9E3-F628-42C1-8BC8-B0388EEEF657}"/>
                                            </p:graphicEl>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graphicEl>
                                              <a:dgm id="{8F411F55-5489-4A80-8D4A-7F97B18B6860}"/>
                                            </p:graphicEl>
                                          </p:spTgt>
                                        </p:tgtEl>
                                        <p:attrNameLst>
                                          <p:attrName>style.visibility</p:attrName>
                                        </p:attrNameLst>
                                      </p:cBhvr>
                                      <p:to>
                                        <p:strVal val="visible"/>
                                      </p:to>
                                    </p:set>
                                    <p:anim calcmode="lin" valueType="num">
                                      <p:cBhvr>
                                        <p:cTn id="18" dur="1000" fill="hold"/>
                                        <p:tgtEl>
                                          <p:spTgt spid="14">
                                            <p:graphicEl>
                                              <a:dgm id="{8F411F55-5489-4A80-8D4A-7F97B18B6860}"/>
                                            </p:graphicEl>
                                          </p:spTgt>
                                        </p:tgtEl>
                                        <p:attrNameLst>
                                          <p:attrName>ppt_w</p:attrName>
                                        </p:attrNameLst>
                                      </p:cBhvr>
                                      <p:tavLst>
                                        <p:tav tm="0">
                                          <p:val>
                                            <p:fltVal val="0"/>
                                          </p:val>
                                        </p:tav>
                                        <p:tav tm="100000">
                                          <p:val>
                                            <p:strVal val="#ppt_w"/>
                                          </p:val>
                                        </p:tav>
                                      </p:tavLst>
                                    </p:anim>
                                    <p:anim calcmode="lin" valueType="num">
                                      <p:cBhvr>
                                        <p:cTn id="19" dur="1000" fill="hold"/>
                                        <p:tgtEl>
                                          <p:spTgt spid="14">
                                            <p:graphicEl>
                                              <a:dgm id="{8F411F55-5489-4A80-8D4A-7F97B18B6860}"/>
                                            </p:graphicEl>
                                          </p:spTgt>
                                        </p:tgtEl>
                                        <p:attrNameLst>
                                          <p:attrName>ppt_h</p:attrName>
                                        </p:attrNameLst>
                                      </p:cBhvr>
                                      <p:tavLst>
                                        <p:tav tm="0">
                                          <p:val>
                                            <p:fltVal val="0"/>
                                          </p:val>
                                        </p:tav>
                                        <p:tav tm="100000">
                                          <p:val>
                                            <p:strVal val="#ppt_h"/>
                                          </p:val>
                                        </p:tav>
                                      </p:tavLst>
                                    </p:anim>
                                    <p:animEffect transition="in" filter="fade">
                                      <p:cBhvr>
                                        <p:cTn id="20" dur="1000"/>
                                        <p:tgtEl>
                                          <p:spTgt spid="14">
                                            <p:graphicEl>
                                              <a:dgm id="{8F411F55-5489-4A80-8D4A-7F97B18B6860}"/>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graphicEl>
                                              <a:dgm id="{567ABE4C-AFD2-4A72-9F7C-7E82486639CD}"/>
                                            </p:graphicEl>
                                          </p:spTgt>
                                        </p:tgtEl>
                                        <p:attrNameLst>
                                          <p:attrName>style.visibility</p:attrName>
                                        </p:attrNameLst>
                                      </p:cBhvr>
                                      <p:to>
                                        <p:strVal val="visible"/>
                                      </p:to>
                                    </p:set>
                                    <p:anim calcmode="lin" valueType="num">
                                      <p:cBhvr>
                                        <p:cTn id="23" dur="1000" fill="hold"/>
                                        <p:tgtEl>
                                          <p:spTgt spid="14">
                                            <p:graphicEl>
                                              <a:dgm id="{567ABE4C-AFD2-4A72-9F7C-7E82486639CD}"/>
                                            </p:graphicEl>
                                          </p:spTgt>
                                        </p:tgtEl>
                                        <p:attrNameLst>
                                          <p:attrName>ppt_w</p:attrName>
                                        </p:attrNameLst>
                                      </p:cBhvr>
                                      <p:tavLst>
                                        <p:tav tm="0">
                                          <p:val>
                                            <p:fltVal val="0"/>
                                          </p:val>
                                        </p:tav>
                                        <p:tav tm="100000">
                                          <p:val>
                                            <p:strVal val="#ppt_w"/>
                                          </p:val>
                                        </p:tav>
                                      </p:tavLst>
                                    </p:anim>
                                    <p:anim calcmode="lin" valueType="num">
                                      <p:cBhvr>
                                        <p:cTn id="24" dur="1000" fill="hold"/>
                                        <p:tgtEl>
                                          <p:spTgt spid="14">
                                            <p:graphicEl>
                                              <a:dgm id="{567ABE4C-AFD2-4A72-9F7C-7E82486639CD}"/>
                                            </p:graphicEl>
                                          </p:spTgt>
                                        </p:tgtEl>
                                        <p:attrNameLst>
                                          <p:attrName>ppt_h</p:attrName>
                                        </p:attrNameLst>
                                      </p:cBhvr>
                                      <p:tavLst>
                                        <p:tav tm="0">
                                          <p:val>
                                            <p:fltVal val="0"/>
                                          </p:val>
                                        </p:tav>
                                        <p:tav tm="100000">
                                          <p:val>
                                            <p:strVal val="#ppt_h"/>
                                          </p:val>
                                        </p:tav>
                                      </p:tavLst>
                                    </p:anim>
                                    <p:animEffect transition="in" filter="fade">
                                      <p:cBhvr>
                                        <p:cTn id="25" dur="1000"/>
                                        <p:tgtEl>
                                          <p:spTgt spid="14">
                                            <p:graphicEl>
                                              <a:dgm id="{567ABE4C-AFD2-4A72-9F7C-7E82486639CD}"/>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graphicEl>
                                              <a:dgm id="{C0622B20-4ABD-457F-B67D-89A76D64AF03}"/>
                                            </p:graphicEl>
                                          </p:spTgt>
                                        </p:tgtEl>
                                        <p:attrNameLst>
                                          <p:attrName>style.visibility</p:attrName>
                                        </p:attrNameLst>
                                      </p:cBhvr>
                                      <p:to>
                                        <p:strVal val="visible"/>
                                      </p:to>
                                    </p:set>
                                    <p:anim calcmode="lin" valueType="num">
                                      <p:cBhvr>
                                        <p:cTn id="29" dur="1000" fill="hold"/>
                                        <p:tgtEl>
                                          <p:spTgt spid="14">
                                            <p:graphicEl>
                                              <a:dgm id="{C0622B20-4ABD-457F-B67D-89A76D64AF03}"/>
                                            </p:graphicEl>
                                          </p:spTgt>
                                        </p:tgtEl>
                                        <p:attrNameLst>
                                          <p:attrName>ppt_w</p:attrName>
                                        </p:attrNameLst>
                                      </p:cBhvr>
                                      <p:tavLst>
                                        <p:tav tm="0">
                                          <p:val>
                                            <p:fltVal val="0"/>
                                          </p:val>
                                        </p:tav>
                                        <p:tav tm="100000">
                                          <p:val>
                                            <p:strVal val="#ppt_w"/>
                                          </p:val>
                                        </p:tav>
                                      </p:tavLst>
                                    </p:anim>
                                    <p:anim calcmode="lin" valueType="num">
                                      <p:cBhvr>
                                        <p:cTn id="30" dur="1000" fill="hold"/>
                                        <p:tgtEl>
                                          <p:spTgt spid="14">
                                            <p:graphicEl>
                                              <a:dgm id="{C0622B20-4ABD-457F-B67D-89A76D64AF03}"/>
                                            </p:graphicEl>
                                          </p:spTgt>
                                        </p:tgtEl>
                                        <p:attrNameLst>
                                          <p:attrName>ppt_h</p:attrName>
                                        </p:attrNameLst>
                                      </p:cBhvr>
                                      <p:tavLst>
                                        <p:tav tm="0">
                                          <p:val>
                                            <p:fltVal val="0"/>
                                          </p:val>
                                        </p:tav>
                                        <p:tav tm="100000">
                                          <p:val>
                                            <p:strVal val="#ppt_h"/>
                                          </p:val>
                                        </p:tav>
                                      </p:tavLst>
                                    </p:anim>
                                    <p:animEffect transition="in" filter="fade">
                                      <p:cBhvr>
                                        <p:cTn id="31" dur="1000"/>
                                        <p:tgtEl>
                                          <p:spTgt spid="14">
                                            <p:graphicEl>
                                              <a:dgm id="{C0622B20-4ABD-457F-B67D-89A76D64AF03}"/>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graphicEl>
                                              <a:dgm id="{C978ADF4-1C3C-4656-BB1A-DE9D88806A29}"/>
                                            </p:graphicEl>
                                          </p:spTgt>
                                        </p:tgtEl>
                                        <p:attrNameLst>
                                          <p:attrName>style.visibility</p:attrName>
                                        </p:attrNameLst>
                                      </p:cBhvr>
                                      <p:to>
                                        <p:strVal val="visible"/>
                                      </p:to>
                                    </p:set>
                                    <p:anim calcmode="lin" valueType="num">
                                      <p:cBhvr>
                                        <p:cTn id="34" dur="1000" fill="hold"/>
                                        <p:tgtEl>
                                          <p:spTgt spid="14">
                                            <p:graphicEl>
                                              <a:dgm id="{C978ADF4-1C3C-4656-BB1A-DE9D88806A29}"/>
                                            </p:graphicEl>
                                          </p:spTgt>
                                        </p:tgtEl>
                                        <p:attrNameLst>
                                          <p:attrName>ppt_w</p:attrName>
                                        </p:attrNameLst>
                                      </p:cBhvr>
                                      <p:tavLst>
                                        <p:tav tm="0">
                                          <p:val>
                                            <p:fltVal val="0"/>
                                          </p:val>
                                        </p:tav>
                                        <p:tav tm="100000">
                                          <p:val>
                                            <p:strVal val="#ppt_w"/>
                                          </p:val>
                                        </p:tav>
                                      </p:tavLst>
                                    </p:anim>
                                    <p:anim calcmode="lin" valueType="num">
                                      <p:cBhvr>
                                        <p:cTn id="35" dur="1000" fill="hold"/>
                                        <p:tgtEl>
                                          <p:spTgt spid="14">
                                            <p:graphicEl>
                                              <a:dgm id="{C978ADF4-1C3C-4656-BB1A-DE9D88806A29}"/>
                                            </p:graphicEl>
                                          </p:spTgt>
                                        </p:tgtEl>
                                        <p:attrNameLst>
                                          <p:attrName>ppt_h</p:attrName>
                                        </p:attrNameLst>
                                      </p:cBhvr>
                                      <p:tavLst>
                                        <p:tav tm="0">
                                          <p:val>
                                            <p:fltVal val="0"/>
                                          </p:val>
                                        </p:tav>
                                        <p:tav tm="100000">
                                          <p:val>
                                            <p:strVal val="#ppt_h"/>
                                          </p:val>
                                        </p:tav>
                                      </p:tavLst>
                                    </p:anim>
                                    <p:animEffect transition="in" filter="fade">
                                      <p:cBhvr>
                                        <p:cTn id="36" dur="1000"/>
                                        <p:tgtEl>
                                          <p:spTgt spid="14">
                                            <p:graphicEl>
                                              <a:dgm id="{C978ADF4-1C3C-4656-BB1A-DE9D88806A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46020" y="497268"/>
            <a:ext cx="5806441"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Website Payments</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1017544" y="1752599"/>
            <a:ext cx="8347436" cy="4899661"/>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Offer forms where users can enter payment details.</a:t>
            </a:r>
          </a:p>
          <a:p>
            <a:pPr marL="1463040" lvl="1" indent="-365760" fontAlgn="base">
              <a:spcBef>
                <a:spcPts val="0"/>
              </a:spcBef>
              <a:spcAft>
                <a:spcPts val="2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PayPal.com, Donorbox.org, Givebutter.com</a:t>
            </a:r>
          </a:p>
          <a:p>
            <a:pPr marL="1463040" lvl="1" indent="-365760" fontAlgn="base">
              <a:spcBef>
                <a:spcPts val="0"/>
              </a:spcBef>
              <a:spcAft>
                <a:spcPts val="8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Many also offer mobile apps.</a:t>
            </a: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Typically offer more management of contribution and transaction history.</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Slightly higher cost due to transaction fees, but that is often offset by greater accountability in managing contributions. </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800" dirty="0">
                <a:solidFill>
                  <a:prstClr val="black"/>
                </a:solidFill>
                <a:latin typeface="Trebuchet MS" panose="020B0703020202090204" pitchFamily="34" charset="0"/>
              </a:rPr>
              <a:t>High volume of small contributions will result in more fees.</a:t>
            </a:r>
            <a:endPar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Usually not too complex to set up but do require some effort.</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May require additional accounts for certain payment types.</a:t>
            </a: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Potentially well suited for a longer-term solution:</a:t>
            </a:r>
          </a:p>
          <a:p>
            <a:pPr marL="1463040" marR="0" lvl="1" indent="-36576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800" dirty="0">
                <a:solidFill>
                  <a:prstClr val="black"/>
                </a:solidFill>
                <a:latin typeface="Trebuchet MS" panose="020B0703020202090204" pitchFamily="34" charset="0"/>
              </a:rPr>
              <a:t>Group bank accounts, email accounts etc. are generally easier to use with these platforms vs. mobile only.</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800" dirty="0">
                <a:solidFill>
                  <a:prstClr val="black"/>
                </a:solidFill>
                <a:latin typeface="Trebuchet MS" panose="020B0703020202090204" pitchFamily="34" charset="0"/>
              </a:rPr>
              <a:t>Likely easier to rotate between treasurers.</a:t>
            </a: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6" name="Rectangle 5" descr="Internet">
            <a:extLst>
              <a:ext uri="{FF2B5EF4-FFF2-40B4-BE49-F238E27FC236}">
                <a16:creationId xmlns:a16="http://schemas.microsoft.com/office/drawing/2014/main" id="{B71BD1D4-2345-41C3-B1C6-B2BEF3A73DE9}"/>
              </a:ext>
            </a:extLst>
          </p:cNvPr>
          <p:cNvSpPr>
            <a:spLocks noChangeAspect="1"/>
          </p:cNvSpPr>
          <p:nvPr/>
        </p:nvSpPr>
        <p:spPr>
          <a:xfrm>
            <a:off x="9871641" y="324529"/>
            <a:ext cx="1930991" cy="193099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1023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969588" y="357159"/>
            <a:ext cx="5806441"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Mobile Apps</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766924" y="1715476"/>
            <a:ext cx="8692446" cy="5029205"/>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Users make contributions from an app on their phone.</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Venmo, Cash.App, Google Pay, Apply Pay</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Typically simple to use.</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More anonymity concerns, depending on the app its setup.</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Venmo requires changing the default settings to protect your anonymity.</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700" dirty="0">
                <a:solidFill>
                  <a:prstClr val="black"/>
                </a:solidFill>
                <a:latin typeface="Trebuchet MS" panose="020B0703020202090204" pitchFamily="34" charset="0"/>
              </a:rPr>
              <a:t>Apps are often linked to user’s mobile phone number, although some allow use of a Google Voice #.</a:t>
            </a:r>
            <a:endPar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Easy for a group to set up, but there is a price...</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Less accountability and contribution management.</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700" dirty="0">
                <a:solidFill>
                  <a:prstClr val="black"/>
                </a:solidFill>
                <a:latin typeface="Trebuchet MS" panose="020B0703020202090204" pitchFamily="34" charset="0"/>
              </a:rPr>
              <a:t>Treasurer rotation and accountability could be more difficult.</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Potentially less suited for longer-term solution.</a:t>
            </a:r>
          </a:p>
          <a:p>
            <a:pPr marL="1463040" lvl="1" indent="-365760" fontAlgn="base">
              <a:spcBef>
                <a:spcPts val="0"/>
              </a:spcBef>
              <a:spcAft>
                <a:spcPts val="600"/>
              </a:spcAft>
              <a:buClr>
                <a:srgbClr val="90C226">
                  <a:lumMod val="75000"/>
                </a:srgbClr>
              </a:buClr>
              <a:buSzTx/>
              <a:buFont typeface="Wingdings" panose="05000000000000000000" pitchFamily="2" charset="2"/>
              <a:buChar char="v"/>
              <a:defRPr/>
            </a:pPr>
            <a:r>
              <a:rPr lang="en-US" sz="1700" dirty="0">
                <a:solidFill>
                  <a:prstClr val="black"/>
                </a:solidFill>
                <a:latin typeface="Trebuchet MS" panose="020B0703020202090204" pitchFamily="34" charset="0"/>
              </a:rPr>
              <a:t>Fully research the details; not all options have the same risk.</a:t>
            </a:r>
          </a:p>
          <a:p>
            <a:pPr marL="1095364" indent="-634994" fontAlgn="base">
              <a:spcBef>
                <a:spcPts val="600"/>
              </a:spcBef>
              <a:buClr>
                <a:schemeClr val="accent1">
                  <a:lumMod val="75000"/>
                </a:schemeClr>
              </a:buClr>
            </a:pPr>
            <a:r>
              <a:rPr lang="en-US" sz="2000" dirty="0">
                <a:latin typeface="Trebuchet MS" panose="020B0703020202090204" pitchFamily="34" charset="0"/>
              </a:rPr>
              <a:t>Use of group accounts strongly suggested!</a:t>
            </a: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7" name="Rectangle 6" descr="Smart Phone">
            <a:extLst>
              <a:ext uri="{FF2B5EF4-FFF2-40B4-BE49-F238E27FC236}">
                <a16:creationId xmlns:a16="http://schemas.microsoft.com/office/drawing/2014/main" id="{9648F1E4-EE91-42E6-A22C-5B6CCBC3C351}"/>
              </a:ext>
            </a:extLst>
          </p:cNvPr>
          <p:cNvSpPr/>
          <p:nvPr/>
        </p:nvSpPr>
        <p:spPr>
          <a:xfrm>
            <a:off x="9970359" y="606166"/>
            <a:ext cx="1810161" cy="160407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57299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967622" y="441216"/>
            <a:ext cx="4172318"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Bank Services</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766924" y="1725561"/>
            <a:ext cx="8692446" cy="4775280"/>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Uses a service offered by a member’s own bank.</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Many banks offer free ways to pay others.</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Zelle is one of the most common.</a:t>
            </a:r>
          </a:p>
          <a:p>
            <a:pPr marL="1095364" indent="-634994" fontAlgn="base">
              <a:spcAft>
                <a:spcPts val="600"/>
              </a:spcAft>
              <a:buClr>
                <a:schemeClr val="accent1">
                  <a:lumMod val="75000"/>
                </a:schemeClr>
              </a:buClr>
            </a:pPr>
            <a:r>
              <a:rPr lang="en-US" sz="2000" dirty="0">
                <a:latin typeface="Trebuchet MS" panose="020B0703020202090204" pitchFamily="34" charset="0"/>
              </a:rPr>
              <a:t>Banks often have free option to send physical checks from their online service.</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If group already has a mailing address, could be a simple option.</a:t>
            </a:r>
          </a:p>
          <a:p>
            <a:pPr marL="1095364" indent="-634994" fontAlgn="base">
              <a:spcAft>
                <a:spcPts val="600"/>
              </a:spcAft>
              <a:buClr>
                <a:schemeClr val="accent1">
                  <a:lumMod val="75000"/>
                </a:schemeClr>
              </a:buClr>
            </a:pPr>
            <a:r>
              <a:rPr lang="en-US" sz="2000" dirty="0">
                <a:latin typeface="Trebuchet MS" panose="020B0703020202090204" pitchFamily="34" charset="0"/>
              </a:rPr>
              <a:t>Relatively easy to set up and use, but not all banks offer the service.</a:t>
            </a:r>
            <a:endPar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Aft>
                <a:spcPts val="600"/>
              </a:spcAft>
              <a:buClr>
                <a:schemeClr val="accent1">
                  <a:lumMod val="75000"/>
                </a:schemeClr>
              </a:buClr>
            </a:pPr>
            <a:r>
              <a:rPr lang="en-US" sz="2000" dirty="0">
                <a:latin typeface="Trebuchet MS" panose="020B0703020202090204" pitchFamily="34" charset="0"/>
              </a:rPr>
              <a:t>Not all members may know about these options.</a:t>
            </a:r>
          </a:p>
          <a:p>
            <a:pPr marL="1095364" indent="-634994" fontAlgn="base">
              <a:buClr>
                <a:schemeClr val="accent1">
                  <a:lumMod val="75000"/>
                </a:schemeClr>
              </a:buClr>
            </a:pPr>
            <a:r>
              <a:rPr lang="en-US" sz="2000" dirty="0">
                <a:latin typeface="Trebuchet MS" panose="020B0703020202090204" pitchFamily="34" charset="0"/>
              </a:rPr>
              <a:t>Anonymity and other concerns are roughly equivalent to that of writing a check.</a:t>
            </a: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6" name="Rectangle 5" descr="Bank">
            <a:extLst>
              <a:ext uri="{FF2B5EF4-FFF2-40B4-BE49-F238E27FC236}">
                <a16:creationId xmlns:a16="http://schemas.microsoft.com/office/drawing/2014/main" id="{2AB782A9-05DB-4899-895E-10A99E7A3E9E}"/>
              </a:ext>
            </a:extLst>
          </p:cNvPr>
          <p:cNvSpPr>
            <a:spLocks noChangeAspect="1"/>
          </p:cNvSpPr>
          <p:nvPr/>
        </p:nvSpPr>
        <p:spPr>
          <a:xfrm>
            <a:off x="10137253" y="153437"/>
            <a:ext cx="1878563" cy="187856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1099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144662" y="312495"/>
            <a:ext cx="6999338"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Comparison of Options</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1009924" y="2092661"/>
            <a:ext cx="7433036" cy="4544359"/>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300"/>
              </a:spcBef>
              <a:spcAft>
                <a:spcPts val="300"/>
              </a:spcAft>
              <a:buClr>
                <a:schemeClr val="accent1">
                  <a:lumMod val="75000"/>
                </a:schemeClr>
              </a:buClr>
            </a:pPr>
            <a:r>
              <a:rPr lang="en-US" sz="2000" dirty="0">
                <a:latin typeface="Trebuchet MS" panose="020B0703020202090204" pitchFamily="34" charset="0"/>
              </a:rPr>
              <a:t>Websites</a:t>
            </a:r>
          </a:p>
          <a:p>
            <a:pPr marL="1463040" marR="0" lvl="1" indent="-36576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800" i="0" u="none" strike="noStrike" kern="1200" cap="none" spc="0" normalizeH="0" baseline="0" noProof="0" dirty="0">
                <a:ln>
                  <a:noFill/>
                </a:ln>
                <a:solidFill>
                  <a:prstClr val="black"/>
                </a:solidFill>
                <a:effectLst>
                  <a:glow rad="63500">
                    <a:schemeClr val="accent1">
                      <a:lumMod val="75000"/>
                      <a:alpha val="40000"/>
                    </a:schemeClr>
                  </a:glow>
                </a:effectLst>
                <a:uLnTx/>
                <a:uFillTx/>
                <a:latin typeface="Trebuchet MS" panose="020B0703020202090204" pitchFamily="34" charset="0"/>
                <a:ea typeface="+mn-ea"/>
                <a:cs typeface="+mn-cs"/>
              </a:rPr>
              <a:t>PayPal.com</a:t>
            </a:r>
          </a:p>
          <a:p>
            <a:pPr marL="1463040" marR="0" lvl="1" indent="-36576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800" dirty="0">
                <a:solidFill>
                  <a:prstClr val="black"/>
                </a:solidFill>
                <a:effectLst>
                  <a:glow rad="63500">
                    <a:schemeClr val="accent1">
                      <a:lumMod val="75000"/>
                      <a:alpha val="40000"/>
                    </a:schemeClr>
                  </a:glow>
                </a:effectLst>
                <a:latin typeface="Trebuchet MS" panose="020B0703020202090204" pitchFamily="34" charset="0"/>
              </a:rPr>
              <a:t>Donorbox.org</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Givebutter.com</a:t>
            </a:r>
          </a:p>
          <a:p>
            <a:pPr marL="1095364" indent="-634994" fontAlgn="base">
              <a:spcBef>
                <a:spcPts val="300"/>
              </a:spcBef>
              <a:spcAft>
                <a:spcPts val="300"/>
              </a:spcAft>
              <a:buClr>
                <a:schemeClr val="accent1">
                  <a:lumMod val="75000"/>
                </a:schemeClr>
              </a:buClr>
            </a:pPr>
            <a:r>
              <a:rPr lang="en-US" sz="1800" dirty="0">
                <a:latin typeface="Trebuchet MS" panose="020B0703020202090204" pitchFamily="34" charset="0"/>
              </a:rPr>
              <a:t>Mobile Apps</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effectLst>
                  <a:glow rad="63500">
                    <a:schemeClr val="accent1">
                      <a:lumMod val="75000"/>
                      <a:alpha val="40000"/>
                    </a:schemeClr>
                  </a:glow>
                </a:effectLst>
                <a:latin typeface="Trebuchet MS" panose="020B0703020202090204" pitchFamily="34" charset="0"/>
              </a:rPr>
              <a:t>Venmo</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effectLst>
                  <a:glow rad="63500">
                    <a:schemeClr val="accent1">
                      <a:lumMod val="75000"/>
                      <a:alpha val="40000"/>
                    </a:schemeClr>
                  </a:glow>
                </a:effectLst>
                <a:latin typeface="Trebuchet MS" panose="020B0703020202090204" pitchFamily="34" charset="0"/>
              </a:rPr>
              <a:t>Cash.App</a:t>
            </a:r>
          </a:p>
          <a:p>
            <a:pPr marL="1463040" lvl="1" indent="-365760" fontAlgn="base">
              <a:spcBef>
                <a:spcPts val="0"/>
              </a:spcBef>
              <a:spcAft>
                <a:spcPts val="6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Google Pay / Apple Pay</a:t>
            </a:r>
          </a:p>
          <a:p>
            <a:pPr marL="1095364" indent="-634994" fontAlgn="base">
              <a:spcBef>
                <a:spcPts val="300"/>
              </a:spcBef>
              <a:spcAft>
                <a:spcPts val="300"/>
              </a:spcAft>
              <a:buClr>
                <a:schemeClr val="accent1">
                  <a:lumMod val="75000"/>
                </a:schemeClr>
              </a:buClr>
            </a:pPr>
            <a:r>
              <a:rPr lang="en-US" sz="2000" dirty="0">
                <a:latin typeface="Trebuchet MS" panose="020B0703020202090204" pitchFamily="34" charset="0"/>
              </a:rPr>
              <a:t>Bank / Other Payment Services</a:t>
            </a:r>
          </a:p>
          <a:p>
            <a:pPr marL="1463040" marR="0" lvl="1" indent="-36576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Zelle</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800" dirty="0">
                <a:solidFill>
                  <a:prstClr val="black"/>
                </a:solidFill>
                <a:latin typeface="Trebuchet MS" panose="020B0703020202090204" pitchFamily="34" charset="0"/>
              </a:rPr>
              <a:t>Stripe</a:t>
            </a:r>
          </a:p>
          <a:p>
            <a:pPr marL="1095364" indent="-634994" fontAlgn="base">
              <a:spcBef>
                <a:spcPts val="600"/>
              </a:spcBef>
              <a:spcAft>
                <a:spcPts val="300"/>
              </a:spcAft>
              <a:buClr>
                <a:schemeClr val="accent1">
                  <a:lumMod val="75000"/>
                </a:schemeClr>
              </a:buClr>
            </a:pPr>
            <a:r>
              <a:rPr lang="en-US" sz="2000" b="1" dirty="0">
                <a:latin typeface="Trebuchet MS" panose="020B0703020202090204" pitchFamily="34" charset="0"/>
              </a:rPr>
              <a:t>4 </a:t>
            </a:r>
            <a:r>
              <a:rPr lang="en-US" sz="2000" b="1" i="1" dirty="0">
                <a:latin typeface="Trebuchet MS" panose="020B0703020202090204" pitchFamily="34" charset="0"/>
              </a:rPr>
              <a:t>possible </a:t>
            </a:r>
            <a:r>
              <a:rPr lang="en-US" sz="2000" b="1" dirty="0">
                <a:latin typeface="Trebuchet MS" panose="020B0703020202090204" pitchFamily="34" charset="0"/>
              </a:rPr>
              <a:t>options will be </a:t>
            </a:r>
            <a:r>
              <a:rPr lang="en-US" sz="2000" b="1" i="1" dirty="0">
                <a:latin typeface="Trebuchet MS" panose="020B0703020202090204" pitchFamily="34" charset="0"/>
              </a:rPr>
              <a:t>compared</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800" dirty="0">
                <a:solidFill>
                  <a:prstClr val="black"/>
                </a:solidFill>
                <a:latin typeface="Trebuchet MS" panose="020B0703020202090204" pitchFamily="34" charset="0"/>
              </a:rPr>
              <a:t>We are not recommending use or disuse of any option.</a:t>
            </a:r>
            <a:endPar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Aft>
                <a:spcPts val="600"/>
              </a:spcAft>
              <a:buClr>
                <a:schemeClr val="accent1">
                  <a:lumMod val="75000"/>
                </a:schemeClr>
              </a:buClr>
            </a:pPr>
            <a:endParaRPr lang="en-US" sz="1800" b="1"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6" name="Rectangle 5" descr="Question Mark">
            <a:extLst>
              <a:ext uri="{FF2B5EF4-FFF2-40B4-BE49-F238E27FC236}">
                <a16:creationId xmlns:a16="http://schemas.microsoft.com/office/drawing/2014/main" id="{2AB782A9-05DB-4899-895E-10A99E7A3E9E}"/>
              </a:ext>
            </a:extLst>
          </p:cNvPr>
          <p:cNvSpPr>
            <a:spLocks noChangeAspect="1"/>
          </p:cNvSpPr>
          <p:nvPr/>
        </p:nvSpPr>
        <p:spPr>
          <a:xfrm>
            <a:off x="10137253" y="786279"/>
            <a:ext cx="1878563" cy="187856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a:glow rad="101600">
              <a:schemeClr val="accent3">
                <a:satMod val="175000"/>
                <a:alpha val="40000"/>
              </a:schemeClr>
            </a:glow>
            <a:outerShdw blurRad="50800" dist="38100" dir="5400000" rotWithShape="0">
              <a:srgbClr val="000000">
                <a:alpha val="35000"/>
              </a:srgbClr>
            </a:outerShdw>
          </a:effectLst>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3" name="Title 1">
            <a:extLst>
              <a:ext uri="{FF2B5EF4-FFF2-40B4-BE49-F238E27FC236}">
                <a16:creationId xmlns:a16="http://schemas.microsoft.com/office/drawing/2014/main" id="{845D51C4-6614-40D1-8546-14B2B3A99599}"/>
              </a:ext>
            </a:extLst>
          </p:cNvPr>
          <p:cNvSpPr txBox="1">
            <a:spLocks/>
          </p:cNvSpPr>
          <p:nvPr/>
        </p:nvSpPr>
        <p:spPr>
          <a:xfrm>
            <a:off x="3668024" y="999943"/>
            <a:ext cx="613028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200" b="1" dirty="0">
                <a:solidFill>
                  <a:schemeClr val="accent4">
                    <a:lumMod val="50000"/>
                  </a:schemeClr>
                </a:solidFill>
                <a:effectLst>
                  <a:outerShdw blurRad="38100" dist="38100" dir="2700000" algn="tl">
                    <a:srgbClr val="000000">
                      <a:alpha val="43137"/>
                    </a:srgbClr>
                  </a:outerShdw>
                </a:effectLst>
              </a:rPr>
              <a:t>Listed are a few of many...</a:t>
            </a:r>
          </a:p>
        </p:txBody>
      </p:sp>
    </p:spTree>
    <p:extLst>
      <p:ext uri="{BB962C8B-B14F-4D97-AF65-F5344CB8AC3E}">
        <p14:creationId xmlns:p14="http://schemas.microsoft.com/office/powerpoint/2010/main" val="15003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295909" y="362604"/>
            <a:ext cx="5882640" cy="573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PaPal.com</a:t>
            </a:r>
          </a:p>
        </p:txBody>
      </p:sp>
      <p:sp>
        <p:nvSpPr>
          <p:cNvPr id="12" name="Content Placeholder 2">
            <a:extLst>
              <a:ext uri="{FF2B5EF4-FFF2-40B4-BE49-F238E27FC236}">
                <a16:creationId xmlns:a16="http://schemas.microsoft.com/office/drawing/2014/main" id="{D6C2F8C1-BFC8-413C-8B66-41C0CB42A13B}"/>
              </a:ext>
            </a:extLst>
          </p:cNvPr>
          <p:cNvSpPr txBox="1">
            <a:spLocks/>
          </p:cNvSpPr>
          <p:nvPr/>
        </p:nvSpPr>
        <p:spPr>
          <a:xfrm>
            <a:off x="562750" y="2744183"/>
            <a:ext cx="5322980" cy="3839494"/>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latin typeface="Trebuchet MS" panose="020B0703020202090204" pitchFamily="34" charset="0"/>
              </a:rPr>
              <a:t>Anonymity Considerations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Information is captured based on the user’s PayPal account or name they enter when making a credit card payment.</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Only the treasurer or those with access to the PayPal account will have access.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Types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PayPal account.</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Debit/Credit</a:t>
            </a: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Ease of Use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Works on a desktop/laptop, or mobile.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form straightforward</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Basic forms do not offer mobile integration.</a:t>
            </a: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grpSp>
        <p:nvGrpSpPr>
          <p:cNvPr id="28" name="Group 27">
            <a:extLst>
              <a:ext uri="{FF2B5EF4-FFF2-40B4-BE49-F238E27FC236}">
                <a16:creationId xmlns:a16="http://schemas.microsoft.com/office/drawing/2014/main" id="{EBB5F54B-06B7-4897-908F-6D153130BDB0}"/>
              </a:ext>
            </a:extLst>
          </p:cNvPr>
          <p:cNvGrpSpPr/>
          <p:nvPr/>
        </p:nvGrpSpPr>
        <p:grpSpPr>
          <a:xfrm>
            <a:off x="8791333" y="-93177"/>
            <a:ext cx="3471937" cy="6951177"/>
            <a:chOff x="8713512" y="-93177"/>
            <a:chExt cx="3471937" cy="6951177"/>
          </a:xfrm>
        </p:grpSpPr>
        <p:sp>
          <p:nvSpPr>
            <p:cNvPr id="24" name="Isosceles Triangle 23">
              <a:extLst>
                <a:ext uri="{FF2B5EF4-FFF2-40B4-BE49-F238E27FC236}">
                  <a16:creationId xmlns:a16="http://schemas.microsoft.com/office/drawing/2014/main" id="{AFD983F9-06E9-4F9D-B841-EEFF30968876}"/>
                </a:ext>
              </a:extLst>
            </p:cNvPr>
            <p:cNvSpPr/>
            <p:nvPr/>
          </p:nvSpPr>
          <p:spPr>
            <a:xfrm>
              <a:off x="10436662" y="577125"/>
              <a:ext cx="1168435" cy="2405924"/>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172C67-AB6D-4F67-B708-1BEBE68FA915}"/>
                </a:ext>
              </a:extLst>
            </p:cNvPr>
            <p:cNvSpPr/>
            <p:nvPr/>
          </p:nvSpPr>
          <p:spPr>
            <a:xfrm flipH="1">
              <a:off x="8713512" y="2782111"/>
              <a:ext cx="3471937" cy="407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A177E-63C6-4EBA-84C0-DD694FB8BDCE}"/>
                </a:ext>
              </a:extLst>
            </p:cNvPr>
            <p:cNvSpPr/>
            <p:nvPr/>
          </p:nvSpPr>
          <p:spPr>
            <a:xfrm>
              <a:off x="8845039" y="0"/>
              <a:ext cx="208016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558A6F19-08FE-461C-828D-2538D4780E50}"/>
                </a:ext>
              </a:extLst>
            </p:cNvPr>
            <p:cNvSpPr/>
            <p:nvPr/>
          </p:nvSpPr>
          <p:spPr>
            <a:xfrm rot="20712478">
              <a:off x="10999806" y="-93177"/>
              <a:ext cx="820057" cy="3021612"/>
            </a:xfrm>
            <a:prstGeom prst="triangle">
              <a:avLst>
                <a:gd name="adj" fmla="val 34674"/>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4AC895FC-EA1D-4CC1-8D7D-6E8EB2A20663}"/>
                </a:ext>
              </a:extLst>
            </p:cNvPr>
            <p:cNvSpPr/>
            <p:nvPr/>
          </p:nvSpPr>
          <p:spPr>
            <a:xfrm>
              <a:off x="10361381" y="200461"/>
              <a:ext cx="664562" cy="753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ontent Placeholder 2">
            <a:extLst>
              <a:ext uri="{FF2B5EF4-FFF2-40B4-BE49-F238E27FC236}">
                <a16:creationId xmlns:a16="http://schemas.microsoft.com/office/drawing/2014/main" id="{F4BEB5CA-4F31-4CDF-8B42-B38C77C4044D}"/>
              </a:ext>
            </a:extLst>
          </p:cNvPr>
          <p:cNvSpPr txBox="1">
            <a:spLocks/>
          </p:cNvSpPr>
          <p:nvPr/>
        </p:nvSpPr>
        <p:spPr>
          <a:xfrm>
            <a:off x="3314235" y="1006823"/>
            <a:ext cx="5657021" cy="925111"/>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600"/>
              </a:spcBef>
              <a:spcAft>
                <a:spcPts val="300"/>
              </a:spcAft>
              <a:buClr>
                <a:schemeClr val="accent1">
                  <a:lumMod val="75000"/>
                </a:schemeClr>
              </a:buClr>
              <a:buNone/>
            </a:pPr>
            <a:r>
              <a:rPr lang="en-US" sz="2000" b="1" dirty="0">
                <a:solidFill>
                  <a:schemeClr val="accent4">
                    <a:lumMod val="50000"/>
                  </a:schemeClr>
                </a:solidFill>
                <a:latin typeface="Trebuchet MS" panose="020B0703020202090204" pitchFamily="34" charset="0"/>
              </a:rPr>
              <a:t>Overview</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PayPal is a website/service that enables you to pay, send money, and accept payments.</a:t>
            </a: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6472634" y="2744182"/>
            <a:ext cx="5616103" cy="3839495"/>
          </a:xfrm>
          <a:prstGeom prst="rect">
            <a:avLst/>
          </a:prstGeom>
          <a:noFill/>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Setup</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Recommended to create a business PayPal account to meet terms of service, allow for easier treasurer rotation, and payment tracking.</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Business account is free, and not difficult to set up and link to a bank account.</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Offers basic payment forms with fixed amounts, variable amounts, and recurring contributions.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Also integrate with web sites for more sophisticated options.</a:t>
            </a: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Fees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2.9% per transaction + $.30, (Non-profit 2.2%)</a:t>
            </a:r>
            <a:endParaRPr lang="en-US" sz="1800"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5" name="TextBox 4">
            <a:extLst>
              <a:ext uri="{FF2B5EF4-FFF2-40B4-BE49-F238E27FC236}">
                <a16:creationId xmlns:a16="http://schemas.microsoft.com/office/drawing/2014/main" id="{1CEB24A1-CD29-423A-AF9D-7B7B004644B1}"/>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P</a:t>
            </a:r>
          </a:p>
        </p:txBody>
      </p:sp>
    </p:spTree>
    <p:extLst>
      <p:ext uri="{BB962C8B-B14F-4D97-AF65-F5344CB8AC3E}">
        <p14:creationId xmlns:p14="http://schemas.microsoft.com/office/powerpoint/2010/main" val="2480831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ACB56-8795-2546-89C9-9D7D85C866DA}"/>
              </a:ext>
            </a:extLst>
          </p:cNvPr>
          <p:cNvSpPr txBox="1"/>
          <p:nvPr/>
        </p:nvSpPr>
        <p:spPr>
          <a:xfrm>
            <a:off x="2682953" y="1620520"/>
            <a:ext cx="6826094" cy="3479863"/>
          </a:xfrm>
          <a:prstGeom prst="rect">
            <a:avLst/>
          </a:prstGeom>
          <a:noFill/>
        </p:spPr>
        <p:txBody>
          <a:bodyPr wrap="square" lIns="0" tIns="0" rIns="0" bIns="0" rtlCol="0" anchor="t">
            <a:noAutofit/>
          </a:bodyPr>
          <a:lstStyle/>
          <a:p>
            <a:r>
              <a:rPr lang="en-US" sz="4000" b="1" dirty="0">
                <a:solidFill>
                  <a:schemeClr val="accent2">
                    <a:lumMod val="50000"/>
                  </a:schemeClr>
                </a:solidFill>
              </a:rPr>
              <a:t>PLEASE REMEMBER</a:t>
            </a:r>
          </a:p>
          <a:p>
            <a:endParaRPr lang="en-US" sz="1613" dirty="0">
              <a:solidFill>
                <a:schemeClr val="accent2">
                  <a:lumMod val="50000"/>
                </a:schemeClr>
              </a:solidFill>
            </a:endParaRPr>
          </a:p>
          <a:p>
            <a:r>
              <a:rPr lang="en-US" sz="2400" dirty="0">
                <a:solidFill>
                  <a:schemeClr val="tx1">
                    <a:lumMod val="75000"/>
                    <a:lumOff val="25000"/>
                  </a:schemeClr>
                </a:solidFill>
              </a:rPr>
              <a:t>The information in this presentation is offered as shared experience, not as directives or advice. Our Fourth Tradition states that each AA group should be autonomous, except in matters affecting other groups or AA as a whole. How groups choose to handle their finances is ultimately up to the group conscience.</a:t>
            </a:r>
          </a:p>
        </p:txBody>
      </p:sp>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pic>
        <p:nvPicPr>
          <p:cNvPr id="6" name="Graphic 5" descr="Person with idea">
            <a:extLst>
              <a:ext uri="{FF2B5EF4-FFF2-40B4-BE49-F238E27FC236}">
                <a16:creationId xmlns:a16="http://schemas.microsoft.com/office/drawing/2014/main" id="{34686967-67F4-4D24-BA87-12389F4F72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44" y="1663700"/>
            <a:ext cx="1100346" cy="1100346"/>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15076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144662" y="312495"/>
            <a:ext cx="3352496"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PayPal.com</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205745" y="2175735"/>
            <a:ext cx="1638295" cy="38253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Payment Form</a:t>
            </a:r>
          </a:p>
        </p:txBody>
      </p:sp>
      <p:sp>
        <p:nvSpPr>
          <p:cNvPr id="20" name="Title 1">
            <a:extLst>
              <a:ext uri="{FF2B5EF4-FFF2-40B4-BE49-F238E27FC236}">
                <a16:creationId xmlns:a16="http://schemas.microsoft.com/office/drawing/2014/main" id="{9F31DE4E-4FE0-4F59-B648-D72C2DD9A554}"/>
              </a:ext>
            </a:extLst>
          </p:cNvPr>
          <p:cNvSpPr txBox="1">
            <a:spLocks/>
          </p:cNvSpPr>
          <p:nvPr/>
        </p:nvSpPr>
        <p:spPr>
          <a:xfrm>
            <a:off x="5237398" y="2052455"/>
            <a:ext cx="3352496" cy="314546"/>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2000" b="1" dirty="0">
                <a:solidFill>
                  <a:schemeClr val="accent4">
                    <a:lumMod val="50000"/>
                  </a:schemeClr>
                </a:solidFill>
                <a:effectLst>
                  <a:outerShdw blurRad="38100" dist="38100" dir="2700000" algn="tl">
                    <a:srgbClr val="000000">
                      <a:alpha val="43137"/>
                    </a:srgbClr>
                  </a:outerShdw>
                </a:effectLst>
              </a:rPr>
              <a:t>Dashboard</a:t>
            </a:r>
          </a:p>
        </p:txBody>
      </p:sp>
      <p:pic>
        <p:nvPicPr>
          <p:cNvPr id="5" name="Picture 4">
            <a:extLst>
              <a:ext uri="{FF2B5EF4-FFF2-40B4-BE49-F238E27FC236}">
                <a16:creationId xmlns:a16="http://schemas.microsoft.com/office/drawing/2014/main" id="{BAEFCA92-54A3-48B4-9C66-3D38C93D1483}"/>
              </a:ext>
            </a:extLst>
          </p:cNvPr>
          <p:cNvPicPr>
            <a:picLocks noChangeAspect="1"/>
          </p:cNvPicPr>
          <p:nvPr/>
        </p:nvPicPr>
        <p:blipFill>
          <a:blip r:embed="rId3"/>
          <a:stretch>
            <a:fillRect/>
          </a:stretch>
        </p:blipFill>
        <p:spPr>
          <a:xfrm>
            <a:off x="365765" y="2730279"/>
            <a:ext cx="3352496" cy="3768000"/>
          </a:xfrm>
          <a:prstGeom prst="rect">
            <a:avLst/>
          </a:prstGeom>
        </p:spPr>
      </p:pic>
      <p:sp>
        <p:nvSpPr>
          <p:cNvPr id="17" name="TextBox 16">
            <a:extLst>
              <a:ext uri="{FF2B5EF4-FFF2-40B4-BE49-F238E27FC236}">
                <a16:creationId xmlns:a16="http://schemas.microsoft.com/office/drawing/2014/main" id="{E38F1606-8549-49BA-8A50-269321288701}"/>
              </a:ext>
            </a:extLst>
          </p:cNvPr>
          <p:cNvSpPr txBox="1"/>
          <p:nvPr/>
        </p:nvSpPr>
        <p:spPr>
          <a:xfrm>
            <a:off x="3589020" y="1160705"/>
            <a:ext cx="3520440" cy="461665"/>
          </a:xfrm>
          <a:prstGeom prst="rect">
            <a:avLst/>
          </a:prstGeom>
          <a:noFill/>
        </p:spPr>
        <p:txBody>
          <a:bodyPr wrap="square" rtlCol="0">
            <a:spAutoFit/>
          </a:bodyPr>
          <a:lstStyle/>
          <a:p>
            <a:r>
              <a:rPr lang="en-US" sz="2400" b="1" dirty="0">
                <a:solidFill>
                  <a:schemeClr val="accent1">
                    <a:lumMod val="75000"/>
                  </a:schemeClr>
                </a:solidFill>
              </a:rPr>
              <a:t>What It Looks Like</a:t>
            </a:r>
          </a:p>
        </p:txBody>
      </p:sp>
      <p:pic>
        <p:nvPicPr>
          <p:cNvPr id="2" name="Picture 1">
            <a:extLst>
              <a:ext uri="{FF2B5EF4-FFF2-40B4-BE49-F238E27FC236}">
                <a16:creationId xmlns:a16="http://schemas.microsoft.com/office/drawing/2014/main" id="{E635095D-19E2-4EFC-AAB4-D527EC58700F}"/>
              </a:ext>
            </a:extLst>
          </p:cNvPr>
          <p:cNvPicPr>
            <a:picLocks noChangeAspect="1"/>
          </p:cNvPicPr>
          <p:nvPr/>
        </p:nvPicPr>
        <p:blipFill>
          <a:blip r:embed="rId4"/>
          <a:stretch>
            <a:fillRect/>
          </a:stretch>
        </p:blipFill>
        <p:spPr>
          <a:xfrm>
            <a:off x="5237398" y="2386584"/>
            <a:ext cx="6748857" cy="4291956"/>
          </a:xfrm>
          <a:prstGeom prst="rect">
            <a:avLst/>
          </a:prstGeom>
        </p:spPr>
      </p:pic>
      <p:sp>
        <p:nvSpPr>
          <p:cNvPr id="6" name="TextBox 5">
            <a:extLst>
              <a:ext uri="{FF2B5EF4-FFF2-40B4-BE49-F238E27FC236}">
                <a16:creationId xmlns:a16="http://schemas.microsoft.com/office/drawing/2014/main" id="{3D252CF2-6014-40EE-8BC7-6B989697C9F9}"/>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P</a:t>
            </a:r>
          </a:p>
        </p:txBody>
      </p:sp>
    </p:spTree>
    <p:extLst>
      <p:ext uri="{BB962C8B-B14F-4D97-AF65-F5344CB8AC3E}">
        <p14:creationId xmlns:p14="http://schemas.microsoft.com/office/powerpoint/2010/main" val="184977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144662" y="312495"/>
            <a:ext cx="3352496"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PayPal.com</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3668024" y="999943"/>
            <a:ext cx="613028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200" b="1" dirty="0">
                <a:solidFill>
                  <a:schemeClr val="accent4">
                    <a:lumMod val="50000"/>
                  </a:schemeClr>
                </a:solidFill>
                <a:effectLst>
                  <a:outerShdw blurRad="38100" dist="38100" dir="2700000" algn="tl">
                    <a:srgbClr val="000000">
                      <a:alpha val="43137"/>
                    </a:srgbClr>
                  </a:outerShdw>
                </a:effectLst>
              </a:rPr>
              <a:t>Summary</a:t>
            </a:r>
          </a:p>
        </p:txBody>
      </p:sp>
      <p:sp>
        <p:nvSpPr>
          <p:cNvPr id="5" name="Content Placeholder 2">
            <a:extLst>
              <a:ext uri="{FF2B5EF4-FFF2-40B4-BE49-F238E27FC236}">
                <a16:creationId xmlns:a16="http://schemas.microsoft.com/office/drawing/2014/main" id="{470F9699-BAAA-441E-8456-A464E49DAFDD}"/>
              </a:ext>
            </a:extLst>
          </p:cNvPr>
          <p:cNvSpPr txBox="1">
            <a:spLocks/>
          </p:cNvSpPr>
          <p:nvPr/>
        </p:nvSpPr>
        <p:spPr>
          <a:xfrm>
            <a:off x="1105865" y="2758440"/>
            <a:ext cx="8692446" cy="3648257"/>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Suitable choice for longer-term online contributions</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Offers basic options for payments forms, probably adequate at the</a:t>
            </a:r>
            <a:r>
              <a:rPr lang="en-US" sz="1700" dirty="0">
                <a:solidFill>
                  <a:prstClr val="black"/>
                </a:solidFill>
                <a:latin typeface="Trebuchet MS" panose="020B0703020202090204" pitchFamily="34" charset="0"/>
              </a:rPr>
              <a:t> group level.</a:t>
            </a:r>
            <a:endPar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Setup is not difficult.</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Many people are already familiar with PayPal, and payment is simple.</a:t>
            </a:r>
            <a:endParaRPr lang="en-US" sz="17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r>
              <a:rPr lang="en-US" sz="2000" dirty="0">
                <a:latin typeface="Trebuchet MS" panose="020B0703020202090204" pitchFamily="34" charset="0"/>
              </a:rPr>
              <a:t>Anonymity concerns are the same as any other business-type platform.</a:t>
            </a:r>
          </a:p>
          <a:p>
            <a:pPr marL="1095364" indent="-634994" fontAlgn="base">
              <a:spcBef>
                <a:spcPts val="600"/>
              </a:spcBef>
              <a:buClr>
                <a:schemeClr val="accent1">
                  <a:lumMod val="75000"/>
                </a:schemeClr>
              </a:buClr>
            </a:pPr>
            <a:r>
              <a:rPr lang="en-US" sz="2000" dirty="0">
                <a:latin typeface="Trebuchet MS" panose="020B0703020202090204" pitchFamily="34" charset="0"/>
              </a:rPr>
              <a:t>Fees are standard for the industry.</a:t>
            </a: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TextBox 1">
            <a:extLst>
              <a:ext uri="{FF2B5EF4-FFF2-40B4-BE49-F238E27FC236}">
                <a16:creationId xmlns:a16="http://schemas.microsoft.com/office/drawing/2014/main" id="{CA4676DE-9C1D-4E16-8A3A-7A1753AE7ED7}"/>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P</a:t>
            </a:r>
          </a:p>
        </p:txBody>
      </p:sp>
    </p:spTree>
    <p:extLst>
      <p:ext uri="{BB962C8B-B14F-4D97-AF65-F5344CB8AC3E}">
        <p14:creationId xmlns:p14="http://schemas.microsoft.com/office/powerpoint/2010/main" val="29549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295909" y="362604"/>
            <a:ext cx="5882640" cy="573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Donorbox.org</a:t>
            </a:r>
          </a:p>
        </p:txBody>
      </p:sp>
      <p:grpSp>
        <p:nvGrpSpPr>
          <p:cNvPr id="28" name="Group 27">
            <a:extLst>
              <a:ext uri="{FF2B5EF4-FFF2-40B4-BE49-F238E27FC236}">
                <a16:creationId xmlns:a16="http://schemas.microsoft.com/office/drawing/2014/main" id="{EBB5F54B-06B7-4897-908F-6D153130BDB0}"/>
              </a:ext>
            </a:extLst>
          </p:cNvPr>
          <p:cNvGrpSpPr/>
          <p:nvPr/>
        </p:nvGrpSpPr>
        <p:grpSpPr>
          <a:xfrm>
            <a:off x="8791333" y="-93177"/>
            <a:ext cx="3471937" cy="6951177"/>
            <a:chOff x="8713512" y="-93177"/>
            <a:chExt cx="3471937" cy="6951177"/>
          </a:xfrm>
        </p:grpSpPr>
        <p:sp>
          <p:nvSpPr>
            <p:cNvPr id="24" name="Isosceles Triangle 23">
              <a:extLst>
                <a:ext uri="{FF2B5EF4-FFF2-40B4-BE49-F238E27FC236}">
                  <a16:creationId xmlns:a16="http://schemas.microsoft.com/office/drawing/2014/main" id="{AFD983F9-06E9-4F9D-B841-EEFF30968876}"/>
                </a:ext>
              </a:extLst>
            </p:cNvPr>
            <p:cNvSpPr/>
            <p:nvPr/>
          </p:nvSpPr>
          <p:spPr>
            <a:xfrm>
              <a:off x="10436662" y="577125"/>
              <a:ext cx="1168435" cy="2405924"/>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172C67-AB6D-4F67-B708-1BEBE68FA915}"/>
                </a:ext>
              </a:extLst>
            </p:cNvPr>
            <p:cNvSpPr/>
            <p:nvPr/>
          </p:nvSpPr>
          <p:spPr>
            <a:xfrm flipH="1">
              <a:off x="8713512" y="2782111"/>
              <a:ext cx="3471937" cy="407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A177E-63C6-4EBA-84C0-DD694FB8BDCE}"/>
                </a:ext>
              </a:extLst>
            </p:cNvPr>
            <p:cNvSpPr/>
            <p:nvPr/>
          </p:nvSpPr>
          <p:spPr>
            <a:xfrm>
              <a:off x="8845039" y="0"/>
              <a:ext cx="208016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558A6F19-08FE-461C-828D-2538D4780E50}"/>
                </a:ext>
              </a:extLst>
            </p:cNvPr>
            <p:cNvSpPr/>
            <p:nvPr/>
          </p:nvSpPr>
          <p:spPr>
            <a:xfrm rot="20712478">
              <a:off x="10999806" y="-93177"/>
              <a:ext cx="820057" cy="3021612"/>
            </a:xfrm>
            <a:prstGeom prst="triangle">
              <a:avLst>
                <a:gd name="adj" fmla="val 34674"/>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4AC895FC-EA1D-4CC1-8D7D-6E8EB2A20663}"/>
                </a:ext>
              </a:extLst>
            </p:cNvPr>
            <p:cNvSpPr/>
            <p:nvPr/>
          </p:nvSpPr>
          <p:spPr>
            <a:xfrm>
              <a:off x="10361381" y="200461"/>
              <a:ext cx="664562" cy="753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ontent Placeholder 2">
            <a:extLst>
              <a:ext uri="{FF2B5EF4-FFF2-40B4-BE49-F238E27FC236}">
                <a16:creationId xmlns:a16="http://schemas.microsoft.com/office/drawing/2014/main" id="{F4BEB5CA-4F31-4CDF-8B42-B38C77C4044D}"/>
              </a:ext>
            </a:extLst>
          </p:cNvPr>
          <p:cNvSpPr txBox="1">
            <a:spLocks/>
          </p:cNvSpPr>
          <p:nvPr/>
        </p:nvSpPr>
        <p:spPr>
          <a:xfrm>
            <a:off x="3314235" y="1006823"/>
            <a:ext cx="5657021" cy="925111"/>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600"/>
              </a:spcBef>
              <a:spcAft>
                <a:spcPts val="300"/>
              </a:spcAft>
              <a:buClr>
                <a:schemeClr val="accent1">
                  <a:lumMod val="75000"/>
                </a:schemeClr>
              </a:buClr>
              <a:buNone/>
            </a:pPr>
            <a:r>
              <a:rPr lang="en-US" sz="2000" b="1" dirty="0">
                <a:solidFill>
                  <a:schemeClr val="accent4">
                    <a:lumMod val="50000"/>
                  </a:schemeClr>
                </a:solidFill>
                <a:latin typeface="Trebuchet MS" panose="020B0703020202090204" pitchFamily="34" charset="0"/>
              </a:rPr>
              <a:t>Overview</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Donorbox is a powerful fundraising platform designed for charitable contributions.</a:t>
            </a: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5" name="Content Placeholder 2">
            <a:extLst>
              <a:ext uri="{FF2B5EF4-FFF2-40B4-BE49-F238E27FC236}">
                <a16:creationId xmlns:a16="http://schemas.microsoft.com/office/drawing/2014/main" id="{B41FD81D-2EF9-44B9-90B2-A66791348492}"/>
              </a:ext>
            </a:extLst>
          </p:cNvPr>
          <p:cNvSpPr txBox="1">
            <a:spLocks/>
          </p:cNvSpPr>
          <p:nvPr/>
        </p:nvSpPr>
        <p:spPr>
          <a:xfrm>
            <a:off x="6472634" y="2468882"/>
            <a:ext cx="5616103" cy="4114796"/>
          </a:xfrm>
          <a:prstGeom prst="rect">
            <a:avLst/>
          </a:prstGeom>
          <a:noFill/>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Setup</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Requires a separate PayPal account for PayPal, Stripe account to take Credit/Debit cards.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Stripe account is not difficult to setup. </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Total of 3 accounts to manage including Donorbox.</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Simple to create attractive payment forms with many customizable options.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Fees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2.9% per transaction + $.30, (Non-profit 2.2%)</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If over $1,000 contributions per month, additional 1.5% fee per transaction.</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Offers e-check option with .8% transaction fee.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Stripe and PayPal process your payments directly.</a:t>
            </a:r>
            <a:endParaRPr lang="en-US" sz="1800"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6" name="Content Placeholder 2">
            <a:extLst>
              <a:ext uri="{FF2B5EF4-FFF2-40B4-BE49-F238E27FC236}">
                <a16:creationId xmlns:a16="http://schemas.microsoft.com/office/drawing/2014/main" id="{4094A8D7-9892-4E29-9F5A-B4FFAC986D4B}"/>
              </a:ext>
            </a:extLst>
          </p:cNvPr>
          <p:cNvSpPr txBox="1">
            <a:spLocks/>
          </p:cNvSpPr>
          <p:nvPr/>
        </p:nvSpPr>
        <p:spPr>
          <a:xfrm>
            <a:off x="562750" y="2468881"/>
            <a:ext cx="5322980" cy="4114796"/>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latin typeface="Trebuchet MS" panose="020B0703020202090204" pitchFamily="34" charset="0"/>
              </a:rPr>
              <a:t>Anonymity Considerations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Information is captured based on the user’s PayPal account or name they enter when making a credit card payment.</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Only the treasurer or those with access to the Donorbox account will have access.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Types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PayPal account.</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Debit/Credit</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Google Pay/Apple Pay on mobile.</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Ease of Use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Works on a desktop/laptop, or mobile.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form intuitive.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Integrated mobile payments.</a:t>
            </a: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TextBox 1">
            <a:extLst>
              <a:ext uri="{FF2B5EF4-FFF2-40B4-BE49-F238E27FC236}">
                <a16:creationId xmlns:a16="http://schemas.microsoft.com/office/drawing/2014/main" id="{5863AF71-2293-41F2-ABE5-5295BB23F4C6}"/>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D</a:t>
            </a:r>
          </a:p>
        </p:txBody>
      </p:sp>
    </p:spTree>
    <p:extLst>
      <p:ext uri="{BB962C8B-B14F-4D97-AF65-F5344CB8AC3E}">
        <p14:creationId xmlns:p14="http://schemas.microsoft.com/office/powerpoint/2010/main" val="231184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3587382" y="214183"/>
            <a:ext cx="4156246"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Donorbox.org</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236220" y="1379233"/>
            <a:ext cx="2438400"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Payment Form</a:t>
            </a:r>
          </a:p>
        </p:txBody>
      </p:sp>
      <p:sp>
        <p:nvSpPr>
          <p:cNvPr id="20" name="Title 1">
            <a:extLst>
              <a:ext uri="{FF2B5EF4-FFF2-40B4-BE49-F238E27FC236}">
                <a16:creationId xmlns:a16="http://schemas.microsoft.com/office/drawing/2014/main" id="{9F31DE4E-4FE0-4F59-B648-D72C2DD9A554}"/>
              </a:ext>
            </a:extLst>
          </p:cNvPr>
          <p:cNvSpPr txBox="1">
            <a:spLocks/>
          </p:cNvSpPr>
          <p:nvPr/>
        </p:nvSpPr>
        <p:spPr>
          <a:xfrm>
            <a:off x="5349240" y="2308859"/>
            <a:ext cx="3352496" cy="314099"/>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2000" b="1" dirty="0">
                <a:solidFill>
                  <a:schemeClr val="accent4">
                    <a:lumMod val="50000"/>
                  </a:schemeClr>
                </a:solidFill>
                <a:effectLst>
                  <a:outerShdw blurRad="38100" dist="38100" dir="2700000" algn="tl">
                    <a:srgbClr val="000000">
                      <a:alpha val="43137"/>
                    </a:srgbClr>
                  </a:outerShdw>
                </a:effectLst>
              </a:rPr>
              <a:t>Dashboard</a:t>
            </a:r>
          </a:p>
        </p:txBody>
      </p:sp>
      <p:pic>
        <p:nvPicPr>
          <p:cNvPr id="24" name="Picture 23">
            <a:extLst>
              <a:ext uri="{FF2B5EF4-FFF2-40B4-BE49-F238E27FC236}">
                <a16:creationId xmlns:a16="http://schemas.microsoft.com/office/drawing/2014/main" id="{7F672EE4-0A14-4109-966C-C75BE2A7575E}"/>
              </a:ext>
            </a:extLst>
          </p:cNvPr>
          <p:cNvPicPr>
            <a:picLocks noChangeAspect="1"/>
          </p:cNvPicPr>
          <p:nvPr/>
        </p:nvPicPr>
        <p:blipFill>
          <a:blip r:embed="rId3"/>
          <a:stretch>
            <a:fillRect/>
          </a:stretch>
        </p:blipFill>
        <p:spPr>
          <a:xfrm>
            <a:off x="236220" y="1878513"/>
            <a:ext cx="2979420" cy="4815643"/>
          </a:xfrm>
          <a:prstGeom prst="rect">
            <a:avLst/>
          </a:prstGeom>
        </p:spPr>
      </p:pic>
      <p:pic>
        <p:nvPicPr>
          <p:cNvPr id="26" name="Picture 25">
            <a:extLst>
              <a:ext uri="{FF2B5EF4-FFF2-40B4-BE49-F238E27FC236}">
                <a16:creationId xmlns:a16="http://schemas.microsoft.com/office/drawing/2014/main" id="{A0B46F84-4817-47F3-854F-FD1D60104C49}"/>
              </a:ext>
            </a:extLst>
          </p:cNvPr>
          <p:cNvPicPr>
            <a:picLocks noChangeAspect="1"/>
          </p:cNvPicPr>
          <p:nvPr/>
        </p:nvPicPr>
        <p:blipFill>
          <a:blip r:embed="rId4"/>
          <a:stretch>
            <a:fillRect/>
          </a:stretch>
        </p:blipFill>
        <p:spPr>
          <a:xfrm>
            <a:off x="5124303" y="2853658"/>
            <a:ext cx="6831477" cy="3839760"/>
          </a:xfrm>
          <a:prstGeom prst="rect">
            <a:avLst/>
          </a:prstGeom>
        </p:spPr>
      </p:pic>
      <p:sp>
        <p:nvSpPr>
          <p:cNvPr id="28" name="TextBox 27">
            <a:extLst>
              <a:ext uri="{FF2B5EF4-FFF2-40B4-BE49-F238E27FC236}">
                <a16:creationId xmlns:a16="http://schemas.microsoft.com/office/drawing/2014/main" id="{B45B5A35-CDC3-46B8-8A96-E1971BB287CF}"/>
              </a:ext>
            </a:extLst>
          </p:cNvPr>
          <p:cNvSpPr txBox="1"/>
          <p:nvPr/>
        </p:nvSpPr>
        <p:spPr>
          <a:xfrm>
            <a:off x="5065272" y="917568"/>
            <a:ext cx="3520440" cy="461665"/>
          </a:xfrm>
          <a:prstGeom prst="rect">
            <a:avLst/>
          </a:prstGeom>
          <a:noFill/>
        </p:spPr>
        <p:txBody>
          <a:bodyPr wrap="square" rtlCol="0">
            <a:spAutoFit/>
          </a:bodyPr>
          <a:lstStyle/>
          <a:p>
            <a:r>
              <a:rPr lang="en-US" sz="2400" b="1" dirty="0">
                <a:solidFill>
                  <a:schemeClr val="accent1">
                    <a:lumMod val="75000"/>
                  </a:schemeClr>
                </a:solidFill>
              </a:rPr>
              <a:t>What It Looks Like</a:t>
            </a:r>
          </a:p>
        </p:txBody>
      </p:sp>
      <p:sp>
        <p:nvSpPr>
          <p:cNvPr id="2" name="TextBox 1">
            <a:extLst>
              <a:ext uri="{FF2B5EF4-FFF2-40B4-BE49-F238E27FC236}">
                <a16:creationId xmlns:a16="http://schemas.microsoft.com/office/drawing/2014/main" id="{38B94F3F-D38A-47A8-8C37-2D594D530C15}"/>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D</a:t>
            </a:r>
          </a:p>
        </p:txBody>
      </p:sp>
    </p:spTree>
    <p:extLst>
      <p:ext uri="{BB962C8B-B14F-4D97-AF65-F5344CB8AC3E}">
        <p14:creationId xmlns:p14="http://schemas.microsoft.com/office/powerpoint/2010/main" val="28627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23241" y="274320"/>
            <a:ext cx="4309926" cy="62551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Donorbox.org</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3942344" y="822590"/>
            <a:ext cx="613028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200" b="1" dirty="0">
                <a:solidFill>
                  <a:schemeClr val="accent4">
                    <a:lumMod val="50000"/>
                  </a:schemeClr>
                </a:solidFill>
                <a:effectLst>
                  <a:outerShdw blurRad="38100" dist="38100" dir="2700000" algn="tl">
                    <a:srgbClr val="000000">
                      <a:alpha val="43137"/>
                    </a:srgbClr>
                  </a:outerShdw>
                </a:effectLst>
              </a:rPr>
              <a:t>Summary</a:t>
            </a:r>
          </a:p>
        </p:txBody>
      </p:sp>
      <p:sp>
        <p:nvSpPr>
          <p:cNvPr id="5" name="Content Placeholder 2">
            <a:extLst>
              <a:ext uri="{FF2B5EF4-FFF2-40B4-BE49-F238E27FC236}">
                <a16:creationId xmlns:a16="http://schemas.microsoft.com/office/drawing/2014/main" id="{470F9699-BAAA-441E-8456-A464E49DAFDD}"/>
              </a:ext>
            </a:extLst>
          </p:cNvPr>
          <p:cNvSpPr txBox="1">
            <a:spLocks/>
          </p:cNvSpPr>
          <p:nvPr/>
        </p:nvSpPr>
        <p:spPr>
          <a:xfrm>
            <a:off x="707656" y="1851660"/>
            <a:ext cx="9197335" cy="4732020"/>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Robust choice for longer-term online contributions, especially if you want extra features for payments and contribution tracking:</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700" dirty="0">
                <a:solidFill>
                  <a:prstClr val="black"/>
                </a:solidFill>
                <a:latin typeface="Trebuchet MS" panose="020B0703020202090204" pitchFamily="34" charset="0"/>
              </a:rPr>
              <a:t>Additional customization options could be very beneficial at the District or Area level.</a:t>
            </a:r>
            <a:endPar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Initial setup is slightly more complicated than PayPal, requiring additional accounts.</a:t>
            </a:r>
            <a:endParaRPr lang="en-US" sz="1700" dirty="0">
              <a:solidFill>
                <a:prstClr val="black"/>
              </a:solidFill>
              <a:latin typeface="Trebuchet MS" panose="020B0703020202090204" pitchFamily="34" charset="0"/>
            </a:endParaRP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Platform is designed for charitable contributions.</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form creation and managing contributions is easier than PayPal.</a:t>
            </a: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r>
              <a:rPr lang="en-US" sz="1700" dirty="0">
                <a:solidFill>
                  <a:prstClr val="black"/>
                </a:solidFill>
                <a:latin typeface="Trebuchet MS" panose="020B0703020202090204" pitchFamily="34" charset="0"/>
              </a:rPr>
              <a:t>Recurring contributions can be set up by credit card, unlike PayPal.</a:t>
            </a:r>
            <a:endParaRPr kumimoji="0" lang="en-US" sz="17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Offers more options to users on mobile.</a:t>
            </a:r>
          </a:p>
          <a:p>
            <a:pPr marL="1095364" indent="-634994" fontAlgn="base">
              <a:spcBef>
                <a:spcPts val="600"/>
              </a:spcBef>
              <a:spcAft>
                <a:spcPts val="300"/>
              </a:spcAft>
              <a:buClr>
                <a:schemeClr val="accent1">
                  <a:lumMod val="75000"/>
                </a:schemeClr>
              </a:buClr>
            </a:pPr>
            <a:r>
              <a:rPr lang="en-US" sz="2000" dirty="0">
                <a:latin typeface="Trebuchet MS" panose="020B0703020202090204" pitchFamily="34" charset="0"/>
              </a:rPr>
              <a:t>Standard industry fees apply, plus 1.5% per transaction if over $1,000 in contributions per month.</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Offers .8% fee e-check.</a:t>
            </a:r>
          </a:p>
          <a:p>
            <a:pPr marL="1095364" indent="-634994" fontAlgn="base">
              <a:spcBef>
                <a:spcPts val="600"/>
              </a:spcBef>
              <a:spcAft>
                <a:spcPts val="600"/>
              </a:spcAft>
              <a:buClr>
                <a:schemeClr val="accent1">
                  <a:lumMod val="75000"/>
                </a:schemeClr>
              </a:buCl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TextBox 1">
            <a:extLst>
              <a:ext uri="{FF2B5EF4-FFF2-40B4-BE49-F238E27FC236}">
                <a16:creationId xmlns:a16="http://schemas.microsoft.com/office/drawing/2014/main" id="{6FAF84DB-BD9D-416A-B5A0-9D1D343842A2}"/>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D</a:t>
            </a:r>
          </a:p>
        </p:txBody>
      </p:sp>
    </p:spTree>
    <p:extLst>
      <p:ext uri="{BB962C8B-B14F-4D97-AF65-F5344CB8AC3E}">
        <p14:creationId xmlns:p14="http://schemas.microsoft.com/office/powerpoint/2010/main" val="77574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295909" y="362604"/>
            <a:ext cx="5882640" cy="573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Venmo</a:t>
            </a:r>
          </a:p>
        </p:txBody>
      </p:sp>
      <p:grpSp>
        <p:nvGrpSpPr>
          <p:cNvPr id="28" name="Group 27">
            <a:extLst>
              <a:ext uri="{FF2B5EF4-FFF2-40B4-BE49-F238E27FC236}">
                <a16:creationId xmlns:a16="http://schemas.microsoft.com/office/drawing/2014/main" id="{EBB5F54B-06B7-4897-908F-6D153130BDB0}"/>
              </a:ext>
            </a:extLst>
          </p:cNvPr>
          <p:cNvGrpSpPr/>
          <p:nvPr/>
        </p:nvGrpSpPr>
        <p:grpSpPr>
          <a:xfrm>
            <a:off x="8791333" y="-93177"/>
            <a:ext cx="3471937" cy="6951177"/>
            <a:chOff x="8713512" y="-93177"/>
            <a:chExt cx="3471937" cy="6951177"/>
          </a:xfrm>
        </p:grpSpPr>
        <p:sp>
          <p:nvSpPr>
            <p:cNvPr id="24" name="Isosceles Triangle 23">
              <a:extLst>
                <a:ext uri="{FF2B5EF4-FFF2-40B4-BE49-F238E27FC236}">
                  <a16:creationId xmlns:a16="http://schemas.microsoft.com/office/drawing/2014/main" id="{AFD983F9-06E9-4F9D-B841-EEFF30968876}"/>
                </a:ext>
              </a:extLst>
            </p:cNvPr>
            <p:cNvSpPr/>
            <p:nvPr/>
          </p:nvSpPr>
          <p:spPr>
            <a:xfrm>
              <a:off x="10436662" y="577125"/>
              <a:ext cx="1168435" cy="2405924"/>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172C67-AB6D-4F67-B708-1BEBE68FA915}"/>
                </a:ext>
              </a:extLst>
            </p:cNvPr>
            <p:cNvSpPr/>
            <p:nvPr/>
          </p:nvSpPr>
          <p:spPr>
            <a:xfrm flipH="1">
              <a:off x="8713512" y="2782111"/>
              <a:ext cx="3471937" cy="407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A177E-63C6-4EBA-84C0-DD694FB8BDCE}"/>
                </a:ext>
              </a:extLst>
            </p:cNvPr>
            <p:cNvSpPr/>
            <p:nvPr/>
          </p:nvSpPr>
          <p:spPr>
            <a:xfrm>
              <a:off x="8845039" y="0"/>
              <a:ext cx="208016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558A6F19-08FE-461C-828D-2538D4780E50}"/>
                </a:ext>
              </a:extLst>
            </p:cNvPr>
            <p:cNvSpPr/>
            <p:nvPr/>
          </p:nvSpPr>
          <p:spPr>
            <a:xfrm rot="20712478">
              <a:off x="10999806" y="-93177"/>
              <a:ext cx="820057" cy="3021612"/>
            </a:xfrm>
            <a:prstGeom prst="triangle">
              <a:avLst>
                <a:gd name="adj" fmla="val 34674"/>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4AC895FC-EA1D-4CC1-8D7D-6E8EB2A20663}"/>
                </a:ext>
              </a:extLst>
            </p:cNvPr>
            <p:cNvSpPr/>
            <p:nvPr/>
          </p:nvSpPr>
          <p:spPr>
            <a:xfrm>
              <a:off x="10361381" y="200461"/>
              <a:ext cx="664562" cy="753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ontent Placeholder 2">
            <a:extLst>
              <a:ext uri="{FF2B5EF4-FFF2-40B4-BE49-F238E27FC236}">
                <a16:creationId xmlns:a16="http://schemas.microsoft.com/office/drawing/2014/main" id="{F4BEB5CA-4F31-4CDF-8B42-B38C77C4044D}"/>
              </a:ext>
            </a:extLst>
          </p:cNvPr>
          <p:cNvSpPr txBox="1">
            <a:spLocks/>
          </p:cNvSpPr>
          <p:nvPr/>
        </p:nvSpPr>
        <p:spPr>
          <a:xfrm>
            <a:off x="3105327" y="937111"/>
            <a:ext cx="6431581" cy="1004857"/>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600"/>
              </a:spcBef>
              <a:spcAft>
                <a:spcPts val="300"/>
              </a:spcAft>
              <a:buClr>
                <a:schemeClr val="accent1">
                  <a:lumMod val="75000"/>
                </a:schemeClr>
              </a:buClr>
              <a:buNone/>
            </a:pPr>
            <a:r>
              <a:rPr lang="en-US" sz="2000" b="1" dirty="0">
                <a:solidFill>
                  <a:schemeClr val="accent4">
                    <a:lumMod val="50000"/>
                  </a:schemeClr>
                </a:solidFill>
                <a:latin typeface="Trebuchet MS" panose="020B0703020202090204" pitchFamily="34" charset="0"/>
              </a:rPr>
              <a:t>Overview</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Venmo is a “social” mobile payment app, designed for paying friends and family.  Also known as “peer-to-peer” payments.</a:t>
            </a:r>
            <a:endPar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12" name="Content Placeholder 2">
            <a:extLst>
              <a:ext uri="{FF2B5EF4-FFF2-40B4-BE49-F238E27FC236}">
                <a16:creationId xmlns:a16="http://schemas.microsoft.com/office/drawing/2014/main" id="{D6C2F8C1-BFC8-413C-8B66-41C0CB42A13B}"/>
              </a:ext>
            </a:extLst>
          </p:cNvPr>
          <p:cNvSpPr txBox="1">
            <a:spLocks/>
          </p:cNvSpPr>
          <p:nvPr/>
        </p:nvSpPr>
        <p:spPr>
          <a:xfrm>
            <a:off x="562750" y="2531632"/>
            <a:ext cx="5322980" cy="3669315"/>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latin typeface="Trebuchet MS" panose="020B0703020202090204" pitchFamily="34" charset="0"/>
              </a:rPr>
              <a:t>Anonymity Considerations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Default settings share your payments with “friends” or contacts. </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Easy to break anonymity without realizing it.</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It is simple to change your settings and keep transactions private.</a:t>
            </a:r>
          </a:p>
          <a:p>
            <a:pPr marL="274320" indent="-274320" fontAlgn="base">
              <a:spcBef>
                <a:spcPts val="600"/>
              </a:spcBef>
              <a:spcAft>
                <a:spcPts val="300"/>
              </a:spcAft>
              <a:buClr>
                <a:schemeClr val="accent1">
                  <a:lumMod val="75000"/>
                </a:schemeClr>
              </a:buCl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Types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Credit/Debit.</a:t>
            </a: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Ease of Use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Simple to pay and link with personal accounts.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Large number of people already use it.</a:t>
            </a: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6472634" y="2531632"/>
            <a:ext cx="5616103" cy="4196828"/>
          </a:xfrm>
          <a:prstGeom prst="rect">
            <a:avLst/>
          </a:prstGeom>
          <a:noFill/>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Setup</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Requires a mobile phone number and bank account.</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Terms of service state it cannot be used for charitable contributions, however this does not appear to enforced for group meetings.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Strongly suggested at a minimum to use a group bank account.</a:t>
            </a: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Fees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No fee to receive money.</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3</a:t>
            </a:r>
            <a:r>
              <a:rPr lang="en-US" sz="1600" dirty="0">
                <a:solidFill>
                  <a:prstClr val="black"/>
                </a:solidFill>
                <a:latin typeface="Trebuchet MS" panose="020B0703020202090204" pitchFamily="34" charset="0"/>
              </a:rPr>
              <a:t>% fee charged to user for credit cards.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Other Notes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Rotation of treasurer could be problematic since account is linked to a personal mobile phone.</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Prudence required to use safely.</a:t>
            </a:r>
            <a:endParaRPr lang="en-US" sz="1800"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3" name="TextBox 2">
            <a:extLst>
              <a:ext uri="{FF2B5EF4-FFF2-40B4-BE49-F238E27FC236}">
                <a16:creationId xmlns:a16="http://schemas.microsoft.com/office/drawing/2014/main" id="{E3261DB9-EDEF-4FF2-BDF0-142EFDE7DFC1}"/>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V</a:t>
            </a:r>
          </a:p>
        </p:txBody>
      </p:sp>
    </p:spTree>
    <p:extLst>
      <p:ext uri="{BB962C8B-B14F-4D97-AF65-F5344CB8AC3E}">
        <p14:creationId xmlns:p14="http://schemas.microsoft.com/office/powerpoint/2010/main" val="1840800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3587382" y="214183"/>
            <a:ext cx="4156246"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Venmo</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157431" y="1965959"/>
            <a:ext cx="2438400"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Payment</a:t>
            </a:r>
          </a:p>
        </p:txBody>
      </p:sp>
      <p:sp>
        <p:nvSpPr>
          <p:cNvPr id="20" name="Title 1">
            <a:extLst>
              <a:ext uri="{FF2B5EF4-FFF2-40B4-BE49-F238E27FC236}">
                <a16:creationId xmlns:a16="http://schemas.microsoft.com/office/drawing/2014/main" id="{9F31DE4E-4FE0-4F59-B648-D72C2DD9A554}"/>
              </a:ext>
            </a:extLst>
          </p:cNvPr>
          <p:cNvSpPr txBox="1">
            <a:spLocks/>
          </p:cNvSpPr>
          <p:nvPr/>
        </p:nvSpPr>
        <p:spPr>
          <a:xfrm>
            <a:off x="3814829" y="4284444"/>
            <a:ext cx="1850676"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2000" b="1" dirty="0">
                <a:solidFill>
                  <a:schemeClr val="accent4">
                    <a:lumMod val="50000"/>
                  </a:schemeClr>
                </a:solidFill>
                <a:effectLst>
                  <a:outerShdw blurRad="38100" dist="38100" dir="2700000" algn="tl">
                    <a:srgbClr val="000000">
                      <a:alpha val="43137"/>
                    </a:srgbClr>
                  </a:outerShdw>
                </a:effectLst>
              </a:rPr>
              <a:t>Transactions</a:t>
            </a:r>
          </a:p>
        </p:txBody>
      </p:sp>
      <p:pic>
        <p:nvPicPr>
          <p:cNvPr id="5" name="Picture 4">
            <a:extLst>
              <a:ext uri="{FF2B5EF4-FFF2-40B4-BE49-F238E27FC236}">
                <a16:creationId xmlns:a16="http://schemas.microsoft.com/office/drawing/2014/main" id="{A0474E0F-4B0E-4669-86C1-1D2993E2BC2A}"/>
              </a:ext>
            </a:extLst>
          </p:cNvPr>
          <p:cNvPicPr>
            <a:picLocks noChangeAspect="1"/>
          </p:cNvPicPr>
          <p:nvPr/>
        </p:nvPicPr>
        <p:blipFill>
          <a:blip r:embed="rId3"/>
          <a:stretch>
            <a:fillRect/>
          </a:stretch>
        </p:blipFill>
        <p:spPr>
          <a:xfrm>
            <a:off x="68580" y="2568457"/>
            <a:ext cx="2362200" cy="4133849"/>
          </a:xfrm>
          <a:prstGeom prst="rect">
            <a:avLst/>
          </a:prstGeom>
        </p:spPr>
      </p:pic>
      <p:pic>
        <p:nvPicPr>
          <p:cNvPr id="14" name="Picture 13">
            <a:extLst>
              <a:ext uri="{FF2B5EF4-FFF2-40B4-BE49-F238E27FC236}">
                <a16:creationId xmlns:a16="http://schemas.microsoft.com/office/drawing/2014/main" id="{9A5E5183-2004-49F5-867E-8E2EC5547103}"/>
              </a:ext>
            </a:extLst>
          </p:cNvPr>
          <p:cNvPicPr>
            <a:picLocks noChangeAspect="1"/>
          </p:cNvPicPr>
          <p:nvPr/>
        </p:nvPicPr>
        <p:blipFill rotWithShape="1">
          <a:blip r:embed="rId4"/>
          <a:srcRect l="-6843" r="7665"/>
          <a:stretch/>
        </p:blipFill>
        <p:spPr>
          <a:xfrm>
            <a:off x="3302902" y="4870252"/>
            <a:ext cx="8709244" cy="1279114"/>
          </a:xfrm>
          <a:prstGeom prst="rect">
            <a:avLst/>
          </a:prstGeom>
        </p:spPr>
      </p:pic>
      <p:sp>
        <p:nvSpPr>
          <p:cNvPr id="16" name="TextBox 15">
            <a:extLst>
              <a:ext uri="{FF2B5EF4-FFF2-40B4-BE49-F238E27FC236}">
                <a16:creationId xmlns:a16="http://schemas.microsoft.com/office/drawing/2014/main" id="{C88296A9-984F-40D7-BA68-71793F0A838F}"/>
              </a:ext>
            </a:extLst>
          </p:cNvPr>
          <p:cNvSpPr txBox="1"/>
          <p:nvPr/>
        </p:nvSpPr>
        <p:spPr>
          <a:xfrm>
            <a:off x="4486152" y="938008"/>
            <a:ext cx="3520440" cy="461665"/>
          </a:xfrm>
          <a:prstGeom prst="rect">
            <a:avLst/>
          </a:prstGeom>
          <a:noFill/>
        </p:spPr>
        <p:txBody>
          <a:bodyPr wrap="square" rtlCol="0">
            <a:spAutoFit/>
          </a:bodyPr>
          <a:lstStyle/>
          <a:p>
            <a:r>
              <a:rPr lang="en-US" sz="2400" b="1" dirty="0">
                <a:solidFill>
                  <a:schemeClr val="accent1">
                    <a:lumMod val="75000"/>
                  </a:schemeClr>
                </a:solidFill>
              </a:rPr>
              <a:t>What It Looks Like</a:t>
            </a:r>
          </a:p>
        </p:txBody>
      </p:sp>
      <p:sp>
        <p:nvSpPr>
          <p:cNvPr id="2" name="TextBox 1">
            <a:extLst>
              <a:ext uri="{FF2B5EF4-FFF2-40B4-BE49-F238E27FC236}">
                <a16:creationId xmlns:a16="http://schemas.microsoft.com/office/drawing/2014/main" id="{6AA257DD-4D7A-470B-9E6D-54EB1B954204}"/>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V</a:t>
            </a:r>
          </a:p>
        </p:txBody>
      </p:sp>
    </p:spTree>
    <p:extLst>
      <p:ext uri="{BB962C8B-B14F-4D97-AF65-F5344CB8AC3E}">
        <p14:creationId xmlns:p14="http://schemas.microsoft.com/office/powerpoint/2010/main" val="37145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144662" y="312495"/>
            <a:ext cx="2136882"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Venmo</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3668024" y="999943"/>
            <a:ext cx="613028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200" b="1" dirty="0">
                <a:solidFill>
                  <a:schemeClr val="accent4">
                    <a:lumMod val="50000"/>
                  </a:schemeClr>
                </a:solidFill>
                <a:effectLst>
                  <a:outerShdw blurRad="38100" dist="38100" dir="2700000" algn="tl">
                    <a:srgbClr val="000000">
                      <a:alpha val="43137"/>
                    </a:srgbClr>
                  </a:outerShdw>
                </a:effectLst>
              </a:rPr>
              <a:t>Summary</a:t>
            </a:r>
          </a:p>
        </p:txBody>
      </p:sp>
      <p:sp>
        <p:nvSpPr>
          <p:cNvPr id="5" name="Content Placeholder 2">
            <a:extLst>
              <a:ext uri="{FF2B5EF4-FFF2-40B4-BE49-F238E27FC236}">
                <a16:creationId xmlns:a16="http://schemas.microsoft.com/office/drawing/2014/main" id="{470F9699-BAAA-441E-8456-A464E49DAFDD}"/>
              </a:ext>
            </a:extLst>
          </p:cNvPr>
          <p:cNvSpPr txBox="1">
            <a:spLocks/>
          </p:cNvSpPr>
          <p:nvPr/>
        </p:nvSpPr>
        <p:spPr>
          <a:xfrm>
            <a:off x="1105865" y="2766060"/>
            <a:ext cx="8692446" cy="3640637"/>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Official statements from Venmo say it’s only supposed to be used for payments from friends and family.</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Popular and easy to use.</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Has more anonymity concerns than other options.</a:t>
            </a:r>
          </a:p>
          <a:p>
            <a:pPr marL="1095364" indent="-634994" fontAlgn="base">
              <a:spcBef>
                <a:spcPts val="600"/>
              </a:spcBef>
              <a:spcAft>
                <a:spcPts val="600"/>
              </a:spcAft>
              <a:buClr>
                <a:schemeClr val="accent1">
                  <a:lumMod val="75000"/>
                </a:schemeClr>
              </a:buClr>
            </a:pPr>
            <a:r>
              <a:rPr lang="en-US" sz="2000" dirty="0">
                <a:solidFill>
                  <a:prstClr val="black"/>
                </a:solidFill>
                <a:latin typeface="Trebuchet MS" panose="020B0703020202090204" pitchFamily="34" charset="0"/>
              </a:rPr>
              <a:t>Needs to be linked to a personal mobile number, making it more difficult to use with group accounts.</a:t>
            </a: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095364" indent="-634994" fontAlgn="base">
              <a:spcBef>
                <a:spcPts val="600"/>
              </a:spcBef>
              <a:spcAft>
                <a:spcPts val="600"/>
              </a:spcAft>
              <a:buClr>
                <a:schemeClr val="accent1">
                  <a:lumMod val="75000"/>
                </a:schemeClr>
              </a:buClr>
            </a:pPr>
            <a:r>
              <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Groups are using it without issue but...</a:t>
            </a: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TextBox 1">
            <a:extLst>
              <a:ext uri="{FF2B5EF4-FFF2-40B4-BE49-F238E27FC236}">
                <a16:creationId xmlns:a16="http://schemas.microsoft.com/office/drawing/2014/main" id="{411F5E2D-BF11-460E-AED6-7A1C147CF9EC}"/>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V</a:t>
            </a:r>
          </a:p>
        </p:txBody>
      </p:sp>
    </p:spTree>
    <p:extLst>
      <p:ext uri="{BB962C8B-B14F-4D97-AF65-F5344CB8AC3E}">
        <p14:creationId xmlns:p14="http://schemas.microsoft.com/office/powerpoint/2010/main" val="26171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295909" y="362604"/>
            <a:ext cx="5882640" cy="573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Cash.App (Square)</a:t>
            </a:r>
          </a:p>
        </p:txBody>
      </p:sp>
      <p:sp>
        <p:nvSpPr>
          <p:cNvPr id="12" name="Content Placeholder 2">
            <a:extLst>
              <a:ext uri="{FF2B5EF4-FFF2-40B4-BE49-F238E27FC236}">
                <a16:creationId xmlns:a16="http://schemas.microsoft.com/office/drawing/2014/main" id="{D6C2F8C1-BFC8-413C-8B66-41C0CB42A13B}"/>
              </a:ext>
            </a:extLst>
          </p:cNvPr>
          <p:cNvSpPr txBox="1">
            <a:spLocks/>
          </p:cNvSpPr>
          <p:nvPr/>
        </p:nvSpPr>
        <p:spPr>
          <a:xfrm>
            <a:off x="568510" y="2531633"/>
            <a:ext cx="5322980" cy="3669315"/>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latin typeface="Trebuchet MS" panose="020B0703020202090204" pitchFamily="34" charset="0"/>
              </a:rPr>
              <a:t>Anonymity Considerations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Does not share transactions with “friends” or contacts. </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Your display name can be anonymized.</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Payment Types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Credit/Debit.</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Ease of Use</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Simple to pay and link personal accounts.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Also offers a personalized link or QR code to make payments.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No more difficult than Venmo.</a:t>
            </a: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grpSp>
        <p:nvGrpSpPr>
          <p:cNvPr id="28" name="Group 27">
            <a:extLst>
              <a:ext uri="{FF2B5EF4-FFF2-40B4-BE49-F238E27FC236}">
                <a16:creationId xmlns:a16="http://schemas.microsoft.com/office/drawing/2014/main" id="{EBB5F54B-06B7-4897-908F-6D153130BDB0}"/>
              </a:ext>
            </a:extLst>
          </p:cNvPr>
          <p:cNvGrpSpPr/>
          <p:nvPr/>
        </p:nvGrpSpPr>
        <p:grpSpPr>
          <a:xfrm>
            <a:off x="8791333" y="-93177"/>
            <a:ext cx="3471937" cy="6951177"/>
            <a:chOff x="8713512" y="-93177"/>
            <a:chExt cx="3471937" cy="6951177"/>
          </a:xfrm>
        </p:grpSpPr>
        <p:sp>
          <p:nvSpPr>
            <p:cNvPr id="24" name="Isosceles Triangle 23">
              <a:extLst>
                <a:ext uri="{FF2B5EF4-FFF2-40B4-BE49-F238E27FC236}">
                  <a16:creationId xmlns:a16="http://schemas.microsoft.com/office/drawing/2014/main" id="{AFD983F9-06E9-4F9D-B841-EEFF30968876}"/>
                </a:ext>
              </a:extLst>
            </p:cNvPr>
            <p:cNvSpPr/>
            <p:nvPr/>
          </p:nvSpPr>
          <p:spPr>
            <a:xfrm>
              <a:off x="10436662" y="577125"/>
              <a:ext cx="1168435" cy="2405924"/>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15172C67-AB6D-4F67-B708-1BEBE68FA915}"/>
                </a:ext>
              </a:extLst>
            </p:cNvPr>
            <p:cNvSpPr/>
            <p:nvPr/>
          </p:nvSpPr>
          <p:spPr>
            <a:xfrm flipH="1">
              <a:off x="8713512" y="2782111"/>
              <a:ext cx="3471937" cy="407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A177E-63C6-4EBA-84C0-DD694FB8BDCE}"/>
                </a:ext>
              </a:extLst>
            </p:cNvPr>
            <p:cNvSpPr/>
            <p:nvPr/>
          </p:nvSpPr>
          <p:spPr>
            <a:xfrm>
              <a:off x="8845039" y="0"/>
              <a:ext cx="208016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558A6F19-08FE-461C-828D-2538D4780E50}"/>
                </a:ext>
              </a:extLst>
            </p:cNvPr>
            <p:cNvSpPr/>
            <p:nvPr/>
          </p:nvSpPr>
          <p:spPr>
            <a:xfrm rot="20712478">
              <a:off x="10999806" y="-93177"/>
              <a:ext cx="820057" cy="3021612"/>
            </a:xfrm>
            <a:prstGeom prst="triangle">
              <a:avLst>
                <a:gd name="adj" fmla="val 34674"/>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4AC895FC-EA1D-4CC1-8D7D-6E8EB2A20663}"/>
                </a:ext>
              </a:extLst>
            </p:cNvPr>
            <p:cNvSpPr/>
            <p:nvPr/>
          </p:nvSpPr>
          <p:spPr>
            <a:xfrm>
              <a:off x="10361381" y="200461"/>
              <a:ext cx="664562" cy="753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ontent Placeholder 2">
            <a:extLst>
              <a:ext uri="{FF2B5EF4-FFF2-40B4-BE49-F238E27FC236}">
                <a16:creationId xmlns:a16="http://schemas.microsoft.com/office/drawing/2014/main" id="{F4BEB5CA-4F31-4CDF-8B42-B38C77C4044D}"/>
              </a:ext>
            </a:extLst>
          </p:cNvPr>
          <p:cNvSpPr txBox="1">
            <a:spLocks/>
          </p:cNvSpPr>
          <p:nvPr/>
        </p:nvSpPr>
        <p:spPr>
          <a:xfrm>
            <a:off x="3314235" y="1006823"/>
            <a:ext cx="5657021" cy="925111"/>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600"/>
              </a:spcBef>
              <a:spcAft>
                <a:spcPts val="300"/>
              </a:spcAft>
              <a:buClr>
                <a:schemeClr val="accent1">
                  <a:lumMod val="75000"/>
                </a:schemeClr>
              </a:buClr>
              <a:buNone/>
            </a:pPr>
            <a:r>
              <a:rPr lang="en-US" sz="2000" b="1" dirty="0">
                <a:solidFill>
                  <a:schemeClr val="accent4">
                    <a:lumMod val="50000"/>
                  </a:schemeClr>
                </a:solidFill>
                <a:latin typeface="Trebuchet MS" panose="020B0703020202090204" pitchFamily="34" charset="0"/>
              </a:rPr>
              <a:t>Overview</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Is a peer-to-peer mobile payment app like Venmo, but without the social feed and its issues.</a:t>
            </a: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6472634" y="2531632"/>
            <a:ext cx="5616103" cy="3669315"/>
          </a:xfrm>
          <a:prstGeom prst="rect">
            <a:avLst/>
          </a:prstGeom>
          <a:noFill/>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Setup</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Requires a pho</a:t>
            </a:r>
            <a:r>
              <a:rPr lang="en-US" sz="1600" dirty="0">
                <a:solidFill>
                  <a:prstClr val="black"/>
                </a:solidFill>
                <a:latin typeface="Trebuchet MS" panose="020B0703020202090204" pitchFamily="34" charset="0"/>
              </a:rPr>
              <a:t>ne number, but will accept Google Voice, unlike Venmo.</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lang="en-US" sz="1600" dirty="0">
                <a:solidFill>
                  <a:prstClr val="black"/>
                </a:solidFill>
                <a:latin typeface="Trebuchet MS" panose="020B0703020202090204" pitchFamily="34" charset="0"/>
              </a:rPr>
              <a:t>Can be set up completely with group owned accounts.</a:t>
            </a:r>
            <a:endPar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Fees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No fee to receive money.</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3% fee charged to user for credit cards.</a:t>
            </a:r>
          </a:p>
          <a:p>
            <a:pPr marL="274320" indent="-274320" fontAlgn="base">
              <a:spcBef>
                <a:spcPts val="600"/>
              </a:spcBef>
              <a:spcAft>
                <a:spcPts val="300"/>
              </a:spcAft>
              <a:buClr>
                <a:schemeClr val="accent1">
                  <a:lumMod val="75000"/>
                </a:schemeClr>
              </a:buClr>
            </a:pPr>
            <a:r>
              <a:rPr lang="en-US" sz="1800" dirty="0">
                <a:solidFill>
                  <a:prstClr val="black"/>
                </a:solidFill>
                <a:latin typeface="Trebuchet MS" panose="020B0703020202090204" pitchFamily="34" charset="0"/>
              </a:rPr>
              <a:t>Other Notes</a:t>
            </a:r>
          </a:p>
          <a:p>
            <a:pPr marL="548640" marR="0" lvl="1" indent="-27432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Terms of service make no mention of whether or not charitable contributions are permitted.</a:t>
            </a:r>
            <a:endParaRPr lang="en-US" sz="1800" dirty="0">
              <a:solidFill>
                <a:prstClr val="black"/>
              </a:solidFill>
              <a:latin typeface="Trebuchet MS" panose="020B0703020202090204" pitchFamily="34" charset="0"/>
            </a:endParaRPr>
          </a:p>
          <a:p>
            <a:pPr marL="1463040" marR="0" lvl="1" indent="-365760" algn="l" defTabSz="457200" rtl="0" eaLnBrk="1" fontAlgn="base" latinLnBrk="0" hangingPunct="1">
              <a:lnSpc>
                <a:spcPct val="100000"/>
              </a:lnSpc>
              <a:spcBef>
                <a:spcPts val="0"/>
              </a:spcBef>
              <a:spcAft>
                <a:spcPts val="6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5364" indent="-634994" fontAlgn="base">
              <a:spcBef>
                <a:spcPts val="600"/>
              </a:spcBef>
              <a:buClr>
                <a:schemeClr val="accent1">
                  <a:lumMod val="75000"/>
                </a:schemeClr>
              </a:buClr>
            </a:pPr>
            <a:endParaRPr lang="en-US" sz="2000" dirty="0">
              <a:latin typeface="Trebuchet MS" panose="020B0703020202090204" pitchFamily="34" charset="0"/>
            </a:endParaRPr>
          </a:p>
          <a:p>
            <a:pPr marL="1062990" indent="-365760" fontAlgn="base">
              <a:spcBef>
                <a:spcPts val="0"/>
              </a:spcBef>
              <a:spcAft>
                <a:spcPts val="800"/>
              </a:spcAft>
              <a:buClr>
                <a:srgbClr val="90C226">
                  <a:lumMod val="75000"/>
                </a:srgbClr>
              </a:buClr>
              <a:buSzTx/>
              <a:buFont typeface="Wingdings" panose="05000000000000000000" pitchFamily="2" charset="2"/>
              <a:buChar char="v"/>
              <a:defRPr/>
            </a:pPr>
            <a:endParaRPr kumimoji="0" lang="en-US" sz="2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1463040" marR="0" lvl="1" indent="-365760" algn="l" defTabSz="457200" rtl="0" eaLnBrk="1" fontAlgn="base" latinLnBrk="0" hangingPunct="1">
              <a:lnSpc>
                <a:spcPct val="100000"/>
              </a:lnSpc>
              <a:spcBef>
                <a:spcPts val="0"/>
              </a:spcBef>
              <a:spcAft>
                <a:spcPts val="800"/>
              </a:spcAft>
              <a:buClr>
                <a:srgbClr val="90C226">
                  <a:lumMod val="75000"/>
                </a:srgbClr>
              </a:buClr>
              <a:buSzTx/>
              <a:buFont typeface="Wingdings" panose="05000000000000000000" pitchFamily="2" charset="2"/>
              <a:buChar char="v"/>
              <a:tabLst/>
              <a:defRP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3" name="TextBox 2">
            <a:extLst>
              <a:ext uri="{FF2B5EF4-FFF2-40B4-BE49-F238E27FC236}">
                <a16:creationId xmlns:a16="http://schemas.microsoft.com/office/drawing/2014/main" id="{9B480688-202B-4CCF-8CC7-4121F5F81E25}"/>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C</a:t>
            </a:r>
          </a:p>
        </p:txBody>
      </p:sp>
    </p:spTree>
    <p:extLst>
      <p:ext uri="{BB962C8B-B14F-4D97-AF65-F5344CB8AC3E}">
        <p14:creationId xmlns:p14="http://schemas.microsoft.com/office/powerpoint/2010/main" val="392401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3" name="Title 1">
            <a:extLst>
              <a:ext uri="{FF2B5EF4-FFF2-40B4-BE49-F238E27FC236}">
                <a16:creationId xmlns:a16="http://schemas.microsoft.com/office/drawing/2014/main" id="{845D51C4-6614-40D1-8546-14B2B3A99599}"/>
              </a:ext>
            </a:extLst>
          </p:cNvPr>
          <p:cNvSpPr txBox="1">
            <a:spLocks/>
          </p:cNvSpPr>
          <p:nvPr/>
        </p:nvSpPr>
        <p:spPr>
          <a:xfrm>
            <a:off x="533108" y="1965959"/>
            <a:ext cx="2438400"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Payment</a:t>
            </a:r>
          </a:p>
        </p:txBody>
      </p:sp>
      <p:sp>
        <p:nvSpPr>
          <p:cNvPr id="20" name="Title 1">
            <a:extLst>
              <a:ext uri="{FF2B5EF4-FFF2-40B4-BE49-F238E27FC236}">
                <a16:creationId xmlns:a16="http://schemas.microsoft.com/office/drawing/2014/main" id="{9F31DE4E-4FE0-4F59-B648-D72C2DD9A554}"/>
              </a:ext>
            </a:extLst>
          </p:cNvPr>
          <p:cNvSpPr txBox="1">
            <a:spLocks/>
          </p:cNvSpPr>
          <p:nvPr/>
        </p:nvSpPr>
        <p:spPr>
          <a:xfrm>
            <a:off x="3814829" y="3892427"/>
            <a:ext cx="1850676"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2000" b="1" dirty="0">
                <a:solidFill>
                  <a:schemeClr val="accent4">
                    <a:lumMod val="50000"/>
                  </a:schemeClr>
                </a:solidFill>
                <a:effectLst>
                  <a:outerShdw blurRad="38100" dist="38100" dir="2700000" algn="tl">
                    <a:srgbClr val="000000">
                      <a:alpha val="43137"/>
                    </a:srgbClr>
                  </a:outerShdw>
                </a:effectLst>
              </a:rPr>
              <a:t>Transactions</a:t>
            </a:r>
          </a:p>
        </p:txBody>
      </p:sp>
      <p:pic>
        <p:nvPicPr>
          <p:cNvPr id="9" name="Picture 8">
            <a:extLst>
              <a:ext uri="{FF2B5EF4-FFF2-40B4-BE49-F238E27FC236}">
                <a16:creationId xmlns:a16="http://schemas.microsoft.com/office/drawing/2014/main" id="{816C7057-48CF-4FD6-BA5F-E1126B0ADB1D}"/>
              </a:ext>
            </a:extLst>
          </p:cNvPr>
          <p:cNvPicPr>
            <a:picLocks noChangeAspect="1"/>
          </p:cNvPicPr>
          <p:nvPr/>
        </p:nvPicPr>
        <p:blipFill>
          <a:blip r:embed="rId3"/>
          <a:stretch>
            <a:fillRect/>
          </a:stretch>
        </p:blipFill>
        <p:spPr>
          <a:xfrm>
            <a:off x="3814829" y="4444582"/>
            <a:ext cx="8069982" cy="2139098"/>
          </a:xfrm>
          <a:prstGeom prst="rect">
            <a:avLst/>
          </a:prstGeom>
        </p:spPr>
      </p:pic>
      <p:sp>
        <p:nvSpPr>
          <p:cNvPr id="11" name="Title 1">
            <a:extLst>
              <a:ext uri="{FF2B5EF4-FFF2-40B4-BE49-F238E27FC236}">
                <a16:creationId xmlns:a16="http://schemas.microsoft.com/office/drawing/2014/main" id="{0EFF89ED-9512-42B1-9605-916B2497BE4F}"/>
              </a:ext>
            </a:extLst>
          </p:cNvPr>
          <p:cNvSpPr txBox="1">
            <a:spLocks/>
          </p:cNvSpPr>
          <p:nvPr/>
        </p:nvSpPr>
        <p:spPr>
          <a:xfrm>
            <a:off x="3256029" y="455622"/>
            <a:ext cx="2839971" cy="573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Cash.App</a:t>
            </a:r>
          </a:p>
        </p:txBody>
      </p:sp>
      <p:pic>
        <p:nvPicPr>
          <p:cNvPr id="16" name="Picture 15">
            <a:extLst>
              <a:ext uri="{FF2B5EF4-FFF2-40B4-BE49-F238E27FC236}">
                <a16:creationId xmlns:a16="http://schemas.microsoft.com/office/drawing/2014/main" id="{827A673D-4FF0-4D55-A0DE-6699B2315E16}"/>
              </a:ext>
            </a:extLst>
          </p:cNvPr>
          <p:cNvPicPr>
            <a:picLocks noChangeAspect="1"/>
          </p:cNvPicPr>
          <p:nvPr/>
        </p:nvPicPr>
        <p:blipFill>
          <a:blip r:embed="rId4"/>
          <a:stretch>
            <a:fillRect/>
          </a:stretch>
        </p:blipFill>
        <p:spPr>
          <a:xfrm>
            <a:off x="489136" y="2531418"/>
            <a:ext cx="1669835" cy="2316896"/>
          </a:xfrm>
          <a:prstGeom prst="rect">
            <a:avLst/>
          </a:prstGeom>
        </p:spPr>
      </p:pic>
      <p:pic>
        <p:nvPicPr>
          <p:cNvPr id="21" name="Picture 20">
            <a:extLst>
              <a:ext uri="{FF2B5EF4-FFF2-40B4-BE49-F238E27FC236}">
                <a16:creationId xmlns:a16="http://schemas.microsoft.com/office/drawing/2014/main" id="{BA4B339B-F0E3-4882-98D3-79C7431569FD}"/>
              </a:ext>
            </a:extLst>
          </p:cNvPr>
          <p:cNvPicPr>
            <a:picLocks noChangeAspect="1"/>
          </p:cNvPicPr>
          <p:nvPr/>
        </p:nvPicPr>
        <p:blipFill>
          <a:blip r:embed="rId5"/>
          <a:stretch>
            <a:fillRect/>
          </a:stretch>
        </p:blipFill>
        <p:spPr>
          <a:xfrm>
            <a:off x="533108" y="5062836"/>
            <a:ext cx="2588315" cy="1432560"/>
          </a:xfrm>
          <a:prstGeom prst="rect">
            <a:avLst/>
          </a:prstGeom>
        </p:spPr>
      </p:pic>
      <p:sp>
        <p:nvSpPr>
          <p:cNvPr id="24" name="TextBox 23">
            <a:extLst>
              <a:ext uri="{FF2B5EF4-FFF2-40B4-BE49-F238E27FC236}">
                <a16:creationId xmlns:a16="http://schemas.microsoft.com/office/drawing/2014/main" id="{A75A05AE-0F02-41BC-AF69-B72F51EB50A1}"/>
              </a:ext>
            </a:extLst>
          </p:cNvPr>
          <p:cNvSpPr txBox="1"/>
          <p:nvPr/>
        </p:nvSpPr>
        <p:spPr>
          <a:xfrm>
            <a:off x="4051812" y="1027267"/>
            <a:ext cx="3520440" cy="461665"/>
          </a:xfrm>
          <a:prstGeom prst="rect">
            <a:avLst/>
          </a:prstGeom>
          <a:noFill/>
        </p:spPr>
        <p:txBody>
          <a:bodyPr wrap="square" rtlCol="0">
            <a:spAutoFit/>
          </a:bodyPr>
          <a:lstStyle/>
          <a:p>
            <a:r>
              <a:rPr lang="en-US" sz="2400" b="1" dirty="0">
                <a:solidFill>
                  <a:schemeClr val="accent1">
                    <a:lumMod val="75000"/>
                  </a:schemeClr>
                </a:solidFill>
              </a:rPr>
              <a:t>What It Looks Like</a:t>
            </a:r>
          </a:p>
        </p:txBody>
      </p:sp>
      <p:sp>
        <p:nvSpPr>
          <p:cNvPr id="2" name="TextBox 1">
            <a:extLst>
              <a:ext uri="{FF2B5EF4-FFF2-40B4-BE49-F238E27FC236}">
                <a16:creationId xmlns:a16="http://schemas.microsoft.com/office/drawing/2014/main" id="{6A2A4656-F5BF-4A84-B779-4CE48ED6A1D8}"/>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C</a:t>
            </a:r>
          </a:p>
        </p:txBody>
      </p:sp>
    </p:spTree>
    <p:extLst>
      <p:ext uri="{BB962C8B-B14F-4D97-AF65-F5344CB8AC3E}">
        <p14:creationId xmlns:p14="http://schemas.microsoft.com/office/powerpoint/2010/main" val="4249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A45DBB-FA9B-4BEB-A158-2F734E4DBA7F}"/>
              </a:ext>
            </a:extLst>
          </p:cNvPr>
          <p:cNvGrpSpPr/>
          <p:nvPr/>
        </p:nvGrpSpPr>
        <p:grpSpPr>
          <a:xfrm>
            <a:off x="274325" y="1547727"/>
            <a:ext cx="1325591" cy="3369697"/>
            <a:chOff x="289914" y="1044807"/>
            <a:chExt cx="1325591" cy="3369697"/>
          </a:xfrm>
        </p:grpSpPr>
        <p:sp>
          <p:nvSpPr>
            <p:cNvPr id="156" name="P-47"/>
            <p:cNvSpPr txBox="1"/>
            <p:nvPr/>
          </p:nvSpPr>
          <p:spPr>
            <a:xfrm>
              <a:off x="289914" y="4099545"/>
              <a:ext cx="533958" cy="31495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r>
                <a:rPr lang="en-US" sz="1578" dirty="0"/>
                <a:t>F-3</a:t>
              </a:r>
              <a:endParaRPr sz="1578" dirty="0"/>
            </a:p>
          </p:txBody>
        </p:sp>
        <p:pic>
          <p:nvPicPr>
            <p:cNvPr id="2" name="Picture 2" descr="A close up of text on a white background&#10;&#10;Description generated with high confidence">
              <a:hlinkClick r:id="rId2"/>
              <a:extLst>
                <a:ext uri="{FF2B5EF4-FFF2-40B4-BE49-F238E27FC236}">
                  <a16:creationId xmlns:a16="http://schemas.microsoft.com/office/drawing/2014/main" id="{3FF12A93-C5D8-4831-AF21-21E14C6BFCE0}"/>
                </a:ext>
              </a:extLst>
            </p:cNvPr>
            <p:cNvPicPr>
              <a:picLocks noChangeAspect="1"/>
            </p:cNvPicPr>
            <p:nvPr/>
          </p:nvPicPr>
          <p:blipFill>
            <a:blip r:embed="rId3"/>
            <a:stretch>
              <a:fillRect/>
            </a:stretch>
          </p:blipFill>
          <p:spPr>
            <a:xfrm>
              <a:off x="289914" y="1044807"/>
              <a:ext cx="1325591" cy="3054738"/>
            </a:xfrm>
            <a:prstGeom prst="rect">
              <a:avLst/>
            </a:prstGeom>
          </p:spPr>
        </p:pic>
      </p:grpSp>
      <p:grpSp>
        <p:nvGrpSpPr>
          <p:cNvPr id="17" name="Group 16">
            <a:extLst>
              <a:ext uri="{FF2B5EF4-FFF2-40B4-BE49-F238E27FC236}">
                <a16:creationId xmlns:a16="http://schemas.microsoft.com/office/drawing/2014/main" id="{FA88E5A1-BDB3-4E62-92B4-373E6625B3B5}"/>
              </a:ext>
            </a:extLst>
          </p:cNvPr>
          <p:cNvGrpSpPr/>
          <p:nvPr/>
        </p:nvGrpSpPr>
        <p:grpSpPr>
          <a:xfrm>
            <a:off x="2257469" y="1966872"/>
            <a:ext cx="1411525" cy="3631232"/>
            <a:chOff x="1961928" y="1382859"/>
            <a:chExt cx="1411525" cy="3631232"/>
          </a:xfrm>
        </p:grpSpPr>
        <p:sp>
          <p:nvSpPr>
            <p:cNvPr id="155" name="SM F-197"/>
            <p:cNvSpPr txBox="1"/>
            <p:nvPr/>
          </p:nvSpPr>
          <p:spPr>
            <a:xfrm>
              <a:off x="1961928" y="4699132"/>
              <a:ext cx="789643" cy="31495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r>
                <a:rPr lang="en-US" sz="1578" dirty="0"/>
                <a:t>F-96</a:t>
              </a:r>
              <a:endParaRPr sz="1578" dirty="0"/>
            </a:p>
          </p:txBody>
        </p:sp>
        <p:pic>
          <p:nvPicPr>
            <p:cNvPr id="4" name="Picture 4" descr="A picture containing table, plate, food, cake&#10;&#10;Description generated with very high confidence">
              <a:hlinkClick r:id="rId4"/>
              <a:extLst>
                <a:ext uri="{FF2B5EF4-FFF2-40B4-BE49-F238E27FC236}">
                  <a16:creationId xmlns:a16="http://schemas.microsoft.com/office/drawing/2014/main" id="{3FCCDA75-FF41-4330-AD59-003E98BE02E7}"/>
                </a:ext>
              </a:extLst>
            </p:cNvPr>
            <p:cNvPicPr>
              <a:picLocks noChangeAspect="1"/>
            </p:cNvPicPr>
            <p:nvPr/>
          </p:nvPicPr>
          <p:blipFill>
            <a:blip r:embed="rId5"/>
            <a:stretch>
              <a:fillRect/>
            </a:stretch>
          </p:blipFill>
          <p:spPr>
            <a:xfrm>
              <a:off x="1961928" y="1382859"/>
              <a:ext cx="1411525" cy="3316273"/>
            </a:xfrm>
            <a:prstGeom prst="rect">
              <a:avLst/>
            </a:prstGeom>
          </p:spPr>
        </p:pic>
      </p:grpSp>
      <p:grpSp>
        <p:nvGrpSpPr>
          <p:cNvPr id="19" name="Group 18">
            <a:extLst>
              <a:ext uri="{FF2B5EF4-FFF2-40B4-BE49-F238E27FC236}">
                <a16:creationId xmlns:a16="http://schemas.microsoft.com/office/drawing/2014/main" id="{A0287894-5A1F-4321-B43E-DC06D4459FFA}"/>
              </a:ext>
            </a:extLst>
          </p:cNvPr>
          <p:cNvGrpSpPr/>
          <p:nvPr/>
        </p:nvGrpSpPr>
        <p:grpSpPr>
          <a:xfrm>
            <a:off x="8761455" y="1966872"/>
            <a:ext cx="3140631" cy="4407189"/>
            <a:chOff x="8737810" y="1684932"/>
            <a:chExt cx="3140631" cy="4407189"/>
          </a:xfrm>
        </p:grpSpPr>
        <p:sp>
          <p:nvSpPr>
            <p:cNvPr id="154" name="MG-18"/>
            <p:cNvSpPr txBox="1"/>
            <p:nvPr/>
          </p:nvSpPr>
          <p:spPr>
            <a:xfrm>
              <a:off x="8935115" y="5777162"/>
              <a:ext cx="637996" cy="3149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lang="en-US" sz="1578" dirty="0"/>
                <a:t>MG-15</a:t>
              </a:r>
              <a:endParaRPr sz="1578" dirty="0"/>
            </a:p>
          </p:txBody>
        </p:sp>
        <p:pic>
          <p:nvPicPr>
            <p:cNvPr id="6" name="Picture 6" descr="A screenshot of text&#10;&#10;Description generated with very high confidence">
              <a:hlinkClick r:id="rId6"/>
              <a:extLst>
                <a:ext uri="{FF2B5EF4-FFF2-40B4-BE49-F238E27FC236}">
                  <a16:creationId xmlns:a16="http://schemas.microsoft.com/office/drawing/2014/main" id="{E9C392EE-417B-4C2E-83A2-35F08678E29F}"/>
                </a:ext>
              </a:extLst>
            </p:cNvPr>
            <p:cNvPicPr>
              <a:picLocks noChangeAspect="1"/>
            </p:cNvPicPr>
            <p:nvPr/>
          </p:nvPicPr>
          <p:blipFill>
            <a:blip r:embed="rId7"/>
            <a:stretch>
              <a:fillRect/>
            </a:stretch>
          </p:blipFill>
          <p:spPr>
            <a:xfrm>
              <a:off x="8737810" y="1684932"/>
              <a:ext cx="3140631" cy="4092230"/>
            </a:xfrm>
            <a:prstGeom prst="rect">
              <a:avLst/>
            </a:prstGeom>
          </p:spPr>
        </p:pic>
      </p:grpSp>
      <p:pic>
        <p:nvPicPr>
          <p:cNvPr id="3" name="Picture 4" descr="A screenshot of a cell phone&#10;&#10;Description generated with very high confidence">
            <a:hlinkClick r:id="rId8"/>
            <a:extLst>
              <a:ext uri="{FF2B5EF4-FFF2-40B4-BE49-F238E27FC236}">
                <a16:creationId xmlns:a16="http://schemas.microsoft.com/office/drawing/2014/main" id="{D98A510C-875E-4E6A-BCA8-510EB918453B}"/>
              </a:ext>
            </a:extLst>
          </p:cNvPr>
          <p:cNvPicPr>
            <a:picLocks noChangeAspect="1"/>
          </p:cNvPicPr>
          <p:nvPr/>
        </p:nvPicPr>
        <p:blipFill rotWithShape="1">
          <a:blip r:embed="rId9"/>
          <a:srcRect l="2646" t="2546" r="3535" b="2034"/>
          <a:stretch/>
        </p:blipFill>
        <p:spPr>
          <a:xfrm>
            <a:off x="4175760" y="1402065"/>
            <a:ext cx="3840480" cy="5394960"/>
          </a:xfrm>
          <a:prstGeom prst="rect">
            <a:avLst/>
          </a:prstGeom>
        </p:spPr>
      </p:pic>
      <p:sp>
        <p:nvSpPr>
          <p:cNvPr id="10" name="MG-18">
            <a:extLst>
              <a:ext uri="{FF2B5EF4-FFF2-40B4-BE49-F238E27FC236}">
                <a16:creationId xmlns:a16="http://schemas.microsoft.com/office/drawing/2014/main" id="{CF9072AB-CC9B-4269-A3CD-038CCE4CB0C1}"/>
              </a:ext>
            </a:extLst>
          </p:cNvPr>
          <p:cNvSpPr txBox="1"/>
          <p:nvPr/>
        </p:nvSpPr>
        <p:spPr>
          <a:xfrm>
            <a:off x="3668994" y="6482066"/>
            <a:ext cx="463268" cy="31495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r>
              <a:rPr lang="en-US" sz="1578" dirty="0"/>
              <a:t>F-42</a:t>
            </a:r>
            <a:endParaRPr sz="1578" dirty="0"/>
          </a:p>
        </p:txBody>
      </p:sp>
      <p:sp>
        <p:nvSpPr>
          <p:cNvPr id="15" name="Title 1">
            <a:extLst>
              <a:ext uri="{FF2B5EF4-FFF2-40B4-BE49-F238E27FC236}">
                <a16:creationId xmlns:a16="http://schemas.microsoft.com/office/drawing/2014/main" id="{9BB3C194-308C-4FBF-9C2A-ABCF6F4105B4}"/>
              </a:ext>
            </a:extLst>
          </p:cNvPr>
          <p:cNvSpPr txBox="1">
            <a:spLocks/>
          </p:cNvSpPr>
          <p:nvPr/>
        </p:nvSpPr>
        <p:spPr>
          <a:xfrm>
            <a:off x="4023631" y="274324"/>
            <a:ext cx="3840480" cy="777239"/>
          </a:xfrm>
          <a:prstGeom prst="rect">
            <a:avLst/>
          </a:prstGeom>
        </p:spPr>
        <p:txBody>
          <a:bodyPr vert="horz" lIns="18288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1">
                    <a:lumMod val="50000"/>
                  </a:schemeClr>
                </a:solidFill>
                <a:effectLst>
                  <a:outerShdw blurRad="38100" dist="38100" dir="2700000" algn="tl">
                    <a:srgbClr val="000000">
                      <a:alpha val="43137"/>
                    </a:srgbClr>
                  </a:outerShdw>
                </a:effectLst>
              </a:rPr>
              <a:t>AA Literature</a:t>
            </a:r>
          </a:p>
        </p:txBody>
      </p:sp>
      <p:pic>
        <p:nvPicPr>
          <p:cNvPr id="20" name="Picture 19">
            <a:extLst>
              <a:ext uri="{FF2B5EF4-FFF2-40B4-BE49-F238E27FC236}">
                <a16:creationId xmlns:a16="http://schemas.microsoft.com/office/drawing/2014/main" id="{A3258FA5-2134-4660-8C6E-684E246A8C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144661" y="312495"/>
            <a:ext cx="5576939" cy="780223"/>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Cash.App</a:t>
            </a:r>
          </a:p>
        </p:txBody>
      </p:sp>
      <p:sp>
        <p:nvSpPr>
          <p:cNvPr id="3" name="Title 1">
            <a:extLst>
              <a:ext uri="{FF2B5EF4-FFF2-40B4-BE49-F238E27FC236}">
                <a16:creationId xmlns:a16="http://schemas.microsoft.com/office/drawing/2014/main" id="{845D51C4-6614-40D1-8546-14B2B3A99599}"/>
              </a:ext>
            </a:extLst>
          </p:cNvPr>
          <p:cNvSpPr txBox="1">
            <a:spLocks/>
          </p:cNvSpPr>
          <p:nvPr/>
        </p:nvSpPr>
        <p:spPr>
          <a:xfrm>
            <a:off x="3668024" y="999943"/>
            <a:ext cx="6130287"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3200" b="1" dirty="0">
                <a:solidFill>
                  <a:schemeClr val="accent4">
                    <a:lumMod val="50000"/>
                  </a:schemeClr>
                </a:solidFill>
                <a:effectLst>
                  <a:outerShdw blurRad="38100" dist="38100" dir="2700000" algn="tl">
                    <a:srgbClr val="000000">
                      <a:alpha val="43137"/>
                    </a:srgbClr>
                  </a:outerShdw>
                </a:effectLst>
              </a:rPr>
              <a:t>Summary</a:t>
            </a:r>
          </a:p>
        </p:txBody>
      </p:sp>
      <p:sp>
        <p:nvSpPr>
          <p:cNvPr id="2" name="Content Placeholder 2">
            <a:extLst>
              <a:ext uri="{FF2B5EF4-FFF2-40B4-BE49-F238E27FC236}">
                <a16:creationId xmlns:a16="http://schemas.microsoft.com/office/drawing/2014/main" id="{2617BDCE-9A90-4235-BD0B-07A93DD222EF}"/>
              </a:ext>
            </a:extLst>
          </p:cNvPr>
          <p:cNvSpPr txBox="1">
            <a:spLocks/>
          </p:cNvSpPr>
          <p:nvPr/>
        </p:nvSpPr>
        <p:spPr>
          <a:xfrm>
            <a:off x="1105865" y="2766061"/>
            <a:ext cx="8692446" cy="3025139"/>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Not as popular as Venmo, but just as easy to use.</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Does not have anonymity concerns of Venmo.</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Could be fully used with group owned accounts.</a:t>
            </a:r>
          </a:p>
          <a:p>
            <a:pPr marL="1095364" indent="-634994" fontAlgn="base">
              <a:spcBef>
                <a:spcPts val="600"/>
              </a:spcBef>
              <a:spcAft>
                <a:spcPts val="600"/>
              </a:spcAft>
              <a:buClr>
                <a:schemeClr val="accent1">
                  <a:lumMod val="75000"/>
                </a:schemeClr>
              </a:buClr>
            </a:pPr>
            <a:r>
              <a:rPr lang="en-US" sz="2000" dirty="0">
                <a:solidFill>
                  <a:prstClr val="black"/>
                </a:solidFill>
                <a:latin typeface="Trebuchet MS" panose="020B0703020202090204" pitchFamily="34" charset="0"/>
              </a:rPr>
              <a:t>Can be set up quickly.</a:t>
            </a:r>
          </a:p>
          <a:p>
            <a:pPr marL="1095364" indent="-634994" fontAlgn="base">
              <a:spcBef>
                <a:spcPts val="600"/>
              </a:spcBef>
              <a:spcAft>
                <a:spcPts val="600"/>
              </a:spcAft>
              <a:buClr>
                <a:schemeClr val="accent1">
                  <a:lumMod val="75000"/>
                </a:schemeClr>
              </a:buClr>
            </a:pPr>
            <a:r>
              <a:rPr lang="en-US" sz="2000" dirty="0">
                <a:solidFill>
                  <a:prstClr val="black"/>
                </a:solidFill>
                <a:latin typeface="Trebuchet MS" panose="020B0703020202090204" pitchFamily="34" charset="0"/>
              </a:rPr>
              <a:t>Can use links or QR codes for one-click payments.</a:t>
            </a:r>
          </a:p>
          <a:p>
            <a:pPr marL="1095364" indent="-634994" fontAlgn="base">
              <a:spcBef>
                <a:spcPts val="600"/>
              </a:spcBef>
              <a:spcAft>
                <a:spcPts val="600"/>
              </a:spcAft>
              <a:buClr>
                <a:schemeClr val="accent1">
                  <a:lumMod val="75000"/>
                </a:schemeClr>
              </a:buClr>
            </a:pPr>
            <a:r>
              <a:rPr lang="en-US" sz="2000" dirty="0">
                <a:solidFill>
                  <a:prstClr val="black"/>
                </a:solidFill>
                <a:latin typeface="Trebuchet MS" panose="020B0703020202090204" pitchFamily="34" charset="0"/>
              </a:rPr>
              <a:t>Probably a better choice than Venmo, but...</a:t>
            </a:r>
          </a:p>
          <a:p>
            <a:pPr marL="1095364" indent="-634994" fontAlgn="base">
              <a:spcBef>
                <a:spcPts val="600"/>
              </a:spcBef>
              <a:spcAft>
                <a:spcPts val="600"/>
              </a:spcAft>
              <a:buClr>
                <a:schemeClr val="accent1">
                  <a:lumMod val="75000"/>
                </a:schemeClr>
              </a:buClr>
            </a:pPr>
            <a:endParaRPr lang="en-US" sz="1800" dirty="0">
              <a:solidFill>
                <a:prstClr val="black"/>
              </a:solidFill>
              <a:latin typeface="Trebuchet MS" panose="020B0703020202090204" pitchFamily="34" charset="0"/>
            </a:endParaRPr>
          </a:p>
          <a:p>
            <a:pPr marL="1097280" marR="0" lvl="1" indent="0" algn="l" defTabSz="457200" rtl="0" eaLnBrk="1" fontAlgn="base" latinLnBrk="0" hangingPunct="1">
              <a:lnSpc>
                <a:spcPct val="100000"/>
              </a:lnSpc>
              <a:spcBef>
                <a:spcPts val="0"/>
              </a:spcBef>
              <a:spcAft>
                <a:spcPts val="800"/>
              </a:spcAft>
              <a:buClr>
                <a:srgbClr val="90C226">
                  <a:lumMod val="75000"/>
                </a:srgbClr>
              </a:buClr>
              <a:buSzTx/>
              <a:buNone/>
              <a:tabLst/>
              <a:defRPr/>
            </a:pPr>
            <a:r>
              <a:rPr kumimoji="0" lang="en-US" sz="18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t>
            </a:r>
          </a:p>
          <a:p>
            <a:pPr marL="1095364" indent="-634994" fontAlgn="base">
              <a:spcAft>
                <a:spcPts val="800"/>
              </a:spcAft>
              <a:buClr>
                <a:schemeClr val="accent1">
                  <a:lumMod val="75000"/>
                </a:schemeClr>
              </a:buClr>
            </a:pPr>
            <a:endParaRPr lang="en-US" sz="1800" dirty="0">
              <a:latin typeface="Trebuchet MS" panose="020B0703020202090204" pitchFamily="34" charset="0"/>
            </a:endParaRPr>
          </a:p>
          <a:p>
            <a:pPr marL="1495414" lvl="1" indent="-634994" fontAlgn="base">
              <a:spcAft>
                <a:spcPts val="800"/>
              </a:spcAft>
              <a:buClr>
                <a:schemeClr val="accent1">
                  <a:lumMod val="75000"/>
                </a:schemeClr>
              </a:buClr>
              <a:buFont typeface="Wingdings" panose="05000000000000000000" pitchFamily="2" charset="2"/>
              <a:buChar char="v"/>
            </a:pPr>
            <a:endParaRPr lang="en-US" sz="16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7" name="TextBox 6">
            <a:extLst>
              <a:ext uri="{FF2B5EF4-FFF2-40B4-BE49-F238E27FC236}">
                <a16:creationId xmlns:a16="http://schemas.microsoft.com/office/drawing/2014/main" id="{1F901E9D-0CE4-4100-883B-CFFFCC2E7847}"/>
              </a:ext>
            </a:extLst>
          </p:cNvPr>
          <p:cNvSpPr txBox="1">
            <a:spLocks noChangeAspect="1"/>
          </p:cNvSpPr>
          <p:nvPr/>
        </p:nvSpPr>
        <p:spPr>
          <a:xfrm>
            <a:off x="10424160" y="365760"/>
            <a:ext cx="1188720" cy="1188720"/>
          </a:xfrm>
          <a:prstGeom prst="rect">
            <a:avLst/>
          </a:prstGeom>
          <a:solidFill>
            <a:schemeClr val="accent4">
              <a:lumMod val="50000"/>
              <a:alpha val="90000"/>
            </a:schemeClr>
          </a:solidFill>
          <a:ln w="127000">
            <a:solidFill>
              <a:srgbClr val="FFC000"/>
            </a:solidFill>
          </a:ln>
          <a:effectLst>
            <a:glow rad="127000">
              <a:schemeClr val="accent4">
                <a:satMod val="175000"/>
                <a:alpha val="50000"/>
              </a:schemeClr>
            </a:glow>
          </a:effectLst>
        </p:spPr>
        <p:txBody>
          <a:bodyPr wrap="square" lIns="0" tIns="0" rIns="0" bIns="0" rtlCol="0" anchor="ctr" anchorCtr="0">
            <a:noAutofit/>
          </a:bodyPr>
          <a:lstStyle/>
          <a:p>
            <a:pPr algn="ctr"/>
            <a:r>
              <a:rPr lang="en-US" sz="8600" b="1" dirty="0">
                <a:solidFill>
                  <a:srgbClr val="FFD03B"/>
                </a:solidFill>
                <a:effectLst>
                  <a:glow rad="317500">
                    <a:schemeClr val="accent4">
                      <a:lumMod val="40000"/>
                      <a:lumOff val="60000"/>
                      <a:alpha val="50000"/>
                    </a:schemeClr>
                  </a:glow>
                </a:effectLst>
              </a:rPr>
              <a:t>C</a:t>
            </a:r>
          </a:p>
        </p:txBody>
      </p:sp>
    </p:spTree>
    <p:extLst>
      <p:ext uri="{BB962C8B-B14F-4D97-AF65-F5344CB8AC3E}">
        <p14:creationId xmlns:p14="http://schemas.microsoft.com/office/powerpoint/2010/main" val="271619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373364-0274-4279-8585-738E51379BE4}"/>
              </a:ext>
            </a:extLst>
          </p:cNvPr>
          <p:cNvSpPr txBox="1">
            <a:spLocks/>
          </p:cNvSpPr>
          <p:nvPr/>
        </p:nvSpPr>
        <p:spPr>
          <a:xfrm>
            <a:off x="190501" y="358140"/>
            <a:ext cx="2545079" cy="6059932"/>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600"/>
              </a:spcBef>
              <a:spcAft>
                <a:spcPts val="600"/>
              </a:spcAft>
              <a:buClr>
                <a:schemeClr val="accent1">
                  <a:lumMod val="75000"/>
                </a:schemeClr>
              </a:buClr>
              <a:buNone/>
            </a:pPr>
            <a:r>
              <a:rPr lang="en-US" sz="2000" b="1" dirty="0">
                <a:solidFill>
                  <a:schemeClr val="accent1">
                    <a:lumMod val="50000"/>
                  </a:schemeClr>
                </a:solidFill>
                <a:latin typeface="Trebuchet MS" panose="020B0703020202090204" pitchFamily="34" charset="0"/>
              </a:rPr>
              <a:t>Digital Platforms </a:t>
            </a:r>
            <a:br>
              <a:rPr lang="en-US" sz="2000" b="1" dirty="0">
                <a:solidFill>
                  <a:schemeClr val="accent1">
                    <a:lumMod val="50000"/>
                  </a:schemeClr>
                </a:solidFill>
                <a:latin typeface="Trebuchet MS" panose="020B0703020202090204" pitchFamily="34" charset="0"/>
              </a:rPr>
            </a:br>
            <a:br>
              <a:rPr lang="en-US" sz="2000" b="1" dirty="0">
                <a:solidFill>
                  <a:schemeClr val="accent1">
                    <a:lumMod val="50000"/>
                  </a:schemeClr>
                </a:solidFill>
                <a:latin typeface="Trebuchet MS" panose="020B0703020202090204" pitchFamily="34" charset="0"/>
              </a:rPr>
            </a:br>
            <a:r>
              <a:rPr lang="en-US" sz="1600" b="1" i="1" dirty="0">
                <a:solidFill>
                  <a:schemeClr val="accent1">
                    <a:lumMod val="50000"/>
                  </a:schemeClr>
                </a:solidFill>
                <a:latin typeface="Trebuchet MS" panose="020B0703020202090204" pitchFamily="34" charset="0"/>
              </a:rPr>
              <a:t>Example </a:t>
            </a:r>
            <a:r>
              <a:rPr lang="en-US" sz="1600" b="1" dirty="0">
                <a:solidFill>
                  <a:schemeClr val="accent1">
                    <a:lumMod val="50000"/>
                  </a:schemeClr>
                </a:solidFill>
                <a:latin typeface="Trebuchet MS" panose="020B0703020202090204" pitchFamily="34" charset="0"/>
              </a:rPr>
              <a:t>Comparison Grid</a:t>
            </a:r>
          </a:p>
          <a:p>
            <a:pPr marL="182880" indent="-182880" fontAlgn="base">
              <a:spcBef>
                <a:spcPts val="600"/>
              </a:spcBef>
              <a:spcAft>
                <a:spcPts val="300"/>
              </a:spcAft>
              <a:buClr>
                <a:schemeClr val="accent1">
                  <a:lumMod val="75000"/>
                </a:schemeClr>
              </a:buClr>
              <a:buFont typeface="Wingdings" panose="05000000000000000000" pitchFamily="2" charset="2"/>
              <a:buChar char="q"/>
            </a:pPr>
            <a:r>
              <a:rPr lang="en-US" sz="1300" dirty="0">
                <a:latin typeface="Trebuchet MS" panose="020B0703020202090204" pitchFamily="34" charset="0"/>
              </a:rPr>
              <a:t>This is a </a:t>
            </a:r>
            <a:r>
              <a:rPr lang="en-US" sz="1300" b="1" i="1" dirty="0">
                <a:latin typeface="Trebuchet MS" panose="020B0703020202090204" pitchFamily="34" charset="0"/>
              </a:rPr>
              <a:t>sample </a:t>
            </a:r>
            <a:r>
              <a:rPr lang="en-US" sz="1300" dirty="0">
                <a:latin typeface="Trebuchet MS" panose="020B0703020202090204" pitchFamily="34" charset="0"/>
              </a:rPr>
              <a:t>of how groups may want to evaluate different platforms.</a:t>
            </a:r>
          </a:p>
          <a:p>
            <a:pPr marL="182880" indent="-182880" fontAlgn="base">
              <a:spcBef>
                <a:spcPts val="600"/>
              </a:spcBef>
              <a:spcAft>
                <a:spcPts val="300"/>
              </a:spcAft>
              <a:buClr>
                <a:schemeClr val="accent1">
                  <a:lumMod val="75000"/>
                </a:schemeClr>
              </a:buClr>
              <a:buFont typeface="Wingdings" panose="05000000000000000000" pitchFamily="2" charset="2"/>
              <a:buChar char="q"/>
            </a:pPr>
            <a:r>
              <a:rPr lang="en-US" sz="1300" dirty="0">
                <a:latin typeface="Trebuchet MS" panose="020B0703020202090204" pitchFamily="34" charset="0"/>
              </a:rPr>
              <a:t>Colors represent </a:t>
            </a:r>
            <a:r>
              <a:rPr lang="en-US" sz="1300" b="1" dirty="0">
                <a:latin typeface="Trebuchet MS" panose="020B0703020202090204" pitchFamily="34" charset="0"/>
              </a:rPr>
              <a:t>estimations</a:t>
            </a:r>
            <a:r>
              <a:rPr lang="en-US" sz="1300" dirty="0">
                <a:latin typeface="Trebuchet MS" panose="020B0703020202090204" pitchFamily="34" charset="0"/>
              </a:rPr>
              <a:t> of differences between platforms during the time of initial research and limited testing.</a:t>
            </a:r>
          </a:p>
          <a:p>
            <a:pPr marL="182880" indent="-182880" fontAlgn="base">
              <a:spcBef>
                <a:spcPts val="600"/>
              </a:spcBef>
              <a:spcAft>
                <a:spcPts val="300"/>
              </a:spcAft>
              <a:buClr>
                <a:schemeClr val="accent1">
                  <a:lumMod val="75000"/>
                </a:schemeClr>
              </a:buClr>
              <a:buFont typeface="Wingdings" panose="05000000000000000000" pitchFamily="2" charset="2"/>
              <a:buChar char="q"/>
            </a:pPr>
            <a:r>
              <a:rPr lang="en-US" sz="1300" dirty="0">
                <a:latin typeface="Trebuchet MS" panose="020B0703020202090204" pitchFamily="34" charset="0"/>
              </a:rPr>
              <a:t>These are </a:t>
            </a:r>
            <a:r>
              <a:rPr lang="en-US" sz="1300" b="1" dirty="0">
                <a:latin typeface="Trebuchet MS" panose="020B0703020202090204" pitchFamily="34" charset="0"/>
              </a:rPr>
              <a:t>not ratings</a:t>
            </a:r>
            <a:r>
              <a:rPr lang="en-US" sz="1300" dirty="0">
                <a:latin typeface="Trebuchet MS" panose="020B0703020202090204" pitchFamily="34" charset="0"/>
              </a:rPr>
              <a:t>, but only an example to show some of the many options available.</a:t>
            </a:r>
          </a:p>
          <a:p>
            <a:pPr marL="182880" indent="-182880" fontAlgn="base">
              <a:spcBef>
                <a:spcPts val="600"/>
              </a:spcBef>
              <a:spcAft>
                <a:spcPts val="300"/>
              </a:spcAft>
              <a:buClr>
                <a:schemeClr val="accent1">
                  <a:lumMod val="75000"/>
                </a:schemeClr>
              </a:buClr>
              <a:buFont typeface="Wingdings" panose="05000000000000000000" pitchFamily="2" charset="2"/>
              <a:buChar char="q"/>
            </a:pPr>
            <a:r>
              <a:rPr lang="en-US" sz="1300" b="1" dirty="0">
                <a:latin typeface="Trebuchet MS" panose="020B0703020202090204" pitchFamily="34" charset="0"/>
              </a:rPr>
              <a:t>Each group should reach its own conclusion, only after careful consideration of the points raised in this presentation.</a:t>
            </a:r>
          </a:p>
          <a:p>
            <a:pPr marL="91440" indent="0" fontAlgn="base">
              <a:spcBef>
                <a:spcPts val="1200"/>
              </a:spcBef>
              <a:spcAft>
                <a:spcPts val="300"/>
              </a:spcAft>
              <a:buClr>
                <a:schemeClr val="accent1">
                  <a:lumMod val="75000"/>
                </a:schemeClr>
              </a:buClr>
              <a:buNone/>
            </a:pPr>
            <a:endParaRPr lang="en-US" sz="1500" b="1" dirty="0">
              <a:latin typeface="Trebuchet MS" panose="020B0703020202090204" pitchFamily="34" charset="0"/>
            </a:endParaRPr>
          </a:p>
          <a:p>
            <a:pPr marL="91440" indent="0" fontAlgn="base">
              <a:spcBef>
                <a:spcPts val="1200"/>
              </a:spcBef>
              <a:spcAft>
                <a:spcPts val="300"/>
              </a:spcAft>
              <a:buClr>
                <a:schemeClr val="accent1">
                  <a:lumMod val="75000"/>
                </a:schemeClr>
              </a:buClr>
              <a:buNone/>
            </a:pPr>
            <a:r>
              <a:rPr lang="en-US" sz="1500" b="1" dirty="0">
                <a:solidFill>
                  <a:schemeClr val="accent2">
                    <a:lumMod val="75000"/>
                  </a:schemeClr>
                </a:solidFill>
                <a:latin typeface="Trebuchet MS" panose="020B0703020202090204" pitchFamily="34" charset="0"/>
              </a:rPr>
              <a:t>The Area 59 Finance Subcommittee is </a:t>
            </a:r>
            <a:r>
              <a:rPr lang="en-US" sz="1500" b="1" u="sng" dirty="0">
                <a:solidFill>
                  <a:schemeClr val="accent2">
                    <a:lumMod val="75000"/>
                  </a:schemeClr>
                </a:solidFill>
                <a:latin typeface="Trebuchet MS" panose="020B0703020202090204" pitchFamily="34" charset="0"/>
              </a:rPr>
              <a:t>not</a:t>
            </a:r>
            <a:r>
              <a:rPr lang="en-US" sz="1500" b="1" dirty="0">
                <a:solidFill>
                  <a:schemeClr val="accent2">
                    <a:lumMod val="75000"/>
                  </a:schemeClr>
                </a:solidFill>
                <a:latin typeface="Trebuchet MS" panose="020B0703020202090204" pitchFamily="34" charset="0"/>
              </a:rPr>
              <a:t> endorsing or suggesting which platform any group should choose.</a:t>
            </a:r>
          </a:p>
        </p:txBody>
      </p:sp>
      <p:pic>
        <p:nvPicPr>
          <p:cNvPr id="4" name="Picture 3">
            <a:extLst>
              <a:ext uri="{FF2B5EF4-FFF2-40B4-BE49-F238E27FC236}">
                <a16:creationId xmlns:a16="http://schemas.microsoft.com/office/drawing/2014/main" id="{43EC025D-AD2E-488B-BB34-4CAD8688CA74}"/>
              </a:ext>
            </a:extLst>
          </p:cNvPr>
          <p:cNvPicPr>
            <a:picLocks noChangeAspect="1"/>
          </p:cNvPicPr>
          <p:nvPr/>
        </p:nvPicPr>
        <p:blipFill rotWithShape="1">
          <a:blip r:embed="rId2"/>
          <a:srcRect l="1643" t="1401" r="2063" b="4635"/>
          <a:stretch/>
        </p:blipFill>
        <p:spPr>
          <a:xfrm>
            <a:off x="2997200" y="568960"/>
            <a:ext cx="9052560" cy="5833872"/>
          </a:xfrm>
          <a:prstGeom prst="rect">
            <a:avLst/>
          </a:prstGeom>
          <a:ln w="12700">
            <a:solidFill>
              <a:schemeClr val="accent1"/>
            </a:solidFill>
          </a:ln>
        </p:spPr>
      </p:pic>
      <p:pic>
        <p:nvPicPr>
          <p:cNvPr id="6" name="Picture 5">
            <a:extLst>
              <a:ext uri="{FF2B5EF4-FFF2-40B4-BE49-F238E27FC236}">
                <a16:creationId xmlns:a16="http://schemas.microsoft.com/office/drawing/2014/main" id="{A3FCE162-5F5E-4DC0-B1A1-70F227F512BB}"/>
              </a:ext>
            </a:extLst>
          </p:cNvPr>
          <p:cNvPicPr>
            <a:picLocks noChangeAspect="1"/>
          </p:cNvPicPr>
          <p:nvPr/>
        </p:nvPicPr>
        <p:blipFill>
          <a:blip r:embed="rId3"/>
          <a:stretch>
            <a:fillRect/>
          </a:stretch>
        </p:blipFill>
        <p:spPr>
          <a:xfrm>
            <a:off x="3004011" y="6490715"/>
            <a:ext cx="3060405" cy="274322"/>
          </a:xfrm>
          <a:prstGeom prst="rect">
            <a:avLst/>
          </a:prstGeom>
        </p:spPr>
      </p:pic>
      <p:sp>
        <p:nvSpPr>
          <p:cNvPr id="24" name="Text Box 14">
            <a:extLst>
              <a:ext uri="{FF2B5EF4-FFF2-40B4-BE49-F238E27FC236}">
                <a16:creationId xmlns:a16="http://schemas.microsoft.com/office/drawing/2014/main" id="{6C5F2F13-6509-44D2-AB1B-8026734632C5}"/>
              </a:ext>
            </a:extLst>
          </p:cNvPr>
          <p:cNvSpPr txBox="1">
            <a:spLocks noChangeArrowheads="1"/>
          </p:cNvSpPr>
          <p:nvPr/>
        </p:nvSpPr>
        <p:spPr bwMode="auto">
          <a:xfrm flipH="1">
            <a:off x="6365240" y="6474729"/>
            <a:ext cx="5704840" cy="368031"/>
          </a:xfrm>
          <a:prstGeom prst="rect">
            <a:avLst/>
          </a:prstGeom>
          <a:solidFill>
            <a:schemeClr val="bg1"/>
          </a:solidFill>
          <a:ln w="9525">
            <a:noFill/>
            <a:miter lim="800000"/>
            <a:headEnd/>
            <a:tailEnd/>
          </a:ln>
        </p:spPr>
        <p:txBody>
          <a:bodyPr rot="0" vert="horz" wrap="square" lIns="0" tIns="0" rIns="0" bIns="0" anchor="t" anchorCtr="0">
            <a:noAutofit/>
          </a:bodyPr>
          <a:lstStyle/>
          <a:p>
            <a:pPr marL="0" marR="0">
              <a:lnSpc>
                <a:spcPct val="9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Colors represent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subjective</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estimations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differences between platforms based 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limited</a:t>
            </a:r>
            <a:r>
              <a:rPr lang="en-US" sz="1100" dirty="0">
                <a:effectLst/>
                <a:latin typeface="Calibri" panose="020F0502020204030204" pitchFamily="34" charset="0"/>
                <a:ea typeface="Calibri" panose="020F0502020204030204" pitchFamily="34" charset="0"/>
                <a:cs typeface="Times New Roman" panose="02020603050405020304" pitchFamily="18" charset="0"/>
              </a:rPr>
              <a:t> testing.  The comparisons will differ based on your individual situation.</a:t>
            </a:r>
          </a:p>
        </p:txBody>
      </p:sp>
      <p:sp>
        <p:nvSpPr>
          <p:cNvPr id="26" name="Text Box 2">
            <a:extLst>
              <a:ext uri="{FF2B5EF4-FFF2-40B4-BE49-F238E27FC236}">
                <a16:creationId xmlns:a16="http://schemas.microsoft.com/office/drawing/2014/main" id="{419ED0C2-D858-4853-AB88-F7F35D0D882E}"/>
              </a:ext>
            </a:extLst>
          </p:cNvPr>
          <p:cNvSpPr txBox="1">
            <a:spLocks noChangeArrowheads="1"/>
          </p:cNvSpPr>
          <p:nvPr/>
        </p:nvSpPr>
        <p:spPr bwMode="auto">
          <a:xfrm>
            <a:off x="3037032" y="115824"/>
            <a:ext cx="8743487" cy="371856"/>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chart is to be used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only as a starting point</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researching digital payments and does not include all possible options.</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Area 59 Finance Subcommittee does NOT suggest, endorse, or recommend any specific payment option.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57246"/>
      </p:ext>
    </p:extLst>
  </p:cSld>
  <p:clrMapOvr>
    <a:masterClrMapping/>
  </p:clrMapOvr>
  <p:transition spd="slow">
    <p:comb/>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622217" y="436308"/>
            <a:ext cx="6112843" cy="1290320"/>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Additional Resources</a:t>
            </a:r>
          </a:p>
        </p:txBody>
      </p:sp>
      <p:sp>
        <p:nvSpPr>
          <p:cNvPr id="2" name="Content Placeholder 2">
            <a:extLst>
              <a:ext uri="{FF2B5EF4-FFF2-40B4-BE49-F238E27FC236}">
                <a16:creationId xmlns:a16="http://schemas.microsoft.com/office/drawing/2014/main" id="{A946ED0E-9A8F-45BB-B851-2C18087AE551}"/>
              </a:ext>
            </a:extLst>
          </p:cNvPr>
          <p:cNvSpPr txBox="1">
            <a:spLocks/>
          </p:cNvSpPr>
          <p:nvPr/>
        </p:nvSpPr>
        <p:spPr>
          <a:xfrm>
            <a:off x="1788704" y="2279278"/>
            <a:ext cx="8053796" cy="4059890"/>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3">
                  <a:extLst>
                    <a:ext uri="{A12FA001-AC4F-418D-AE19-62706E023703}">
                      <ahyp:hlinkClr xmlns:ahyp="http://schemas.microsoft.com/office/drawing/2018/hyperlinkcolor" val="tx"/>
                    </a:ext>
                  </a:extLst>
                </a:hlinkClick>
              </a:rPr>
              <a:t>AA Where Money and Spirituality Mix Pamphlet (F-3)</a:t>
            </a:r>
            <a:endParaRPr lang="en-US" sz="18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4">
                  <a:extLst>
                    <a:ext uri="{A12FA001-AC4F-418D-AE19-62706E023703}">
                      <ahyp:hlinkClr xmlns:ahyp="http://schemas.microsoft.com/office/drawing/2018/hyperlinkcolor" val="tx"/>
                    </a:ext>
                  </a:extLst>
                </a:hlinkClick>
              </a:rPr>
              <a:t>AA Group Treasurer Pamphlet (F-96)</a:t>
            </a:r>
            <a:endParaRPr lang="en-US" sz="20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5">
                  <a:extLst>
                    <a:ext uri="{A12FA001-AC4F-418D-AE19-62706E023703}">
                      <ahyp:hlinkClr xmlns:ahyp="http://schemas.microsoft.com/office/drawing/2018/hyperlinkcolor" val="tx"/>
                    </a:ext>
                  </a:extLst>
                </a:hlinkClick>
              </a:rPr>
              <a:t>AA Finance Guidelines (MG-15)</a:t>
            </a:r>
            <a:endParaRPr lang="en-US" sz="20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6">
                  <a:extLst>
                    <a:ext uri="{A12FA001-AC4F-418D-AE19-62706E023703}">
                      <ahyp:hlinkClr xmlns:ahyp="http://schemas.microsoft.com/office/drawing/2018/hyperlinkcolor" val="tx"/>
                    </a:ext>
                  </a:extLst>
                </a:hlinkClick>
              </a:rPr>
              <a:t>AA Service Manual (BM-31)</a:t>
            </a:r>
            <a:endParaRPr lang="en-US" sz="20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7">
                  <a:extLst>
                    <a:ext uri="{A12FA001-AC4F-418D-AE19-62706E023703}">
                      <ahyp:hlinkClr xmlns:ahyp="http://schemas.microsoft.com/office/drawing/2018/hyperlinkcolor" val="tx"/>
                    </a:ext>
                  </a:extLst>
                </a:hlinkClick>
              </a:rPr>
              <a:t>aa.org</a:t>
            </a:r>
            <a:endParaRPr lang="en-US" sz="20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8">
                  <a:extLst>
                    <a:ext uri="{A12FA001-AC4F-418D-AE19-62706E023703}">
                      <ahyp:hlinkClr xmlns:ahyp="http://schemas.microsoft.com/office/drawing/2018/hyperlinkcolor" val="tx"/>
                    </a:ext>
                  </a:extLst>
                </a:hlinkClick>
              </a:rPr>
              <a:t>area59aa.org</a:t>
            </a:r>
            <a:endParaRPr lang="en-US" sz="2000" dirty="0">
              <a:solidFill>
                <a:srgbClr val="05649F"/>
              </a:solidFill>
              <a:latin typeface="Trebuchet MS" panose="020B0703020202090204" pitchFamily="34" charset="0"/>
            </a:endParaRPr>
          </a:p>
          <a:p>
            <a:pPr marL="1095364" indent="-634994" fontAlgn="base">
              <a:spcAft>
                <a:spcPts val="800"/>
              </a:spcAft>
              <a:buClr>
                <a:schemeClr val="accent1">
                  <a:lumMod val="75000"/>
                </a:schemeClr>
              </a:buClr>
            </a:pPr>
            <a:r>
              <a:rPr lang="en-US" sz="2000" dirty="0">
                <a:solidFill>
                  <a:srgbClr val="05649F"/>
                </a:solidFill>
                <a:latin typeface="Trebuchet MS" panose="020B0703020202090204" pitchFamily="34" charset="0"/>
                <a:hlinkClick r:id="rId9">
                  <a:extLst>
                    <a:ext uri="{A12FA001-AC4F-418D-AE19-62706E023703}">
                      <ahyp:hlinkClr xmlns:ahyp="http://schemas.microsoft.com/office/drawing/2018/hyperlinkcolor" val="tx"/>
                    </a:ext>
                  </a:extLst>
                </a:hlinkClick>
              </a:rPr>
              <a:t>SF-Marin Intergroup – Digital 7</a:t>
            </a:r>
            <a:r>
              <a:rPr lang="en-US" sz="2000" baseline="30000" dirty="0">
                <a:solidFill>
                  <a:srgbClr val="05649F"/>
                </a:solidFill>
                <a:latin typeface="Trebuchet MS" panose="020B0703020202090204" pitchFamily="34" charset="0"/>
                <a:hlinkClick r:id="rId9">
                  <a:extLst>
                    <a:ext uri="{A12FA001-AC4F-418D-AE19-62706E023703}">
                      <ahyp:hlinkClr xmlns:ahyp="http://schemas.microsoft.com/office/drawing/2018/hyperlinkcolor" val="tx"/>
                    </a:ext>
                  </a:extLst>
                </a:hlinkClick>
              </a:rPr>
              <a:t>th</a:t>
            </a:r>
            <a:r>
              <a:rPr lang="en-US" sz="2000" dirty="0">
                <a:solidFill>
                  <a:srgbClr val="05649F"/>
                </a:solidFill>
                <a:latin typeface="Trebuchet MS" panose="020B0703020202090204" pitchFamily="34" charset="0"/>
                <a:hlinkClick r:id="rId9">
                  <a:extLst>
                    <a:ext uri="{A12FA001-AC4F-418D-AE19-62706E023703}">
                      <ahyp:hlinkClr xmlns:ahyp="http://schemas.microsoft.com/office/drawing/2018/hyperlinkcolor" val="tx"/>
                    </a:ext>
                  </a:extLst>
                </a:hlinkClick>
              </a:rPr>
              <a:t> Tradition Best Practices</a:t>
            </a:r>
            <a:endParaRPr lang="en-US" sz="2000" dirty="0">
              <a:solidFill>
                <a:srgbClr val="05649F"/>
              </a:solidFill>
              <a:latin typeface="Trebuchet MS" panose="020B0703020202090204" pitchFamily="34" charset="0"/>
            </a:endParaRPr>
          </a:p>
        </p:txBody>
      </p:sp>
      <p:pic>
        <p:nvPicPr>
          <p:cNvPr id="5" name="Graphic 4" descr="Information">
            <a:extLst>
              <a:ext uri="{FF2B5EF4-FFF2-40B4-BE49-F238E27FC236}">
                <a16:creationId xmlns:a16="http://schemas.microsoft.com/office/drawing/2014/main" id="{CCF390A3-80C2-47EB-80A7-472B973B01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27920" y="606166"/>
            <a:ext cx="1673112" cy="1673112"/>
          </a:xfrm>
          <a:prstGeom prst="rect">
            <a:avLst/>
          </a:prstGeom>
          <a:effectLst>
            <a:glow rad="825500">
              <a:schemeClr val="bg1">
                <a:alpha val="40000"/>
              </a:schemeClr>
            </a:glow>
          </a:effectLst>
        </p:spPr>
      </p:pic>
    </p:spTree>
    <p:extLst>
      <p:ext uri="{BB962C8B-B14F-4D97-AF65-F5344CB8AC3E}">
        <p14:creationId xmlns:p14="http://schemas.microsoft.com/office/powerpoint/2010/main" val="4434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AE0-38FA-4FF3-80C7-B5DF3AB245B7}"/>
              </a:ext>
            </a:extLst>
          </p:cNvPr>
          <p:cNvSpPr txBox="1">
            <a:spLocks/>
          </p:cNvSpPr>
          <p:nvPr/>
        </p:nvSpPr>
        <p:spPr>
          <a:xfrm>
            <a:off x="2288283" y="311446"/>
            <a:ext cx="6960869" cy="694160"/>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1">
                    <a:lumMod val="50000"/>
                  </a:schemeClr>
                </a:solidFill>
                <a:effectLst>
                  <a:outerShdw blurRad="38100" dist="38100" dir="2700000" algn="tl">
                    <a:srgbClr val="000000">
                      <a:alpha val="43137"/>
                    </a:srgbClr>
                  </a:outerShdw>
                </a:effectLst>
              </a:rPr>
              <a:t>Key Points to Consider</a:t>
            </a:r>
          </a:p>
        </p:txBody>
      </p:sp>
      <p:grpSp>
        <p:nvGrpSpPr>
          <p:cNvPr id="45" name="Group 44">
            <a:extLst>
              <a:ext uri="{FF2B5EF4-FFF2-40B4-BE49-F238E27FC236}">
                <a16:creationId xmlns:a16="http://schemas.microsoft.com/office/drawing/2014/main" id="{6D9DAF92-3C28-436F-B915-3832B25B6408}"/>
              </a:ext>
            </a:extLst>
          </p:cNvPr>
          <p:cNvGrpSpPr/>
          <p:nvPr/>
        </p:nvGrpSpPr>
        <p:grpSpPr>
          <a:xfrm>
            <a:off x="1384436" y="1775828"/>
            <a:ext cx="7822710" cy="4706416"/>
            <a:chOff x="1323476" y="1821307"/>
            <a:chExt cx="7822710" cy="4706416"/>
          </a:xfrm>
        </p:grpSpPr>
        <p:grpSp>
          <p:nvGrpSpPr>
            <p:cNvPr id="44" name="Group 43">
              <a:extLst>
                <a:ext uri="{FF2B5EF4-FFF2-40B4-BE49-F238E27FC236}">
                  <a16:creationId xmlns:a16="http://schemas.microsoft.com/office/drawing/2014/main" id="{66FA2D14-77F1-4C7D-9ADA-02EE5E99ECF1}"/>
                </a:ext>
              </a:extLst>
            </p:cNvPr>
            <p:cNvGrpSpPr/>
            <p:nvPr/>
          </p:nvGrpSpPr>
          <p:grpSpPr>
            <a:xfrm>
              <a:off x="1393464" y="1821307"/>
              <a:ext cx="7628616" cy="872934"/>
              <a:chOff x="787105" y="1710847"/>
              <a:chExt cx="6889614" cy="872934"/>
            </a:xfrm>
          </p:grpSpPr>
          <p:sp>
            <p:nvSpPr>
              <p:cNvPr id="25" name="Rectangle: Rounded Corners 24">
                <a:extLst>
                  <a:ext uri="{FF2B5EF4-FFF2-40B4-BE49-F238E27FC236}">
                    <a16:creationId xmlns:a16="http://schemas.microsoft.com/office/drawing/2014/main" id="{D4D05C46-5B29-4B98-BDCE-D198B3A3F62B}"/>
                  </a:ext>
                </a:extLst>
              </p:cNvPr>
              <p:cNvSpPr/>
              <p:nvPr/>
            </p:nvSpPr>
            <p:spPr>
              <a:xfrm>
                <a:off x="787105" y="1743570"/>
                <a:ext cx="6889614" cy="840211"/>
              </a:xfrm>
              <a:prstGeom prst="roundRect">
                <a:avLst>
                  <a:gd name="adj" fmla="val 10000"/>
                </a:avLst>
              </a:prstGeom>
              <a:solidFill>
                <a:srgbClr val="409117"/>
              </a:solidFill>
            </p:spPr>
            <p:style>
              <a:lnRef idx="0">
                <a:schemeClr val="lt1">
                  <a:alpha val="0"/>
                  <a:hueOff val="0"/>
                  <a:satOff val="0"/>
                  <a:lumOff val="0"/>
                  <a:alphaOff val="0"/>
                </a:schemeClr>
              </a:lnRef>
              <a:fillRef idx="1">
                <a:scrgbClr r="0" g="0" b="0"/>
              </a:fillRef>
              <a:effectRef idx="2">
                <a:schemeClr val="accent2">
                  <a:hueOff val="0"/>
                  <a:satOff val="0"/>
                  <a:lumOff val="0"/>
                  <a:alphaOff val="0"/>
                </a:schemeClr>
              </a:effectRef>
              <a:fontRef idx="minor"/>
            </p:style>
          </p:sp>
          <p:sp>
            <p:nvSpPr>
              <p:cNvPr id="26" name="Rectangle 25" descr="Sign Language">
                <a:extLst>
                  <a:ext uri="{FF2B5EF4-FFF2-40B4-BE49-F238E27FC236}">
                    <a16:creationId xmlns:a16="http://schemas.microsoft.com/office/drawing/2014/main" id="{90589F1A-E6C1-4A4A-9EBA-D37E0FF46A34}"/>
                  </a:ext>
                </a:extLst>
              </p:cNvPr>
              <p:cNvSpPr>
                <a:spLocks noChangeAspect="1"/>
              </p:cNvSpPr>
              <p:nvPr/>
            </p:nvSpPr>
            <p:spPr>
              <a:xfrm>
                <a:off x="863165" y="1852192"/>
                <a:ext cx="600483" cy="62296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D7B9DCFE-1751-4D33-B5D9-BABDC2FD77F6}"/>
                  </a:ext>
                </a:extLst>
              </p:cNvPr>
              <p:cNvSpPr/>
              <p:nvPr/>
            </p:nvSpPr>
            <p:spPr>
              <a:xfrm>
                <a:off x="1650596" y="1710847"/>
                <a:ext cx="6020755" cy="824210"/>
              </a:xfrm>
              <a:custGeom>
                <a:avLst/>
                <a:gdLst>
                  <a:gd name="connsiteX0" fmla="*/ 0 w 8584469"/>
                  <a:gd name="connsiteY0" fmla="*/ 0 h 824210"/>
                  <a:gd name="connsiteX1" fmla="*/ 8584469 w 8584469"/>
                  <a:gd name="connsiteY1" fmla="*/ 0 h 824210"/>
                  <a:gd name="connsiteX2" fmla="*/ 8584469 w 8584469"/>
                  <a:gd name="connsiteY2" fmla="*/ 824210 h 824210"/>
                  <a:gd name="connsiteX3" fmla="*/ 0 w 8584469"/>
                  <a:gd name="connsiteY3" fmla="*/ 824210 h 824210"/>
                  <a:gd name="connsiteX4" fmla="*/ 0 w 8584469"/>
                  <a:gd name="connsiteY4" fmla="*/ 0 h 8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69" h="824210">
                    <a:moveTo>
                      <a:pt x="0" y="0"/>
                    </a:moveTo>
                    <a:lnTo>
                      <a:pt x="8584469" y="0"/>
                    </a:lnTo>
                    <a:lnTo>
                      <a:pt x="8584469" y="824210"/>
                    </a:lnTo>
                    <a:lnTo>
                      <a:pt x="0" y="824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2400" b="1" kern="1200" dirty="0"/>
                  <a:t>The 7th Tradition is still vital.</a:t>
                </a:r>
              </a:p>
            </p:txBody>
          </p:sp>
        </p:grpSp>
        <p:grpSp>
          <p:nvGrpSpPr>
            <p:cNvPr id="43" name="Group 42">
              <a:extLst>
                <a:ext uri="{FF2B5EF4-FFF2-40B4-BE49-F238E27FC236}">
                  <a16:creationId xmlns:a16="http://schemas.microsoft.com/office/drawing/2014/main" id="{7FFF8A82-2820-4EEE-81CA-3F7265E19050}"/>
                </a:ext>
              </a:extLst>
            </p:cNvPr>
            <p:cNvGrpSpPr/>
            <p:nvPr/>
          </p:nvGrpSpPr>
          <p:grpSpPr>
            <a:xfrm>
              <a:off x="1390829" y="3126520"/>
              <a:ext cx="7755357" cy="851156"/>
              <a:chOff x="762026" y="2708419"/>
              <a:chExt cx="6950119" cy="851156"/>
            </a:xfrm>
          </p:grpSpPr>
          <p:sp>
            <p:nvSpPr>
              <p:cNvPr id="28" name="Rectangle: Rounded Corners 27">
                <a:extLst>
                  <a:ext uri="{FF2B5EF4-FFF2-40B4-BE49-F238E27FC236}">
                    <a16:creationId xmlns:a16="http://schemas.microsoft.com/office/drawing/2014/main" id="{BCF573B0-9920-4368-9A5F-BCB96EDFBF89}"/>
                  </a:ext>
                </a:extLst>
              </p:cNvPr>
              <p:cNvSpPr/>
              <p:nvPr/>
            </p:nvSpPr>
            <p:spPr>
              <a:xfrm>
                <a:off x="762026" y="2732662"/>
                <a:ext cx="6889614" cy="826913"/>
              </a:xfrm>
              <a:prstGeom prst="roundRect">
                <a:avLst>
                  <a:gd name="adj" fmla="val 10000"/>
                </a:avLst>
              </a:prstGeom>
              <a:solidFill>
                <a:srgbClr val="B88C00"/>
              </a:solidFill>
            </p:spPr>
            <p:style>
              <a:lnRef idx="0">
                <a:schemeClr val="lt1">
                  <a:alpha val="0"/>
                  <a:hueOff val="0"/>
                  <a:satOff val="0"/>
                  <a:lumOff val="0"/>
                  <a:alphaOff val="0"/>
                </a:schemeClr>
              </a:lnRef>
              <a:fillRef idx="1">
                <a:scrgbClr r="0" g="0" b="0"/>
              </a:fillRef>
              <a:effectRef idx="2">
                <a:schemeClr val="accent2">
                  <a:hueOff val="-741071"/>
                  <a:satOff val="3550"/>
                  <a:lumOff val="3284"/>
                  <a:alphaOff val="0"/>
                </a:schemeClr>
              </a:effectRef>
              <a:fontRef idx="minor"/>
            </p:style>
          </p:sp>
          <p:sp>
            <p:nvSpPr>
              <p:cNvPr id="29" name="Rectangle 28" descr="Bank">
                <a:extLst>
                  <a:ext uri="{FF2B5EF4-FFF2-40B4-BE49-F238E27FC236}">
                    <a16:creationId xmlns:a16="http://schemas.microsoft.com/office/drawing/2014/main" id="{21DD6FA1-78A6-4A59-A24F-D61CCDD0A7D2}"/>
                  </a:ext>
                </a:extLst>
              </p:cNvPr>
              <p:cNvSpPr>
                <a:spLocks noChangeAspect="1"/>
              </p:cNvSpPr>
              <p:nvPr/>
            </p:nvSpPr>
            <p:spPr>
              <a:xfrm>
                <a:off x="866902" y="2787849"/>
                <a:ext cx="570084" cy="5914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71E75011-F653-41E6-8F83-F8D6E2844DD9}"/>
                  </a:ext>
                </a:extLst>
              </p:cNvPr>
              <p:cNvSpPr/>
              <p:nvPr/>
            </p:nvSpPr>
            <p:spPr>
              <a:xfrm>
                <a:off x="1622494" y="2708419"/>
                <a:ext cx="6089651" cy="804593"/>
              </a:xfrm>
              <a:custGeom>
                <a:avLst/>
                <a:gdLst>
                  <a:gd name="connsiteX0" fmla="*/ 0 w 8584469"/>
                  <a:gd name="connsiteY0" fmla="*/ 0 h 804593"/>
                  <a:gd name="connsiteX1" fmla="*/ 8584469 w 8584469"/>
                  <a:gd name="connsiteY1" fmla="*/ 0 h 804593"/>
                  <a:gd name="connsiteX2" fmla="*/ 8584469 w 8584469"/>
                  <a:gd name="connsiteY2" fmla="*/ 804593 h 804593"/>
                  <a:gd name="connsiteX3" fmla="*/ 0 w 8584469"/>
                  <a:gd name="connsiteY3" fmla="*/ 804593 h 804593"/>
                  <a:gd name="connsiteX4" fmla="*/ 0 w 8584469"/>
                  <a:gd name="connsiteY4" fmla="*/ 0 h 80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69" h="804593">
                    <a:moveTo>
                      <a:pt x="0" y="0"/>
                    </a:moveTo>
                    <a:lnTo>
                      <a:pt x="8584469" y="0"/>
                    </a:lnTo>
                    <a:lnTo>
                      <a:pt x="8584469" y="804593"/>
                    </a:lnTo>
                    <a:lnTo>
                      <a:pt x="0" y="804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2200" b="1" kern="1200" dirty="0"/>
                  <a:t>Assess the current state of your group finances.</a:t>
                </a:r>
              </a:p>
            </p:txBody>
          </p:sp>
        </p:grpSp>
        <p:grpSp>
          <p:nvGrpSpPr>
            <p:cNvPr id="42" name="Group 41">
              <a:extLst>
                <a:ext uri="{FF2B5EF4-FFF2-40B4-BE49-F238E27FC236}">
                  <a16:creationId xmlns:a16="http://schemas.microsoft.com/office/drawing/2014/main" id="{883B4382-6F95-45C9-B453-EED8774F5BDF}"/>
                </a:ext>
              </a:extLst>
            </p:cNvPr>
            <p:cNvGrpSpPr/>
            <p:nvPr/>
          </p:nvGrpSpPr>
          <p:grpSpPr>
            <a:xfrm>
              <a:off x="1351280" y="4400088"/>
              <a:ext cx="7670800" cy="880322"/>
              <a:chOff x="746753" y="3672277"/>
              <a:chExt cx="6889614" cy="880322"/>
            </a:xfrm>
          </p:grpSpPr>
          <p:sp>
            <p:nvSpPr>
              <p:cNvPr id="31" name="Rectangle: Rounded Corners 30">
                <a:extLst>
                  <a:ext uri="{FF2B5EF4-FFF2-40B4-BE49-F238E27FC236}">
                    <a16:creationId xmlns:a16="http://schemas.microsoft.com/office/drawing/2014/main" id="{E6F46DA2-51F6-4350-AAF9-5AE6121327E7}"/>
                  </a:ext>
                </a:extLst>
              </p:cNvPr>
              <p:cNvSpPr/>
              <p:nvPr/>
            </p:nvSpPr>
            <p:spPr>
              <a:xfrm>
                <a:off x="746753" y="3712387"/>
                <a:ext cx="6889614" cy="840212"/>
              </a:xfrm>
              <a:prstGeom prst="roundRect">
                <a:avLst>
                  <a:gd name="adj" fmla="val 10000"/>
                </a:avLst>
              </a:prstGeom>
              <a:solidFill>
                <a:srgbClr val="05649F"/>
              </a:solidFill>
            </p:spPr>
            <p:style>
              <a:lnRef idx="0">
                <a:schemeClr val="lt1">
                  <a:alpha val="0"/>
                  <a:hueOff val="0"/>
                  <a:satOff val="0"/>
                  <a:lumOff val="0"/>
                  <a:alphaOff val="0"/>
                </a:schemeClr>
              </a:lnRef>
              <a:fillRef idx="1">
                <a:scrgbClr r="0" g="0" b="0"/>
              </a:fillRef>
              <a:effectRef idx="2">
                <a:schemeClr val="accent2">
                  <a:hueOff val="-1482143"/>
                  <a:satOff val="7100"/>
                  <a:lumOff val="6569"/>
                  <a:alphaOff val="0"/>
                </a:schemeClr>
              </a:effectRef>
              <a:fontRef idx="minor"/>
            </p:style>
          </p:sp>
          <p:sp>
            <p:nvSpPr>
              <p:cNvPr id="32" name="Rectangle 31" descr="Checkmark">
                <a:extLst>
                  <a:ext uri="{FF2B5EF4-FFF2-40B4-BE49-F238E27FC236}">
                    <a16:creationId xmlns:a16="http://schemas.microsoft.com/office/drawing/2014/main" id="{E8D00EF9-87A0-44D9-BD55-C594FEF6167F}"/>
                  </a:ext>
                </a:extLst>
              </p:cNvPr>
              <p:cNvSpPr>
                <a:spLocks noChangeAspect="1"/>
              </p:cNvSpPr>
              <p:nvPr/>
            </p:nvSpPr>
            <p:spPr>
              <a:xfrm>
                <a:off x="903795" y="3834969"/>
                <a:ext cx="548841" cy="56939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0">
                <a:schemeClr val="lt1">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CA59C18C-FF9E-4139-8A5C-ABB3FD8FA465}"/>
                  </a:ext>
                </a:extLst>
              </p:cNvPr>
              <p:cNvSpPr/>
              <p:nvPr/>
            </p:nvSpPr>
            <p:spPr>
              <a:xfrm>
                <a:off x="1682777" y="3672277"/>
                <a:ext cx="5953590" cy="824210"/>
              </a:xfrm>
              <a:custGeom>
                <a:avLst/>
                <a:gdLst>
                  <a:gd name="connsiteX0" fmla="*/ 0 w 8584469"/>
                  <a:gd name="connsiteY0" fmla="*/ 0 h 824210"/>
                  <a:gd name="connsiteX1" fmla="*/ 8584469 w 8584469"/>
                  <a:gd name="connsiteY1" fmla="*/ 0 h 824210"/>
                  <a:gd name="connsiteX2" fmla="*/ 8584469 w 8584469"/>
                  <a:gd name="connsiteY2" fmla="*/ 824210 h 824210"/>
                  <a:gd name="connsiteX3" fmla="*/ 0 w 8584469"/>
                  <a:gd name="connsiteY3" fmla="*/ 824210 h 824210"/>
                  <a:gd name="connsiteX4" fmla="*/ 0 w 8584469"/>
                  <a:gd name="connsiteY4" fmla="*/ 0 h 8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69" h="824210">
                    <a:moveTo>
                      <a:pt x="0" y="0"/>
                    </a:moveTo>
                    <a:lnTo>
                      <a:pt x="8584469" y="0"/>
                    </a:lnTo>
                    <a:lnTo>
                      <a:pt x="8584469" y="824210"/>
                    </a:lnTo>
                    <a:lnTo>
                      <a:pt x="0" y="824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2200" b="1" dirty="0"/>
                  <a:t>Much to consider before </a:t>
                </a:r>
                <a:r>
                  <a:rPr lang="en-US" sz="2200" b="1" kern="1200" dirty="0"/>
                  <a:t>online contributions.</a:t>
                </a:r>
              </a:p>
            </p:txBody>
          </p:sp>
        </p:grpSp>
        <p:grpSp>
          <p:nvGrpSpPr>
            <p:cNvPr id="40" name="Group 39">
              <a:extLst>
                <a:ext uri="{FF2B5EF4-FFF2-40B4-BE49-F238E27FC236}">
                  <a16:creationId xmlns:a16="http://schemas.microsoft.com/office/drawing/2014/main" id="{D57841F3-9B3C-4758-A39E-5037A08F9BFE}"/>
                </a:ext>
              </a:extLst>
            </p:cNvPr>
            <p:cNvGrpSpPr/>
            <p:nvPr/>
          </p:nvGrpSpPr>
          <p:grpSpPr>
            <a:xfrm>
              <a:off x="1323476" y="5682114"/>
              <a:ext cx="7779883" cy="845609"/>
              <a:chOff x="746753" y="4614349"/>
              <a:chExt cx="7077096" cy="845609"/>
            </a:xfrm>
          </p:grpSpPr>
          <p:sp>
            <p:nvSpPr>
              <p:cNvPr id="34" name="Rectangle: Rounded Corners 33">
                <a:extLst>
                  <a:ext uri="{FF2B5EF4-FFF2-40B4-BE49-F238E27FC236}">
                    <a16:creationId xmlns:a16="http://schemas.microsoft.com/office/drawing/2014/main" id="{0FD7EE76-E324-4633-BD7F-45F585D46326}"/>
                  </a:ext>
                </a:extLst>
              </p:cNvPr>
              <p:cNvSpPr/>
              <p:nvPr/>
            </p:nvSpPr>
            <p:spPr>
              <a:xfrm>
                <a:off x="746753" y="4619746"/>
                <a:ext cx="7077096" cy="840212"/>
              </a:xfrm>
              <a:prstGeom prst="roundRect">
                <a:avLst>
                  <a:gd name="adj" fmla="val 10000"/>
                </a:avLst>
              </a:prstGeom>
              <a:solidFill>
                <a:schemeClr val="accent4">
                  <a:lumMod val="75000"/>
                </a:schemeClr>
              </a:solidFill>
            </p:spPr>
            <p:style>
              <a:lnRef idx="0">
                <a:schemeClr val="lt1">
                  <a:alpha val="0"/>
                  <a:hueOff val="0"/>
                  <a:satOff val="0"/>
                  <a:lumOff val="0"/>
                  <a:alphaOff val="0"/>
                </a:schemeClr>
              </a:lnRef>
              <a:fillRef idx="1">
                <a:scrgbClr r="0" g="0" b="0"/>
              </a:fillRef>
              <a:effectRef idx="2">
                <a:schemeClr val="accent2">
                  <a:hueOff val="-2223214"/>
                  <a:satOff val="10650"/>
                  <a:lumOff val="9853"/>
                  <a:alphaOff val="0"/>
                </a:schemeClr>
              </a:effectRef>
              <a:fontRef idx="minor"/>
            </p:style>
          </p:sp>
          <p:sp>
            <p:nvSpPr>
              <p:cNvPr id="35" name="Rectangle 34" descr="Questions">
                <a:extLst>
                  <a:ext uri="{FF2B5EF4-FFF2-40B4-BE49-F238E27FC236}">
                    <a16:creationId xmlns:a16="http://schemas.microsoft.com/office/drawing/2014/main" id="{C6D24439-E330-4AD5-B7FD-4F4D245280CA}"/>
                  </a:ext>
                </a:extLst>
              </p:cNvPr>
              <p:cNvSpPr>
                <a:spLocks noChangeAspect="1"/>
              </p:cNvSpPr>
              <p:nvPr/>
            </p:nvSpPr>
            <p:spPr>
              <a:xfrm>
                <a:off x="808022" y="4681686"/>
                <a:ext cx="664651" cy="68953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0">
                <a:schemeClr val="lt1">
                  <a:alpha val="0"/>
                  <a:hueOff val="0"/>
                  <a:satOff val="0"/>
                  <a:lumOff val="0"/>
                  <a:alphaOff val="0"/>
                </a:schemeClr>
              </a:lnRef>
              <a:fillRef idx="3">
                <a:scrgbClr r="0" g="0" b="0"/>
              </a:fillRef>
              <a:effectRef idx="3">
                <a:schemeClr val="bg1">
                  <a:hueOff val="0"/>
                  <a:satOff val="0"/>
                  <a:lumOff val="0"/>
                  <a:alphaOff val="0"/>
                </a:schemeClr>
              </a:effectRef>
              <a:fontRef idx="minor">
                <a:schemeClr val="dk1">
                  <a:hueOff val="0"/>
                  <a:satOff val="0"/>
                  <a:lumOff val="0"/>
                  <a:alphaOff val="0"/>
                </a:schemeClr>
              </a:fontRef>
            </p:style>
          </p:sp>
          <p:sp>
            <p:nvSpPr>
              <p:cNvPr id="36" name="Freeform: Shape 35">
                <a:extLst>
                  <a:ext uri="{FF2B5EF4-FFF2-40B4-BE49-F238E27FC236}">
                    <a16:creationId xmlns:a16="http://schemas.microsoft.com/office/drawing/2014/main" id="{C7839835-176F-484F-AD72-2ABECDC6473D}"/>
                  </a:ext>
                </a:extLst>
              </p:cNvPr>
              <p:cNvSpPr/>
              <p:nvPr/>
            </p:nvSpPr>
            <p:spPr>
              <a:xfrm>
                <a:off x="1742308" y="4614349"/>
                <a:ext cx="6081541" cy="824210"/>
              </a:xfrm>
              <a:custGeom>
                <a:avLst/>
                <a:gdLst>
                  <a:gd name="connsiteX0" fmla="*/ 0 w 8584469"/>
                  <a:gd name="connsiteY0" fmla="*/ 0 h 824210"/>
                  <a:gd name="connsiteX1" fmla="*/ 8584469 w 8584469"/>
                  <a:gd name="connsiteY1" fmla="*/ 0 h 824210"/>
                  <a:gd name="connsiteX2" fmla="*/ 8584469 w 8584469"/>
                  <a:gd name="connsiteY2" fmla="*/ 824210 h 824210"/>
                  <a:gd name="connsiteX3" fmla="*/ 0 w 8584469"/>
                  <a:gd name="connsiteY3" fmla="*/ 824210 h 824210"/>
                  <a:gd name="connsiteX4" fmla="*/ 0 w 8584469"/>
                  <a:gd name="connsiteY4" fmla="*/ 0 h 82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69" h="824210">
                    <a:moveTo>
                      <a:pt x="0" y="0"/>
                    </a:moveTo>
                    <a:lnTo>
                      <a:pt x="8584469" y="0"/>
                    </a:lnTo>
                    <a:lnTo>
                      <a:pt x="8584469" y="824210"/>
                    </a:lnTo>
                    <a:lnTo>
                      <a:pt x="0" y="824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2200" b="1" kern="1200" dirty="0"/>
                  <a:t>What are the options and how do they compare?</a:t>
                </a:r>
              </a:p>
            </p:txBody>
          </p:sp>
        </p:grpSp>
      </p:grpSp>
      <p:pic>
        <p:nvPicPr>
          <p:cNvPr id="5" name="Picture 4">
            <a:extLst>
              <a:ext uri="{FF2B5EF4-FFF2-40B4-BE49-F238E27FC236}">
                <a16:creationId xmlns:a16="http://schemas.microsoft.com/office/drawing/2014/main" id="{410AF71E-C7BF-49C1-94D8-A0FC9FD0BE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Tree>
    <p:extLst>
      <p:ext uri="{BB962C8B-B14F-4D97-AF65-F5344CB8AC3E}">
        <p14:creationId xmlns:p14="http://schemas.microsoft.com/office/powerpoint/2010/main" val="347082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39BFD-3F0D-4C58-B0A7-1D0EAEC30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74320"/>
            <a:ext cx="1933658" cy="990418"/>
          </a:xfrm>
          <a:prstGeom prst="rect">
            <a:avLst/>
          </a:prstGeom>
        </p:spPr>
      </p:pic>
      <p:sp>
        <p:nvSpPr>
          <p:cNvPr id="4" name="Rectangle 3">
            <a:extLst>
              <a:ext uri="{FF2B5EF4-FFF2-40B4-BE49-F238E27FC236}">
                <a16:creationId xmlns:a16="http://schemas.microsoft.com/office/drawing/2014/main" id="{1E50C307-8E3D-44FA-AA3D-96BD17DE874C}"/>
              </a:ext>
            </a:extLst>
          </p:cNvPr>
          <p:cNvSpPr/>
          <p:nvPr/>
        </p:nvSpPr>
        <p:spPr>
          <a:xfrm>
            <a:off x="4410389" y="3004211"/>
            <a:ext cx="5353036" cy="1107996"/>
          </a:xfrm>
          <a:prstGeom prst="rect">
            <a:avLst/>
          </a:prstGeom>
        </p:spPr>
        <p:txBody>
          <a:bodyPr wrap="square" lIns="0" tIns="0" rIns="0" bIns="0">
            <a:noAutofit/>
          </a:bodyPr>
          <a:lstStyle/>
          <a:p>
            <a:pPr algn="ctr"/>
            <a:r>
              <a:rPr lang="en-US" sz="6600" b="1" dirty="0">
                <a:solidFill>
                  <a:schemeClr val="accent1">
                    <a:lumMod val="75000"/>
                  </a:schemeClr>
                </a:solidFill>
              </a:rPr>
              <a:t>Questions?</a:t>
            </a:r>
          </a:p>
        </p:txBody>
      </p:sp>
      <p:pic>
        <p:nvPicPr>
          <p:cNvPr id="8" name="Graphic 7" descr="Questions">
            <a:extLst>
              <a:ext uri="{FF2B5EF4-FFF2-40B4-BE49-F238E27FC236}">
                <a16:creationId xmlns:a16="http://schemas.microsoft.com/office/drawing/2014/main" id="{6E4EB0E0-35F2-4273-8C00-77045F9D2E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901" y="1598419"/>
            <a:ext cx="3655374" cy="3350759"/>
          </a:xfrm>
          <a:prstGeom prst="rect">
            <a:avLst/>
          </a:prstGeom>
        </p:spPr>
      </p:pic>
      <p:sp>
        <p:nvSpPr>
          <p:cNvPr id="10" name="Subtitle 2">
            <a:extLst>
              <a:ext uri="{FF2B5EF4-FFF2-40B4-BE49-F238E27FC236}">
                <a16:creationId xmlns:a16="http://schemas.microsoft.com/office/drawing/2014/main" id="{82AA73C3-14F1-41EC-B271-939F13FAF2B2}"/>
              </a:ext>
            </a:extLst>
          </p:cNvPr>
          <p:cNvSpPr txBox="1">
            <a:spLocks/>
          </p:cNvSpPr>
          <p:nvPr/>
        </p:nvSpPr>
        <p:spPr>
          <a:xfrm>
            <a:off x="2207978" y="5969032"/>
            <a:ext cx="6139543" cy="493819"/>
          </a:xfrm>
          <a:prstGeom prst="rect">
            <a:avLst/>
          </a:prstGeom>
        </p:spPr>
        <p:txBody>
          <a:bodyPr vert="horz" lIns="0" tIns="0" rIns="0" bIns="38272"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2800" b="1" dirty="0"/>
              <a:t>Area 59 Finance Subcommittee</a:t>
            </a:r>
          </a:p>
        </p:txBody>
      </p:sp>
    </p:spTree>
    <p:extLst>
      <p:ext uri="{BB962C8B-B14F-4D97-AF65-F5344CB8AC3E}">
        <p14:creationId xmlns:p14="http://schemas.microsoft.com/office/powerpoint/2010/main" val="20446262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AE0-38FA-4FF3-80C7-B5DF3AB245B7}"/>
              </a:ext>
            </a:extLst>
          </p:cNvPr>
          <p:cNvSpPr txBox="1">
            <a:spLocks/>
          </p:cNvSpPr>
          <p:nvPr/>
        </p:nvSpPr>
        <p:spPr>
          <a:xfrm>
            <a:off x="5607286" y="2678990"/>
            <a:ext cx="2866154" cy="3170300"/>
          </a:xfrm>
          <a:prstGeom prst="rect">
            <a:avLst/>
          </a:prstGeom>
        </p:spPr>
        <p:txBody>
          <a:bodyPr vert="horz" lIns="91440" tIns="45720" rIns="91440" bIns="45720" rtlCol="0" anchor="b">
            <a:normAutofit lnSpcReduction="10000"/>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5400" b="1" dirty="0">
                <a:solidFill>
                  <a:schemeClr val="accent1">
                    <a:lumMod val="75000"/>
                  </a:schemeClr>
                </a:solidFill>
                <a:effectLst>
                  <a:outerShdw blurRad="38100" dist="38100" dir="2700000" algn="tl">
                    <a:srgbClr val="000000">
                      <a:alpha val="43137"/>
                    </a:srgbClr>
                  </a:outerShdw>
                </a:effectLst>
              </a:rPr>
              <a:t>Services Make </a:t>
            </a:r>
            <a:br>
              <a:rPr lang="en-US" sz="5400" b="1" dirty="0">
                <a:solidFill>
                  <a:schemeClr val="accent1">
                    <a:lumMod val="75000"/>
                  </a:schemeClr>
                </a:solidFill>
                <a:effectLst>
                  <a:outerShdw blurRad="38100" dist="38100" dir="2700000" algn="tl">
                    <a:srgbClr val="000000">
                      <a:alpha val="43137"/>
                    </a:srgbClr>
                  </a:outerShdw>
                </a:effectLst>
              </a:rPr>
            </a:br>
            <a:r>
              <a:rPr lang="en-US" sz="5400" b="1" dirty="0">
                <a:solidFill>
                  <a:schemeClr val="accent1">
                    <a:lumMod val="75000"/>
                  </a:schemeClr>
                </a:solidFill>
                <a:effectLst>
                  <a:outerShdw blurRad="38100" dist="38100" dir="2700000" algn="tl">
                    <a:srgbClr val="000000">
                      <a:alpha val="43137"/>
                    </a:srgbClr>
                  </a:outerShdw>
                </a:effectLst>
              </a:rPr>
              <a:t>AA </a:t>
            </a:r>
            <a:br>
              <a:rPr lang="en-US" sz="5400" b="1" dirty="0">
                <a:solidFill>
                  <a:schemeClr val="accent1">
                    <a:lumMod val="75000"/>
                  </a:schemeClr>
                </a:solidFill>
                <a:effectLst>
                  <a:outerShdw blurRad="38100" dist="38100" dir="2700000" algn="tl">
                    <a:srgbClr val="000000">
                      <a:alpha val="43137"/>
                    </a:srgbClr>
                  </a:outerShdw>
                </a:effectLst>
              </a:rPr>
            </a:br>
            <a:r>
              <a:rPr lang="en-US" sz="5400" b="1" dirty="0">
                <a:solidFill>
                  <a:schemeClr val="accent1">
                    <a:lumMod val="75000"/>
                  </a:schemeClr>
                </a:solidFill>
                <a:effectLst>
                  <a:outerShdw blurRad="38100" dist="38100" dir="2700000" algn="tl">
                    <a:srgbClr val="000000">
                      <a:alpha val="43137"/>
                    </a:srgbClr>
                  </a:outerShdw>
                </a:effectLst>
              </a:rPr>
              <a:t>Tick</a:t>
            </a:r>
            <a:endParaRPr lang="en-US" sz="5400" b="1" kern="12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3" name="Title 1">
            <a:extLst>
              <a:ext uri="{FF2B5EF4-FFF2-40B4-BE49-F238E27FC236}">
                <a16:creationId xmlns:a16="http://schemas.microsoft.com/office/drawing/2014/main" id="{83248E45-CE43-4A08-A1CF-49C65D968490}"/>
              </a:ext>
            </a:extLst>
          </p:cNvPr>
          <p:cNvSpPr txBox="1">
            <a:spLocks/>
          </p:cNvSpPr>
          <p:nvPr/>
        </p:nvSpPr>
        <p:spPr>
          <a:xfrm>
            <a:off x="3581399" y="383929"/>
            <a:ext cx="4228169" cy="1460615"/>
          </a:xfrm>
          <a:prstGeom prst="rect">
            <a:avLst/>
          </a:prstGeom>
        </p:spPr>
        <p:txBody>
          <a:bodyPr vert="horz" lIns="0" tIns="0" rIns="0" bIns="0" rtlCol="0" anchor="t">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32">
              <a:spcAft>
                <a:spcPts val="600"/>
              </a:spcAft>
            </a:pPr>
            <a:r>
              <a:rPr lang="en-US" sz="4400" b="1" dirty="0">
                <a:solidFill>
                  <a:schemeClr val="accent1">
                    <a:lumMod val="50000"/>
                  </a:schemeClr>
                </a:solidFill>
                <a:effectLst>
                  <a:outerShdw blurRad="38100" dist="38100" dir="2700000" algn="tl">
                    <a:srgbClr val="000000">
                      <a:alpha val="43137"/>
                    </a:srgbClr>
                  </a:outerShdw>
                </a:effectLst>
              </a:rPr>
              <a:t>Importance of the 7</a:t>
            </a:r>
            <a:r>
              <a:rPr lang="en-US" sz="4400" b="1" baseline="30000" dirty="0">
                <a:solidFill>
                  <a:schemeClr val="accent1">
                    <a:lumMod val="50000"/>
                  </a:schemeClr>
                </a:solidFill>
                <a:effectLst>
                  <a:outerShdw blurRad="38100" dist="38100" dir="2700000" algn="tl">
                    <a:srgbClr val="000000">
                      <a:alpha val="43137"/>
                    </a:srgbClr>
                  </a:outerShdw>
                </a:effectLst>
              </a:rPr>
              <a:t>th</a:t>
            </a:r>
            <a:r>
              <a:rPr lang="en-US" sz="4400" b="1" dirty="0">
                <a:solidFill>
                  <a:schemeClr val="accent1">
                    <a:lumMod val="50000"/>
                  </a:schemeClr>
                </a:solidFill>
                <a:effectLst>
                  <a:outerShdw blurRad="38100" dist="38100" dir="2700000" algn="tl">
                    <a:srgbClr val="000000">
                      <a:alpha val="43137"/>
                    </a:srgbClr>
                  </a:outerShdw>
                </a:effectLst>
              </a:rPr>
              <a:t> Tradition</a:t>
            </a:r>
          </a:p>
        </p:txBody>
      </p:sp>
      <p:pic>
        <p:nvPicPr>
          <p:cNvPr id="5" name="Picture 4">
            <a:extLst>
              <a:ext uri="{FF2B5EF4-FFF2-40B4-BE49-F238E27FC236}">
                <a16:creationId xmlns:a16="http://schemas.microsoft.com/office/drawing/2014/main" id="{FC3F9342-69C1-48CA-899F-03973C5B6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pic>
        <p:nvPicPr>
          <p:cNvPr id="9" name="Graphic 8" descr="Stopwatch">
            <a:extLst>
              <a:ext uri="{FF2B5EF4-FFF2-40B4-BE49-F238E27FC236}">
                <a16:creationId xmlns:a16="http://schemas.microsoft.com/office/drawing/2014/main" id="{D791A7B7-21A6-4E5B-9362-B25D659CB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271" y="2789424"/>
            <a:ext cx="1406656" cy="1406656"/>
          </a:xfrm>
          <a:prstGeom prst="rect">
            <a:avLst/>
          </a:prstGeom>
          <a:effectLst>
            <a:glow rad="63500">
              <a:schemeClr val="accent3">
                <a:satMod val="175000"/>
                <a:alpha val="40000"/>
              </a:schemeClr>
            </a:glow>
          </a:effectLst>
        </p:spPr>
      </p:pic>
      <p:pic>
        <p:nvPicPr>
          <p:cNvPr id="11" name="Graphic 10" descr="Group of people">
            <a:extLst>
              <a:ext uri="{FF2B5EF4-FFF2-40B4-BE49-F238E27FC236}">
                <a16:creationId xmlns:a16="http://schemas.microsoft.com/office/drawing/2014/main" id="{A5608976-DB83-4ED9-8DB3-C3985F15D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79318" y="3104534"/>
            <a:ext cx="2280921" cy="228092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51619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5" name="Content Placeholder 2">
            <a:extLst>
              <a:ext uri="{FF2B5EF4-FFF2-40B4-BE49-F238E27FC236}">
                <a16:creationId xmlns:a16="http://schemas.microsoft.com/office/drawing/2014/main" id="{FF1F720A-A984-4042-BA87-6FC84A037AB2}"/>
              </a:ext>
            </a:extLst>
          </p:cNvPr>
          <p:cNvSpPr txBox="1">
            <a:spLocks/>
          </p:cNvSpPr>
          <p:nvPr/>
        </p:nvSpPr>
        <p:spPr>
          <a:xfrm>
            <a:off x="274325" y="1686558"/>
            <a:ext cx="8911316" cy="4947809"/>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Even with most meetings online, services entities beyond the home group are always working to reach the still suffering.</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Intergroups, Districts, and Areas are now offering more services online to all members.</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Contributions beyond the home group are essential to carry the message!</a:t>
            </a:r>
          </a:p>
          <a:p>
            <a:pPr marL="1463040" lvl="1" indent="-365760" fontAlgn="base">
              <a:spcBef>
                <a:spcPts val="300"/>
              </a:spcBef>
              <a:spcAft>
                <a:spcPts val="3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Your </a:t>
            </a:r>
            <a:r>
              <a:rPr lang="en-US" sz="1700" b="1" dirty="0">
                <a:latin typeface="Trebuchet MS" panose="020B0703020202090204" pitchFamily="34" charset="0"/>
              </a:rPr>
              <a:t>local Intergroup (</a:t>
            </a:r>
            <a:r>
              <a:rPr lang="en-US" sz="1700" dirty="0">
                <a:latin typeface="Trebuchet MS" panose="020B0703020202090204" pitchFamily="34" charset="0"/>
              </a:rPr>
              <a:t>if you have one), which provides many services and direct support to groups and alcoholics.</a:t>
            </a:r>
          </a:p>
          <a:p>
            <a:pPr marL="1463040" lvl="1" indent="-365760" fontAlgn="base">
              <a:spcBef>
                <a:spcPts val="300"/>
              </a:spcBef>
              <a:spcAft>
                <a:spcPts val="3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Your </a:t>
            </a:r>
            <a:r>
              <a:rPr lang="en-US" sz="1700" b="1" dirty="0">
                <a:latin typeface="Trebuchet MS" panose="020B0703020202090204" pitchFamily="34" charset="0"/>
              </a:rPr>
              <a:t>local District</a:t>
            </a:r>
            <a:r>
              <a:rPr lang="en-US" sz="1700" dirty="0">
                <a:latin typeface="Trebuchet MS" panose="020B0703020202090204" pitchFamily="34" charset="0"/>
              </a:rPr>
              <a:t>, which serves as a link between your home group, the Area, and all of AA.  Particularly in places without an Intergroup, its 12</a:t>
            </a:r>
            <a:r>
              <a:rPr lang="en-US" sz="1700" baseline="30000" dirty="0">
                <a:latin typeface="Trebuchet MS" panose="020B0703020202090204" pitchFamily="34" charset="0"/>
              </a:rPr>
              <a:t>th</a:t>
            </a:r>
            <a:r>
              <a:rPr lang="en-US" sz="1700" dirty="0">
                <a:latin typeface="Trebuchet MS" panose="020B0703020202090204" pitchFamily="34" charset="0"/>
              </a:rPr>
              <a:t> step work is essential.</a:t>
            </a:r>
          </a:p>
          <a:p>
            <a:pPr marL="1463040" lvl="1" indent="-365760" fontAlgn="base">
              <a:spcBef>
                <a:spcPts val="300"/>
              </a:spcBef>
              <a:spcAft>
                <a:spcPts val="3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Your </a:t>
            </a:r>
            <a:r>
              <a:rPr lang="en-US" sz="1700" b="1" dirty="0">
                <a:latin typeface="Trebuchet MS" panose="020B0703020202090204" pitchFamily="34" charset="0"/>
              </a:rPr>
              <a:t>Area</a:t>
            </a:r>
            <a:r>
              <a:rPr lang="en-US" sz="1700" dirty="0">
                <a:latin typeface="Trebuchet MS" panose="020B0703020202090204" pitchFamily="34" charset="0"/>
              </a:rPr>
              <a:t>, which coordinates vital activities over a broad geographic area.  Area 59 (EPGSA) covers all of Eastern PA.</a:t>
            </a:r>
          </a:p>
          <a:p>
            <a:pPr marL="1463040" lvl="1" indent="-365760" fontAlgn="base">
              <a:spcBef>
                <a:spcPts val="300"/>
              </a:spcBef>
              <a:spcAft>
                <a:spcPts val="300"/>
              </a:spcAft>
              <a:buClr>
                <a:schemeClr val="accent1">
                  <a:lumMod val="75000"/>
                </a:schemeClr>
              </a:buClr>
              <a:buFont typeface="Wingdings" panose="05000000000000000000" pitchFamily="2" charset="2"/>
              <a:buChar char="v"/>
            </a:pPr>
            <a:r>
              <a:rPr lang="en-US" sz="1700" dirty="0">
                <a:latin typeface="Trebuchet MS" panose="020B0703020202090204" pitchFamily="34" charset="0"/>
              </a:rPr>
              <a:t>AA’s General Service Office, which functions as a storehouse of AA information and communicates with members and groups around the world.</a:t>
            </a:r>
          </a:p>
          <a:p>
            <a:pPr marL="285747" indent="0" defTabSz="570113">
              <a:spcBef>
                <a:spcPts val="0"/>
              </a:spcBef>
              <a:spcAft>
                <a:spcPts val="800"/>
              </a:spcAft>
              <a:buClr>
                <a:srgbClr val="90C226">
                  <a:lumMod val="75000"/>
                </a:srgbClr>
              </a:buClr>
              <a:buNone/>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sp>
        <p:nvSpPr>
          <p:cNvPr id="8" name="Title 1">
            <a:extLst>
              <a:ext uri="{FF2B5EF4-FFF2-40B4-BE49-F238E27FC236}">
                <a16:creationId xmlns:a16="http://schemas.microsoft.com/office/drawing/2014/main" id="{24EB3001-3A4E-4270-A149-7D1C9857A76E}"/>
              </a:ext>
            </a:extLst>
          </p:cNvPr>
          <p:cNvSpPr txBox="1">
            <a:spLocks/>
          </p:cNvSpPr>
          <p:nvPr/>
        </p:nvSpPr>
        <p:spPr>
          <a:xfrm>
            <a:off x="2921164" y="497953"/>
            <a:ext cx="5335603"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Vital AA Services</a:t>
            </a:r>
          </a:p>
        </p:txBody>
      </p:sp>
      <p:grpSp>
        <p:nvGrpSpPr>
          <p:cNvPr id="3" name="Group 2">
            <a:extLst>
              <a:ext uri="{FF2B5EF4-FFF2-40B4-BE49-F238E27FC236}">
                <a16:creationId xmlns:a16="http://schemas.microsoft.com/office/drawing/2014/main" id="{D57B1B94-4C99-4AAE-97D2-B23434046A54}"/>
              </a:ext>
            </a:extLst>
          </p:cNvPr>
          <p:cNvGrpSpPr/>
          <p:nvPr/>
        </p:nvGrpSpPr>
        <p:grpSpPr>
          <a:xfrm>
            <a:off x="10260826" y="606166"/>
            <a:ext cx="1876329" cy="2090844"/>
            <a:chOff x="10237966" y="369362"/>
            <a:chExt cx="1876329" cy="2090844"/>
          </a:xfrm>
          <a:effectLst>
            <a:glow rad="63500">
              <a:schemeClr val="accent3">
                <a:satMod val="175000"/>
                <a:alpha val="40000"/>
              </a:schemeClr>
            </a:glow>
          </a:effectLst>
        </p:grpSpPr>
        <p:sp>
          <p:nvSpPr>
            <p:cNvPr id="11" name="Freeform: Shape 10">
              <a:extLst>
                <a:ext uri="{FF2B5EF4-FFF2-40B4-BE49-F238E27FC236}">
                  <a16:creationId xmlns:a16="http://schemas.microsoft.com/office/drawing/2014/main" id="{F179C8E2-692C-48F0-BFBC-BFD9726C7C13}"/>
                </a:ext>
              </a:extLst>
            </p:cNvPr>
            <p:cNvSpPr/>
            <p:nvPr/>
          </p:nvSpPr>
          <p:spPr>
            <a:xfrm>
              <a:off x="11639059"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41975D-5839-4099-8F9A-7F3CDB2CDECD}"/>
                </a:ext>
              </a:extLst>
            </p:cNvPr>
            <p:cNvSpPr/>
            <p:nvPr/>
          </p:nvSpPr>
          <p:spPr>
            <a:xfrm>
              <a:off x="11900414"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DD7EE44-22B5-4FBC-BDAB-9FCDC25723C4}"/>
                </a:ext>
              </a:extLst>
            </p:cNvPr>
            <p:cNvSpPr/>
            <p:nvPr/>
          </p:nvSpPr>
          <p:spPr>
            <a:xfrm>
              <a:off x="11116348"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30A8748-3D4D-457C-9BE2-995D41CAEE84}"/>
                </a:ext>
              </a:extLst>
            </p:cNvPr>
            <p:cNvSpPr/>
            <p:nvPr/>
          </p:nvSpPr>
          <p:spPr>
            <a:xfrm>
              <a:off x="11377703"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C6D8094-DD5D-40C3-9014-11376B57B655}"/>
                </a:ext>
              </a:extLst>
            </p:cNvPr>
            <p:cNvSpPr/>
            <p:nvPr/>
          </p:nvSpPr>
          <p:spPr>
            <a:xfrm>
              <a:off x="10593637"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A5321CC-1625-4A38-828A-320ED668A253}"/>
                </a:ext>
              </a:extLst>
            </p:cNvPr>
            <p:cNvSpPr/>
            <p:nvPr/>
          </p:nvSpPr>
          <p:spPr>
            <a:xfrm>
              <a:off x="10854992"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B61ED02-4D0D-44C0-B245-E10C3F83F0F8}"/>
                </a:ext>
              </a:extLst>
            </p:cNvPr>
            <p:cNvSpPr/>
            <p:nvPr/>
          </p:nvSpPr>
          <p:spPr>
            <a:xfrm>
              <a:off x="10332281"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96B94E4-1869-4FDA-AD23-9C67A1AE29EA}"/>
                </a:ext>
              </a:extLst>
            </p:cNvPr>
            <p:cNvSpPr/>
            <p:nvPr/>
          </p:nvSpPr>
          <p:spPr>
            <a:xfrm>
              <a:off x="10237966" y="1937439"/>
              <a:ext cx="1876329" cy="522767"/>
            </a:xfrm>
            <a:custGeom>
              <a:avLst/>
              <a:gdLst>
                <a:gd name="connsiteX0" fmla="*/ 1875572 w 1876329"/>
                <a:gd name="connsiteY0" fmla="*/ 229574 h 522767"/>
                <a:gd name="connsiteX1" fmla="*/ 1829716 w 1876329"/>
                <a:gd name="connsiteY1" fmla="*/ 56604 h 522767"/>
                <a:gd name="connsiteX2" fmla="*/ 1822588 w 1876329"/>
                <a:gd name="connsiteY2" fmla="*/ 43299 h 522767"/>
                <a:gd name="connsiteX3" fmla="*/ 1766278 w 1876329"/>
                <a:gd name="connsiteY3" fmla="*/ 7422 h 522767"/>
                <a:gd name="connsiteX4" fmla="*/ 1721847 w 1876329"/>
                <a:gd name="connsiteY4" fmla="*/ 56 h 522767"/>
                <a:gd name="connsiteX5" fmla="*/ 1677654 w 1876329"/>
                <a:gd name="connsiteY5" fmla="*/ 7422 h 522767"/>
                <a:gd name="connsiteX6" fmla="*/ 1621106 w 1876329"/>
                <a:gd name="connsiteY6" fmla="*/ 43537 h 522767"/>
                <a:gd name="connsiteX7" fmla="*/ 1614454 w 1876329"/>
                <a:gd name="connsiteY7" fmla="*/ 56842 h 522767"/>
                <a:gd name="connsiteX8" fmla="*/ 1590694 w 1876329"/>
                <a:gd name="connsiteY8" fmla="*/ 145228 h 522767"/>
                <a:gd name="connsiteX9" fmla="*/ 1566935 w 1876329"/>
                <a:gd name="connsiteY9" fmla="*/ 57555 h 522767"/>
                <a:gd name="connsiteX10" fmla="*/ 1560044 w 1876329"/>
                <a:gd name="connsiteY10" fmla="*/ 44249 h 522767"/>
                <a:gd name="connsiteX11" fmla="*/ 1503496 w 1876329"/>
                <a:gd name="connsiteY11" fmla="*/ 8372 h 522767"/>
                <a:gd name="connsiteX12" fmla="*/ 1460492 w 1876329"/>
                <a:gd name="connsiteY12" fmla="*/ 56 h 522767"/>
                <a:gd name="connsiteX13" fmla="*/ 1416299 w 1876329"/>
                <a:gd name="connsiteY13" fmla="*/ 7422 h 522767"/>
                <a:gd name="connsiteX14" fmla="*/ 1359988 w 1876329"/>
                <a:gd name="connsiteY14" fmla="*/ 43537 h 522767"/>
                <a:gd name="connsiteX15" fmla="*/ 1353098 w 1876329"/>
                <a:gd name="connsiteY15" fmla="*/ 56842 h 522767"/>
                <a:gd name="connsiteX16" fmla="*/ 1329814 w 1876329"/>
                <a:gd name="connsiteY16" fmla="*/ 142614 h 522767"/>
                <a:gd name="connsiteX17" fmla="*/ 1306054 w 1876329"/>
                <a:gd name="connsiteY17" fmla="*/ 56604 h 522767"/>
                <a:gd name="connsiteX18" fmla="*/ 1298926 w 1876329"/>
                <a:gd name="connsiteY18" fmla="*/ 43299 h 522767"/>
                <a:gd name="connsiteX19" fmla="*/ 1242616 w 1876329"/>
                <a:gd name="connsiteY19" fmla="*/ 7422 h 522767"/>
                <a:gd name="connsiteX20" fmla="*/ 1199136 w 1876329"/>
                <a:gd name="connsiteY20" fmla="*/ 56 h 522767"/>
                <a:gd name="connsiteX21" fmla="*/ 1154943 w 1876329"/>
                <a:gd name="connsiteY21" fmla="*/ 7422 h 522767"/>
                <a:gd name="connsiteX22" fmla="*/ 1098395 w 1876329"/>
                <a:gd name="connsiteY22" fmla="*/ 43537 h 522767"/>
                <a:gd name="connsiteX23" fmla="*/ 1091743 w 1876329"/>
                <a:gd name="connsiteY23" fmla="*/ 56842 h 522767"/>
                <a:gd name="connsiteX24" fmla="*/ 1067983 w 1876329"/>
                <a:gd name="connsiteY24" fmla="*/ 145228 h 522767"/>
                <a:gd name="connsiteX25" fmla="*/ 1044223 w 1876329"/>
                <a:gd name="connsiteY25" fmla="*/ 57555 h 522767"/>
                <a:gd name="connsiteX26" fmla="*/ 1037333 w 1876329"/>
                <a:gd name="connsiteY26" fmla="*/ 44249 h 522767"/>
                <a:gd name="connsiteX27" fmla="*/ 980785 w 1876329"/>
                <a:gd name="connsiteY27" fmla="*/ 8372 h 522767"/>
                <a:gd name="connsiteX28" fmla="*/ 937780 w 1876329"/>
                <a:gd name="connsiteY28" fmla="*/ 56 h 522767"/>
                <a:gd name="connsiteX29" fmla="*/ 893588 w 1876329"/>
                <a:gd name="connsiteY29" fmla="*/ 7422 h 522767"/>
                <a:gd name="connsiteX30" fmla="*/ 837277 w 1876329"/>
                <a:gd name="connsiteY30" fmla="*/ 43537 h 522767"/>
                <a:gd name="connsiteX31" fmla="*/ 830387 w 1876329"/>
                <a:gd name="connsiteY31" fmla="*/ 56842 h 522767"/>
                <a:gd name="connsiteX32" fmla="*/ 807103 w 1876329"/>
                <a:gd name="connsiteY32" fmla="*/ 142614 h 522767"/>
                <a:gd name="connsiteX33" fmla="*/ 783343 w 1876329"/>
                <a:gd name="connsiteY33" fmla="*/ 56604 h 522767"/>
                <a:gd name="connsiteX34" fmla="*/ 776215 w 1876329"/>
                <a:gd name="connsiteY34" fmla="*/ 43299 h 522767"/>
                <a:gd name="connsiteX35" fmla="*/ 719905 w 1876329"/>
                <a:gd name="connsiteY35" fmla="*/ 7422 h 522767"/>
                <a:gd name="connsiteX36" fmla="*/ 676425 w 1876329"/>
                <a:gd name="connsiteY36" fmla="*/ 56 h 522767"/>
                <a:gd name="connsiteX37" fmla="*/ 632232 w 1876329"/>
                <a:gd name="connsiteY37" fmla="*/ 7422 h 522767"/>
                <a:gd name="connsiteX38" fmla="*/ 575684 w 1876329"/>
                <a:gd name="connsiteY38" fmla="*/ 43537 h 522767"/>
                <a:gd name="connsiteX39" fmla="*/ 569032 w 1876329"/>
                <a:gd name="connsiteY39" fmla="*/ 56842 h 522767"/>
                <a:gd name="connsiteX40" fmla="*/ 545272 w 1876329"/>
                <a:gd name="connsiteY40" fmla="*/ 145228 h 522767"/>
                <a:gd name="connsiteX41" fmla="*/ 521512 w 1876329"/>
                <a:gd name="connsiteY41" fmla="*/ 57555 h 522767"/>
                <a:gd name="connsiteX42" fmla="*/ 514622 w 1876329"/>
                <a:gd name="connsiteY42" fmla="*/ 44249 h 522767"/>
                <a:gd name="connsiteX43" fmla="*/ 458074 w 1876329"/>
                <a:gd name="connsiteY43" fmla="*/ 8372 h 522767"/>
                <a:gd name="connsiteX44" fmla="*/ 415069 w 1876329"/>
                <a:gd name="connsiteY44" fmla="*/ 56 h 522767"/>
                <a:gd name="connsiteX45" fmla="*/ 370876 w 1876329"/>
                <a:gd name="connsiteY45" fmla="*/ 7422 h 522767"/>
                <a:gd name="connsiteX46" fmla="*/ 314566 w 1876329"/>
                <a:gd name="connsiteY46" fmla="*/ 43537 h 522767"/>
                <a:gd name="connsiteX47" fmla="*/ 307676 w 1876329"/>
                <a:gd name="connsiteY47" fmla="*/ 56842 h 522767"/>
                <a:gd name="connsiteX48" fmla="*/ 284392 w 1876329"/>
                <a:gd name="connsiteY48" fmla="*/ 142614 h 522767"/>
                <a:gd name="connsiteX49" fmla="*/ 260632 w 1876329"/>
                <a:gd name="connsiteY49" fmla="*/ 56604 h 522767"/>
                <a:gd name="connsiteX50" fmla="*/ 253504 w 1876329"/>
                <a:gd name="connsiteY50" fmla="*/ 43299 h 522767"/>
                <a:gd name="connsiteX51" fmla="*/ 197194 w 1876329"/>
                <a:gd name="connsiteY51" fmla="*/ 7422 h 522767"/>
                <a:gd name="connsiteX52" fmla="*/ 153714 w 1876329"/>
                <a:gd name="connsiteY52" fmla="*/ 56 h 522767"/>
                <a:gd name="connsiteX53" fmla="*/ 109521 w 1876329"/>
                <a:gd name="connsiteY53" fmla="*/ 7422 h 522767"/>
                <a:gd name="connsiteX54" fmla="*/ 52973 w 1876329"/>
                <a:gd name="connsiteY54" fmla="*/ 43537 h 522767"/>
                <a:gd name="connsiteX55" fmla="*/ 46320 w 1876329"/>
                <a:gd name="connsiteY55" fmla="*/ 56842 h 522767"/>
                <a:gd name="connsiteX56" fmla="*/ 464 w 1876329"/>
                <a:gd name="connsiteY56" fmla="*/ 229574 h 522767"/>
                <a:gd name="connsiteX57" fmla="*/ 19113 w 1876329"/>
                <a:gd name="connsiteY57" fmla="*/ 257525 h 522767"/>
                <a:gd name="connsiteX58" fmla="*/ 46320 w 1876329"/>
                <a:gd name="connsiteY58" fmla="*/ 241691 h 522767"/>
                <a:gd name="connsiteX59" fmla="*/ 82435 w 1876329"/>
                <a:gd name="connsiteY59" fmla="*/ 105549 h 522767"/>
                <a:gd name="connsiteX60" fmla="*/ 82435 w 1876329"/>
                <a:gd name="connsiteY60" fmla="*/ 180154 h 522767"/>
                <a:gd name="connsiteX61" fmla="*/ 41569 w 1876329"/>
                <a:gd name="connsiteY61" fmla="*/ 332691 h 522767"/>
                <a:gd name="connsiteX62" fmla="*/ 82435 w 1876329"/>
                <a:gd name="connsiteY62" fmla="*/ 332691 h 522767"/>
                <a:gd name="connsiteX63" fmla="*/ 82435 w 1876329"/>
                <a:gd name="connsiteY63" fmla="*/ 522767 h 522767"/>
                <a:gd name="connsiteX64" fmla="*/ 129954 w 1876329"/>
                <a:gd name="connsiteY64" fmla="*/ 522767 h 522767"/>
                <a:gd name="connsiteX65" fmla="*/ 129954 w 1876329"/>
                <a:gd name="connsiteY65" fmla="*/ 332691 h 522767"/>
                <a:gd name="connsiteX66" fmla="*/ 177473 w 1876329"/>
                <a:gd name="connsiteY66" fmla="*/ 332691 h 522767"/>
                <a:gd name="connsiteX67" fmla="*/ 177473 w 1876329"/>
                <a:gd name="connsiteY67" fmla="*/ 522767 h 522767"/>
                <a:gd name="connsiteX68" fmla="*/ 224993 w 1876329"/>
                <a:gd name="connsiteY68" fmla="*/ 522767 h 522767"/>
                <a:gd name="connsiteX69" fmla="*/ 224993 w 1876329"/>
                <a:gd name="connsiteY69" fmla="*/ 332691 h 522767"/>
                <a:gd name="connsiteX70" fmla="*/ 265859 w 1876329"/>
                <a:gd name="connsiteY70" fmla="*/ 332691 h 522767"/>
                <a:gd name="connsiteX71" fmla="*/ 224993 w 1876329"/>
                <a:gd name="connsiteY71" fmla="*/ 180154 h 522767"/>
                <a:gd name="connsiteX72" fmla="*/ 224993 w 1876329"/>
                <a:gd name="connsiteY72" fmla="*/ 103886 h 522767"/>
                <a:gd name="connsiteX73" fmla="*/ 261345 w 1876329"/>
                <a:gd name="connsiteY73" fmla="*/ 241691 h 522767"/>
                <a:gd name="connsiteX74" fmla="*/ 290168 w 1876329"/>
                <a:gd name="connsiteY74" fmla="*/ 258962 h 522767"/>
                <a:gd name="connsiteX75" fmla="*/ 307438 w 1876329"/>
                <a:gd name="connsiteY75" fmla="*/ 241691 h 522767"/>
                <a:gd name="connsiteX76" fmla="*/ 343791 w 1876329"/>
                <a:gd name="connsiteY76" fmla="*/ 103886 h 522767"/>
                <a:gd name="connsiteX77" fmla="*/ 343791 w 1876329"/>
                <a:gd name="connsiteY77" fmla="*/ 522767 h 522767"/>
                <a:gd name="connsiteX78" fmla="*/ 391310 w 1876329"/>
                <a:gd name="connsiteY78" fmla="*/ 522767 h 522767"/>
                <a:gd name="connsiteX79" fmla="*/ 391310 w 1876329"/>
                <a:gd name="connsiteY79" fmla="*/ 261412 h 522767"/>
                <a:gd name="connsiteX80" fmla="*/ 438829 w 1876329"/>
                <a:gd name="connsiteY80" fmla="*/ 261412 h 522767"/>
                <a:gd name="connsiteX81" fmla="*/ 438829 w 1876329"/>
                <a:gd name="connsiteY81" fmla="*/ 522767 h 522767"/>
                <a:gd name="connsiteX82" fmla="*/ 486348 w 1876329"/>
                <a:gd name="connsiteY82" fmla="*/ 522767 h 522767"/>
                <a:gd name="connsiteX83" fmla="*/ 486348 w 1876329"/>
                <a:gd name="connsiteY83" fmla="*/ 105311 h 522767"/>
                <a:gd name="connsiteX84" fmla="*/ 522463 w 1876329"/>
                <a:gd name="connsiteY84" fmla="*/ 241691 h 522767"/>
                <a:gd name="connsiteX85" fmla="*/ 546222 w 1876329"/>
                <a:gd name="connsiteY85" fmla="*/ 265451 h 522767"/>
                <a:gd name="connsiteX86" fmla="*/ 569982 w 1876329"/>
                <a:gd name="connsiteY86" fmla="*/ 241691 h 522767"/>
                <a:gd name="connsiteX87" fmla="*/ 605146 w 1876329"/>
                <a:gd name="connsiteY87" fmla="*/ 105311 h 522767"/>
                <a:gd name="connsiteX88" fmla="*/ 605146 w 1876329"/>
                <a:gd name="connsiteY88" fmla="*/ 180154 h 522767"/>
                <a:gd name="connsiteX89" fmla="*/ 564280 w 1876329"/>
                <a:gd name="connsiteY89" fmla="*/ 332691 h 522767"/>
                <a:gd name="connsiteX90" fmla="*/ 605146 w 1876329"/>
                <a:gd name="connsiteY90" fmla="*/ 332691 h 522767"/>
                <a:gd name="connsiteX91" fmla="*/ 605146 w 1876329"/>
                <a:gd name="connsiteY91" fmla="*/ 522767 h 522767"/>
                <a:gd name="connsiteX92" fmla="*/ 652665 w 1876329"/>
                <a:gd name="connsiteY92" fmla="*/ 522767 h 522767"/>
                <a:gd name="connsiteX93" fmla="*/ 652665 w 1876329"/>
                <a:gd name="connsiteY93" fmla="*/ 332691 h 522767"/>
                <a:gd name="connsiteX94" fmla="*/ 700184 w 1876329"/>
                <a:gd name="connsiteY94" fmla="*/ 332691 h 522767"/>
                <a:gd name="connsiteX95" fmla="*/ 700184 w 1876329"/>
                <a:gd name="connsiteY95" fmla="*/ 522767 h 522767"/>
                <a:gd name="connsiteX96" fmla="*/ 747704 w 1876329"/>
                <a:gd name="connsiteY96" fmla="*/ 522767 h 522767"/>
                <a:gd name="connsiteX97" fmla="*/ 747704 w 1876329"/>
                <a:gd name="connsiteY97" fmla="*/ 332691 h 522767"/>
                <a:gd name="connsiteX98" fmla="*/ 788570 w 1876329"/>
                <a:gd name="connsiteY98" fmla="*/ 332691 h 522767"/>
                <a:gd name="connsiteX99" fmla="*/ 747704 w 1876329"/>
                <a:gd name="connsiteY99" fmla="*/ 180154 h 522767"/>
                <a:gd name="connsiteX100" fmla="*/ 747704 w 1876329"/>
                <a:gd name="connsiteY100" fmla="*/ 103886 h 522767"/>
                <a:gd name="connsiteX101" fmla="*/ 784056 w 1876329"/>
                <a:gd name="connsiteY101" fmla="*/ 241691 h 522767"/>
                <a:gd name="connsiteX102" fmla="*/ 812879 w 1876329"/>
                <a:gd name="connsiteY102" fmla="*/ 258962 h 522767"/>
                <a:gd name="connsiteX103" fmla="*/ 830149 w 1876329"/>
                <a:gd name="connsiteY103" fmla="*/ 241691 h 522767"/>
                <a:gd name="connsiteX104" fmla="*/ 866502 w 1876329"/>
                <a:gd name="connsiteY104" fmla="*/ 103886 h 522767"/>
                <a:gd name="connsiteX105" fmla="*/ 866502 w 1876329"/>
                <a:gd name="connsiteY105" fmla="*/ 522767 h 522767"/>
                <a:gd name="connsiteX106" fmla="*/ 914021 w 1876329"/>
                <a:gd name="connsiteY106" fmla="*/ 522767 h 522767"/>
                <a:gd name="connsiteX107" fmla="*/ 914021 w 1876329"/>
                <a:gd name="connsiteY107" fmla="*/ 261412 h 522767"/>
                <a:gd name="connsiteX108" fmla="*/ 961540 w 1876329"/>
                <a:gd name="connsiteY108" fmla="*/ 261412 h 522767"/>
                <a:gd name="connsiteX109" fmla="*/ 961540 w 1876329"/>
                <a:gd name="connsiteY109" fmla="*/ 522767 h 522767"/>
                <a:gd name="connsiteX110" fmla="*/ 1009059 w 1876329"/>
                <a:gd name="connsiteY110" fmla="*/ 522767 h 522767"/>
                <a:gd name="connsiteX111" fmla="*/ 1009059 w 1876329"/>
                <a:gd name="connsiteY111" fmla="*/ 105311 h 522767"/>
                <a:gd name="connsiteX112" fmla="*/ 1045174 w 1876329"/>
                <a:gd name="connsiteY112" fmla="*/ 241691 h 522767"/>
                <a:gd name="connsiteX113" fmla="*/ 1068933 w 1876329"/>
                <a:gd name="connsiteY113" fmla="*/ 265451 h 522767"/>
                <a:gd name="connsiteX114" fmla="*/ 1092693 w 1876329"/>
                <a:gd name="connsiteY114" fmla="*/ 241691 h 522767"/>
                <a:gd name="connsiteX115" fmla="*/ 1127857 w 1876329"/>
                <a:gd name="connsiteY115" fmla="*/ 105311 h 522767"/>
                <a:gd name="connsiteX116" fmla="*/ 1127857 w 1876329"/>
                <a:gd name="connsiteY116" fmla="*/ 180154 h 522767"/>
                <a:gd name="connsiteX117" fmla="*/ 1086991 w 1876329"/>
                <a:gd name="connsiteY117" fmla="*/ 332691 h 522767"/>
                <a:gd name="connsiteX118" fmla="*/ 1127857 w 1876329"/>
                <a:gd name="connsiteY118" fmla="*/ 332691 h 522767"/>
                <a:gd name="connsiteX119" fmla="*/ 1127857 w 1876329"/>
                <a:gd name="connsiteY119" fmla="*/ 522767 h 522767"/>
                <a:gd name="connsiteX120" fmla="*/ 1175376 w 1876329"/>
                <a:gd name="connsiteY120" fmla="*/ 522767 h 522767"/>
                <a:gd name="connsiteX121" fmla="*/ 1175376 w 1876329"/>
                <a:gd name="connsiteY121" fmla="*/ 332691 h 522767"/>
                <a:gd name="connsiteX122" fmla="*/ 1222896 w 1876329"/>
                <a:gd name="connsiteY122" fmla="*/ 332691 h 522767"/>
                <a:gd name="connsiteX123" fmla="*/ 1222896 w 1876329"/>
                <a:gd name="connsiteY123" fmla="*/ 522767 h 522767"/>
                <a:gd name="connsiteX124" fmla="*/ 1270415 w 1876329"/>
                <a:gd name="connsiteY124" fmla="*/ 522767 h 522767"/>
                <a:gd name="connsiteX125" fmla="*/ 1270415 w 1876329"/>
                <a:gd name="connsiteY125" fmla="*/ 332691 h 522767"/>
                <a:gd name="connsiteX126" fmla="*/ 1311281 w 1876329"/>
                <a:gd name="connsiteY126" fmla="*/ 332691 h 522767"/>
                <a:gd name="connsiteX127" fmla="*/ 1270415 w 1876329"/>
                <a:gd name="connsiteY127" fmla="*/ 180154 h 522767"/>
                <a:gd name="connsiteX128" fmla="*/ 1270415 w 1876329"/>
                <a:gd name="connsiteY128" fmla="*/ 103886 h 522767"/>
                <a:gd name="connsiteX129" fmla="*/ 1306767 w 1876329"/>
                <a:gd name="connsiteY129" fmla="*/ 241691 h 522767"/>
                <a:gd name="connsiteX130" fmla="*/ 1335590 w 1876329"/>
                <a:gd name="connsiteY130" fmla="*/ 258962 h 522767"/>
                <a:gd name="connsiteX131" fmla="*/ 1352861 w 1876329"/>
                <a:gd name="connsiteY131" fmla="*/ 241691 h 522767"/>
                <a:gd name="connsiteX132" fmla="*/ 1389213 w 1876329"/>
                <a:gd name="connsiteY132" fmla="*/ 103886 h 522767"/>
                <a:gd name="connsiteX133" fmla="*/ 1389213 w 1876329"/>
                <a:gd name="connsiteY133" fmla="*/ 522767 h 522767"/>
                <a:gd name="connsiteX134" fmla="*/ 1436732 w 1876329"/>
                <a:gd name="connsiteY134" fmla="*/ 522767 h 522767"/>
                <a:gd name="connsiteX135" fmla="*/ 1436732 w 1876329"/>
                <a:gd name="connsiteY135" fmla="*/ 261412 h 522767"/>
                <a:gd name="connsiteX136" fmla="*/ 1484251 w 1876329"/>
                <a:gd name="connsiteY136" fmla="*/ 261412 h 522767"/>
                <a:gd name="connsiteX137" fmla="*/ 1484251 w 1876329"/>
                <a:gd name="connsiteY137" fmla="*/ 522767 h 522767"/>
                <a:gd name="connsiteX138" fmla="*/ 1531770 w 1876329"/>
                <a:gd name="connsiteY138" fmla="*/ 522767 h 522767"/>
                <a:gd name="connsiteX139" fmla="*/ 1531770 w 1876329"/>
                <a:gd name="connsiteY139" fmla="*/ 105311 h 522767"/>
                <a:gd name="connsiteX140" fmla="*/ 1567885 w 1876329"/>
                <a:gd name="connsiteY140" fmla="*/ 241691 h 522767"/>
                <a:gd name="connsiteX141" fmla="*/ 1591644 w 1876329"/>
                <a:gd name="connsiteY141" fmla="*/ 265451 h 522767"/>
                <a:gd name="connsiteX142" fmla="*/ 1615404 w 1876329"/>
                <a:gd name="connsiteY142" fmla="*/ 241691 h 522767"/>
                <a:gd name="connsiteX143" fmla="*/ 1650568 w 1876329"/>
                <a:gd name="connsiteY143" fmla="*/ 105311 h 522767"/>
                <a:gd name="connsiteX144" fmla="*/ 1650568 w 1876329"/>
                <a:gd name="connsiteY144" fmla="*/ 180154 h 522767"/>
                <a:gd name="connsiteX145" fmla="*/ 1609702 w 1876329"/>
                <a:gd name="connsiteY145" fmla="*/ 332691 h 522767"/>
                <a:gd name="connsiteX146" fmla="*/ 1650568 w 1876329"/>
                <a:gd name="connsiteY146" fmla="*/ 332691 h 522767"/>
                <a:gd name="connsiteX147" fmla="*/ 1650568 w 1876329"/>
                <a:gd name="connsiteY147" fmla="*/ 522767 h 522767"/>
                <a:gd name="connsiteX148" fmla="*/ 1698087 w 1876329"/>
                <a:gd name="connsiteY148" fmla="*/ 522767 h 522767"/>
                <a:gd name="connsiteX149" fmla="*/ 1698087 w 1876329"/>
                <a:gd name="connsiteY149" fmla="*/ 332691 h 522767"/>
                <a:gd name="connsiteX150" fmla="*/ 1745607 w 1876329"/>
                <a:gd name="connsiteY150" fmla="*/ 332691 h 522767"/>
                <a:gd name="connsiteX151" fmla="*/ 1745607 w 1876329"/>
                <a:gd name="connsiteY151" fmla="*/ 522767 h 522767"/>
                <a:gd name="connsiteX152" fmla="*/ 1793126 w 1876329"/>
                <a:gd name="connsiteY152" fmla="*/ 522767 h 522767"/>
                <a:gd name="connsiteX153" fmla="*/ 1793126 w 1876329"/>
                <a:gd name="connsiteY153" fmla="*/ 332691 h 522767"/>
                <a:gd name="connsiteX154" fmla="*/ 1833992 w 1876329"/>
                <a:gd name="connsiteY154" fmla="*/ 332691 h 522767"/>
                <a:gd name="connsiteX155" fmla="*/ 1793126 w 1876329"/>
                <a:gd name="connsiteY155" fmla="*/ 180154 h 522767"/>
                <a:gd name="connsiteX156" fmla="*/ 1793126 w 1876329"/>
                <a:gd name="connsiteY156" fmla="*/ 103886 h 522767"/>
                <a:gd name="connsiteX157" fmla="*/ 1829478 w 1876329"/>
                <a:gd name="connsiteY157" fmla="*/ 241691 h 522767"/>
                <a:gd name="connsiteX158" fmla="*/ 1853238 w 1876329"/>
                <a:gd name="connsiteY158" fmla="*/ 259274 h 522767"/>
                <a:gd name="connsiteX159" fmla="*/ 1876320 w 1876329"/>
                <a:gd name="connsiteY159" fmla="*/ 234854 h 522767"/>
                <a:gd name="connsiteX160" fmla="*/ 1875572 w 1876329"/>
                <a:gd name="connsiteY160"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876329" h="522767">
                  <a:moveTo>
                    <a:pt x="1875572" y="229574"/>
                  </a:moveTo>
                  <a:lnTo>
                    <a:pt x="1829716" y="56604"/>
                  </a:lnTo>
                  <a:cubicBezTo>
                    <a:pt x="1828309" y="51715"/>
                    <a:pt x="1825881" y="47179"/>
                    <a:pt x="1822588" y="43299"/>
                  </a:cubicBezTo>
                  <a:cubicBezTo>
                    <a:pt x="1806956" y="27009"/>
                    <a:pt x="1787647" y="14704"/>
                    <a:pt x="1766278" y="7422"/>
                  </a:cubicBezTo>
                  <a:cubicBezTo>
                    <a:pt x="1752091" y="2086"/>
                    <a:pt x="1736996" y="-416"/>
                    <a:pt x="1721847" y="56"/>
                  </a:cubicBezTo>
                  <a:cubicBezTo>
                    <a:pt x="1706807" y="28"/>
                    <a:pt x="1691869" y="2518"/>
                    <a:pt x="1677654" y="7422"/>
                  </a:cubicBezTo>
                  <a:cubicBezTo>
                    <a:pt x="1656116" y="14616"/>
                    <a:pt x="1636693" y="27024"/>
                    <a:pt x="1621106" y="43537"/>
                  </a:cubicBezTo>
                  <a:cubicBezTo>
                    <a:pt x="1618146" y="47559"/>
                    <a:pt x="1615894" y="52059"/>
                    <a:pt x="1614454" y="56842"/>
                  </a:cubicBezTo>
                  <a:lnTo>
                    <a:pt x="1590694" y="145228"/>
                  </a:lnTo>
                  <a:lnTo>
                    <a:pt x="1566935" y="57555"/>
                  </a:lnTo>
                  <a:cubicBezTo>
                    <a:pt x="1565663" y="52660"/>
                    <a:pt x="1563309" y="48113"/>
                    <a:pt x="1560044" y="44249"/>
                  </a:cubicBezTo>
                  <a:cubicBezTo>
                    <a:pt x="1544311" y="27969"/>
                    <a:pt x="1524927" y="15671"/>
                    <a:pt x="1503496" y="8372"/>
                  </a:cubicBezTo>
                  <a:cubicBezTo>
                    <a:pt x="1489832" y="2853"/>
                    <a:pt x="1475230" y="30"/>
                    <a:pt x="1460492" y="56"/>
                  </a:cubicBezTo>
                  <a:cubicBezTo>
                    <a:pt x="1445457" y="68"/>
                    <a:pt x="1430526" y="2556"/>
                    <a:pt x="1416299" y="7422"/>
                  </a:cubicBezTo>
                  <a:cubicBezTo>
                    <a:pt x="1394803" y="14562"/>
                    <a:pt x="1375444" y="26978"/>
                    <a:pt x="1359988" y="43537"/>
                  </a:cubicBezTo>
                  <a:cubicBezTo>
                    <a:pt x="1356862" y="47490"/>
                    <a:pt x="1354524" y="52007"/>
                    <a:pt x="1353098" y="56842"/>
                  </a:cubicBezTo>
                  <a:lnTo>
                    <a:pt x="1329814" y="142614"/>
                  </a:lnTo>
                  <a:lnTo>
                    <a:pt x="1306054" y="56604"/>
                  </a:lnTo>
                  <a:cubicBezTo>
                    <a:pt x="1304648" y="51715"/>
                    <a:pt x="1302219" y="47179"/>
                    <a:pt x="1298926" y="43299"/>
                  </a:cubicBezTo>
                  <a:cubicBezTo>
                    <a:pt x="1283295" y="27009"/>
                    <a:pt x="1263985" y="14704"/>
                    <a:pt x="1242616" y="7422"/>
                  </a:cubicBezTo>
                  <a:cubicBezTo>
                    <a:pt x="1228726" y="2207"/>
                    <a:pt x="1213967" y="-293"/>
                    <a:pt x="1199136" y="56"/>
                  </a:cubicBezTo>
                  <a:cubicBezTo>
                    <a:pt x="1184096" y="28"/>
                    <a:pt x="1169159" y="2518"/>
                    <a:pt x="1154943" y="7422"/>
                  </a:cubicBezTo>
                  <a:cubicBezTo>
                    <a:pt x="1133405" y="14616"/>
                    <a:pt x="1113982" y="27024"/>
                    <a:pt x="1098395" y="43537"/>
                  </a:cubicBezTo>
                  <a:cubicBezTo>
                    <a:pt x="1095435" y="47559"/>
                    <a:pt x="1093182" y="52059"/>
                    <a:pt x="1091743" y="56842"/>
                  </a:cubicBezTo>
                  <a:lnTo>
                    <a:pt x="1067983" y="145228"/>
                  </a:lnTo>
                  <a:lnTo>
                    <a:pt x="1044223" y="57555"/>
                  </a:lnTo>
                  <a:cubicBezTo>
                    <a:pt x="1042952" y="52660"/>
                    <a:pt x="1040598" y="48113"/>
                    <a:pt x="1037333" y="44249"/>
                  </a:cubicBezTo>
                  <a:cubicBezTo>
                    <a:pt x="1021600" y="27969"/>
                    <a:pt x="1002216" y="15671"/>
                    <a:pt x="980785" y="8372"/>
                  </a:cubicBezTo>
                  <a:cubicBezTo>
                    <a:pt x="967121" y="2853"/>
                    <a:pt x="952519" y="30"/>
                    <a:pt x="937780" y="56"/>
                  </a:cubicBezTo>
                  <a:cubicBezTo>
                    <a:pt x="922745" y="68"/>
                    <a:pt x="907815" y="2556"/>
                    <a:pt x="893588" y="7422"/>
                  </a:cubicBezTo>
                  <a:cubicBezTo>
                    <a:pt x="872092" y="14562"/>
                    <a:pt x="852733" y="26978"/>
                    <a:pt x="837277" y="43537"/>
                  </a:cubicBezTo>
                  <a:cubicBezTo>
                    <a:pt x="834151" y="47490"/>
                    <a:pt x="831813" y="52007"/>
                    <a:pt x="830387" y="56842"/>
                  </a:cubicBezTo>
                  <a:lnTo>
                    <a:pt x="807103" y="142614"/>
                  </a:lnTo>
                  <a:lnTo>
                    <a:pt x="783343" y="56604"/>
                  </a:lnTo>
                  <a:cubicBezTo>
                    <a:pt x="781936" y="51715"/>
                    <a:pt x="779508" y="47179"/>
                    <a:pt x="776215" y="43299"/>
                  </a:cubicBezTo>
                  <a:cubicBezTo>
                    <a:pt x="760584" y="27009"/>
                    <a:pt x="741274" y="14704"/>
                    <a:pt x="719905" y="7422"/>
                  </a:cubicBezTo>
                  <a:cubicBezTo>
                    <a:pt x="706017" y="2207"/>
                    <a:pt x="691256" y="-293"/>
                    <a:pt x="676425" y="56"/>
                  </a:cubicBezTo>
                  <a:cubicBezTo>
                    <a:pt x="661385" y="28"/>
                    <a:pt x="646447" y="2518"/>
                    <a:pt x="632232" y="7422"/>
                  </a:cubicBezTo>
                  <a:cubicBezTo>
                    <a:pt x="610696" y="14616"/>
                    <a:pt x="591271" y="27024"/>
                    <a:pt x="575684" y="43537"/>
                  </a:cubicBezTo>
                  <a:cubicBezTo>
                    <a:pt x="572724" y="47559"/>
                    <a:pt x="570474" y="52059"/>
                    <a:pt x="569032" y="56842"/>
                  </a:cubicBezTo>
                  <a:lnTo>
                    <a:pt x="545272" y="145228"/>
                  </a:lnTo>
                  <a:lnTo>
                    <a:pt x="521512" y="57555"/>
                  </a:lnTo>
                  <a:cubicBezTo>
                    <a:pt x="520241" y="52660"/>
                    <a:pt x="517887" y="48113"/>
                    <a:pt x="514622" y="44249"/>
                  </a:cubicBezTo>
                  <a:cubicBezTo>
                    <a:pt x="498888" y="27969"/>
                    <a:pt x="479505" y="15671"/>
                    <a:pt x="458074" y="8372"/>
                  </a:cubicBezTo>
                  <a:cubicBezTo>
                    <a:pt x="444410" y="2853"/>
                    <a:pt x="429807" y="30"/>
                    <a:pt x="415069" y="56"/>
                  </a:cubicBezTo>
                  <a:cubicBezTo>
                    <a:pt x="400034" y="68"/>
                    <a:pt x="385104" y="2556"/>
                    <a:pt x="370876" y="7422"/>
                  </a:cubicBezTo>
                  <a:cubicBezTo>
                    <a:pt x="349381" y="14562"/>
                    <a:pt x="330022" y="26978"/>
                    <a:pt x="314566" y="43537"/>
                  </a:cubicBezTo>
                  <a:cubicBezTo>
                    <a:pt x="311439" y="47490"/>
                    <a:pt x="309102" y="52007"/>
                    <a:pt x="307676" y="56842"/>
                  </a:cubicBezTo>
                  <a:lnTo>
                    <a:pt x="284392" y="142614"/>
                  </a:lnTo>
                  <a:lnTo>
                    <a:pt x="260632" y="56604"/>
                  </a:lnTo>
                  <a:cubicBezTo>
                    <a:pt x="259225" y="51715"/>
                    <a:pt x="256797" y="47179"/>
                    <a:pt x="253504" y="43299"/>
                  </a:cubicBezTo>
                  <a:cubicBezTo>
                    <a:pt x="237873" y="27009"/>
                    <a:pt x="218563" y="14704"/>
                    <a:pt x="197194" y="7422"/>
                  </a:cubicBezTo>
                  <a:cubicBezTo>
                    <a:pt x="183304" y="2207"/>
                    <a:pt x="168545" y="-293"/>
                    <a:pt x="153714" y="56"/>
                  </a:cubicBezTo>
                  <a:cubicBezTo>
                    <a:pt x="138674" y="28"/>
                    <a:pt x="123739" y="2518"/>
                    <a:pt x="109521" y="7422"/>
                  </a:cubicBezTo>
                  <a:cubicBezTo>
                    <a:pt x="87985" y="14616"/>
                    <a:pt x="68559" y="27024"/>
                    <a:pt x="52973" y="43537"/>
                  </a:cubicBezTo>
                  <a:cubicBezTo>
                    <a:pt x="50013" y="47559"/>
                    <a:pt x="47763" y="52059"/>
                    <a:pt x="46320" y="56842"/>
                  </a:cubicBezTo>
                  <a:lnTo>
                    <a:pt x="464" y="229574"/>
                  </a:lnTo>
                  <a:cubicBezTo>
                    <a:pt x="-2105" y="242442"/>
                    <a:pt x="6244" y="254957"/>
                    <a:pt x="19113" y="257525"/>
                  </a:cubicBezTo>
                  <a:cubicBezTo>
                    <a:pt x="30879" y="259875"/>
                    <a:pt x="42550" y="253082"/>
                    <a:pt x="46320" y="241691"/>
                  </a:cubicBezTo>
                  <a:lnTo>
                    <a:pt x="82435" y="105549"/>
                  </a:lnTo>
                  <a:lnTo>
                    <a:pt x="82435" y="180154"/>
                  </a:lnTo>
                  <a:lnTo>
                    <a:pt x="41569" y="332691"/>
                  </a:lnTo>
                  <a:lnTo>
                    <a:pt x="82435" y="332691"/>
                  </a:lnTo>
                  <a:lnTo>
                    <a:pt x="82435" y="522767"/>
                  </a:lnTo>
                  <a:lnTo>
                    <a:pt x="129954" y="522767"/>
                  </a:lnTo>
                  <a:lnTo>
                    <a:pt x="129954" y="332691"/>
                  </a:lnTo>
                  <a:lnTo>
                    <a:pt x="177473" y="332691"/>
                  </a:lnTo>
                  <a:lnTo>
                    <a:pt x="177473" y="522767"/>
                  </a:lnTo>
                  <a:lnTo>
                    <a:pt x="224993" y="522767"/>
                  </a:lnTo>
                  <a:lnTo>
                    <a:pt x="224993" y="332691"/>
                  </a:lnTo>
                  <a:lnTo>
                    <a:pt x="265859" y="332691"/>
                  </a:lnTo>
                  <a:lnTo>
                    <a:pt x="224993" y="180154"/>
                  </a:lnTo>
                  <a:lnTo>
                    <a:pt x="224993" y="103886"/>
                  </a:lnTo>
                  <a:lnTo>
                    <a:pt x="261345" y="241691"/>
                  </a:lnTo>
                  <a:cubicBezTo>
                    <a:pt x="264536" y="254420"/>
                    <a:pt x="277440" y="262153"/>
                    <a:pt x="290168" y="258962"/>
                  </a:cubicBezTo>
                  <a:cubicBezTo>
                    <a:pt x="298669" y="256831"/>
                    <a:pt x="305307" y="250193"/>
                    <a:pt x="307438" y="241691"/>
                  </a:cubicBezTo>
                  <a:lnTo>
                    <a:pt x="343791" y="103886"/>
                  </a:lnTo>
                  <a:lnTo>
                    <a:pt x="343791" y="522767"/>
                  </a:lnTo>
                  <a:lnTo>
                    <a:pt x="391310" y="522767"/>
                  </a:lnTo>
                  <a:lnTo>
                    <a:pt x="391310" y="261412"/>
                  </a:lnTo>
                  <a:lnTo>
                    <a:pt x="438829" y="261412"/>
                  </a:lnTo>
                  <a:lnTo>
                    <a:pt x="438829" y="522767"/>
                  </a:lnTo>
                  <a:lnTo>
                    <a:pt x="486348" y="522767"/>
                  </a:lnTo>
                  <a:lnTo>
                    <a:pt x="486348" y="105311"/>
                  </a:lnTo>
                  <a:lnTo>
                    <a:pt x="522463" y="241691"/>
                  </a:lnTo>
                  <a:cubicBezTo>
                    <a:pt x="522463" y="254814"/>
                    <a:pt x="533100" y="265451"/>
                    <a:pt x="546222" y="265451"/>
                  </a:cubicBezTo>
                  <a:cubicBezTo>
                    <a:pt x="559345" y="265451"/>
                    <a:pt x="569982" y="254814"/>
                    <a:pt x="569982" y="241691"/>
                  </a:cubicBezTo>
                  <a:lnTo>
                    <a:pt x="605146" y="105311"/>
                  </a:lnTo>
                  <a:lnTo>
                    <a:pt x="605146" y="180154"/>
                  </a:lnTo>
                  <a:lnTo>
                    <a:pt x="564280" y="332691"/>
                  </a:lnTo>
                  <a:lnTo>
                    <a:pt x="605146" y="332691"/>
                  </a:lnTo>
                  <a:lnTo>
                    <a:pt x="605146" y="522767"/>
                  </a:lnTo>
                  <a:lnTo>
                    <a:pt x="652665" y="522767"/>
                  </a:lnTo>
                  <a:lnTo>
                    <a:pt x="652665" y="332691"/>
                  </a:lnTo>
                  <a:lnTo>
                    <a:pt x="700184" y="332691"/>
                  </a:lnTo>
                  <a:lnTo>
                    <a:pt x="700184" y="522767"/>
                  </a:lnTo>
                  <a:lnTo>
                    <a:pt x="747704" y="522767"/>
                  </a:lnTo>
                  <a:lnTo>
                    <a:pt x="747704" y="332691"/>
                  </a:lnTo>
                  <a:lnTo>
                    <a:pt x="788570" y="332691"/>
                  </a:lnTo>
                  <a:lnTo>
                    <a:pt x="747704" y="180154"/>
                  </a:lnTo>
                  <a:lnTo>
                    <a:pt x="747704" y="103886"/>
                  </a:lnTo>
                  <a:lnTo>
                    <a:pt x="784056" y="241691"/>
                  </a:lnTo>
                  <a:cubicBezTo>
                    <a:pt x="787247" y="254420"/>
                    <a:pt x="800151" y="262153"/>
                    <a:pt x="812879" y="258962"/>
                  </a:cubicBezTo>
                  <a:cubicBezTo>
                    <a:pt x="821380" y="256831"/>
                    <a:pt x="828018" y="250193"/>
                    <a:pt x="830149" y="241691"/>
                  </a:cubicBezTo>
                  <a:lnTo>
                    <a:pt x="866502" y="103886"/>
                  </a:lnTo>
                  <a:lnTo>
                    <a:pt x="866502" y="522767"/>
                  </a:lnTo>
                  <a:lnTo>
                    <a:pt x="914021" y="522767"/>
                  </a:lnTo>
                  <a:lnTo>
                    <a:pt x="914021" y="261412"/>
                  </a:lnTo>
                  <a:lnTo>
                    <a:pt x="961540" y="261412"/>
                  </a:lnTo>
                  <a:lnTo>
                    <a:pt x="961540" y="522767"/>
                  </a:lnTo>
                  <a:lnTo>
                    <a:pt x="1009059" y="522767"/>
                  </a:lnTo>
                  <a:lnTo>
                    <a:pt x="1009059" y="105311"/>
                  </a:lnTo>
                  <a:lnTo>
                    <a:pt x="1045174" y="241691"/>
                  </a:lnTo>
                  <a:cubicBezTo>
                    <a:pt x="1045174" y="254814"/>
                    <a:pt x="1055811" y="265451"/>
                    <a:pt x="1068933" y="265451"/>
                  </a:cubicBezTo>
                  <a:cubicBezTo>
                    <a:pt x="1082056" y="265451"/>
                    <a:pt x="1092693" y="254814"/>
                    <a:pt x="1092693" y="241691"/>
                  </a:cubicBezTo>
                  <a:lnTo>
                    <a:pt x="1127857" y="105311"/>
                  </a:lnTo>
                  <a:lnTo>
                    <a:pt x="1127857" y="180154"/>
                  </a:lnTo>
                  <a:lnTo>
                    <a:pt x="1086991" y="332691"/>
                  </a:lnTo>
                  <a:lnTo>
                    <a:pt x="1127857" y="332691"/>
                  </a:lnTo>
                  <a:lnTo>
                    <a:pt x="1127857" y="522767"/>
                  </a:lnTo>
                  <a:lnTo>
                    <a:pt x="1175376" y="522767"/>
                  </a:lnTo>
                  <a:lnTo>
                    <a:pt x="1175376" y="332691"/>
                  </a:lnTo>
                  <a:lnTo>
                    <a:pt x="1222896" y="332691"/>
                  </a:lnTo>
                  <a:lnTo>
                    <a:pt x="1222896" y="522767"/>
                  </a:lnTo>
                  <a:lnTo>
                    <a:pt x="1270415" y="522767"/>
                  </a:lnTo>
                  <a:lnTo>
                    <a:pt x="1270415" y="332691"/>
                  </a:lnTo>
                  <a:lnTo>
                    <a:pt x="1311281" y="332691"/>
                  </a:lnTo>
                  <a:lnTo>
                    <a:pt x="1270415" y="180154"/>
                  </a:lnTo>
                  <a:lnTo>
                    <a:pt x="1270415" y="103886"/>
                  </a:lnTo>
                  <a:lnTo>
                    <a:pt x="1306767" y="241691"/>
                  </a:lnTo>
                  <a:cubicBezTo>
                    <a:pt x="1309958" y="254420"/>
                    <a:pt x="1322862" y="262153"/>
                    <a:pt x="1335590" y="258962"/>
                  </a:cubicBezTo>
                  <a:cubicBezTo>
                    <a:pt x="1344091" y="256831"/>
                    <a:pt x="1350729" y="250193"/>
                    <a:pt x="1352861" y="241691"/>
                  </a:cubicBezTo>
                  <a:lnTo>
                    <a:pt x="1389213" y="103886"/>
                  </a:lnTo>
                  <a:lnTo>
                    <a:pt x="1389213" y="522767"/>
                  </a:lnTo>
                  <a:lnTo>
                    <a:pt x="1436732" y="522767"/>
                  </a:lnTo>
                  <a:lnTo>
                    <a:pt x="1436732" y="261412"/>
                  </a:lnTo>
                  <a:lnTo>
                    <a:pt x="1484251" y="261412"/>
                  </a:lnTo>
                  <a:lnTo>
                    <a:pt x="1484251" y="522767"/>
                  </a:lnTo>
                  <a:lnTo>
                    <a:pt x="1531770" y="522767"/>
                  </a:lnTo>
                  <a:lnTo>
                    <a:pt x="1531770" y="105311"/>
                  </a:lnTo>
                  <a:lnTo>
                    <a:pt x="1567885" y="241691"/>
                  </a:lnTo>
                  <a:cubicBezTo>
                    <a:pt x="1567885" y="254814"/>
                    <a:pt x="1578522" y="265451"/>
                    <a:pt x="1591644" y="265451"/>
                  </a:cubicBezTo>
                  <a:cubicBezTo>
                    <a:pt x="1604767" y="265451"/>
                    <a:pt x="1615404" y="254814"/>
                    <a:pt x="1615404" y="241691"/>
                  </a:cubicBezTo>
                  <a:lnTo>
                    <a:pt x="1650568" y="105311"/>
                  </a:lnTo>
                  <a:lnTo>
                    <a:pt x="1650568" y="180154"/>
                  </a:lnTo>
                  <a:lnTo>
                    <a:pt x="1609702" y="332691"/>
                  </a:lnTo>
                  <a:lnTo>
                    <a:pt x="1650568" y="332691"/>
                  </a:lnTo>
                  <a:lnTo>
                    <a:pt x="1650568" y="522767"/>
                  </a:lnTo>
                  <a:lnTo>
                    <a:pt x="1698087" y="522767"/>
                  </a:lnTo>
                  <a:lnTo>
                    <a:pt x="1698087" y="332691"/>
                  </a:lnTo>
                  <a:lnTo>
                    <a:pt x="1745607" y="332691"/>
                  </a:lnTo>
                  <a:lnTo>
                    <a:pt x="1745607" y="522767"/>
                  </a:lnTo>
                  <a:lnTo>
                    <a:pt x="1793126" y="522767"/>
                  </a:lnTo>
                  <a:lnTo>
                    <a:pt x="1793126" y="332691"/>
                  </a:lnTo>
                  <a:lnTo>
                    <a:pt x="1833992" y="332691"/>
                  </a:lnTo>
                  <a:lnTo>
                    <a:pt x="1793126" y="180154"/>
                  </a:lnTo>
                  <a:lnTo>
                    <a:pt x="1793126" y="103886"/>
                  </a:lnTo>
                  <a:lnTo>
                    <a:pt x="1829478" y="241691"/>
                  </a:lnTo>
                  <a:cubicBezTo>
                    <a:pt x="1832346" y="252364"/>
                    <a:pt x="1842192" y="259651"/>
                    <a:pt x="1853238" y="259274"/>
                  </a:cubicBezTo>
                  <a:cubicBezTo>
                    <a:pt x="1866355" y="258905"/>
                    <a:pt x="1876688" y="247971"/>
                    <a:pt x="1876320" y="234854"/>
                  </a:cubicBezTo>
                  <a:cubicBezTo>
                    <a:pt x="1876268" y="233071"/>
                    <a:pt x="1876018" y="231301"/>
                    <a:pt x="1875572" y="229574"/>
                  </a:cubicBezTo>
                  <a:close/>
                </a:path>
              </a:pathLst>
            </a:custGeom>
            <a:solidFill>
              <a:schemeClr val="accent4"/>
            </a:solidFill>
            <a:ln w="2371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C9F0159-B14B-4201-B4C7-6FFCC1C343C6}"/>
                </a:ext>
              </a:extLst>
            </p:cNvPr>
            <p:cNvSpPr/>
            <p:nvPr/>
          </p:nvSpPr>
          <p:spPr>
            <a:xfrm>
              <a:off x="11639059"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BB45C45-4005-4000-8ECC-28BFC2E8119B}"/>
                </a:ext>
              </a:extLst>
            </p:cNvPr>
            <p:cNvSpPr/>
            <p:nvPr/>
          </p:nvSpPr>
          <p:spPr>
            <a:xfrm>
              <a:off x="11116348"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C9068B6-69E0-40ED-82F1-072FC8CDC4A7}"/>
                </a:ext>
              </a:extLst>
            </p:cNvPr>
            <p:cNvSpPr/>
            <p:nvPr/>
          </p:nvSpPr>
          <p:spPr>
            <a:xfrm>
              <a:off x="11377703"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F0D165E-C1C1-4E6A-ABEA-AA2813CC6D1A}"/>
                </a:ext>
              </a:extLst>
            </p:cNvPr>
            <p:cNvSpPr/>
            <p:nvPr/>
          </p:nvSpPr>
          <p:spPr>
            <a:xfrm>
              <a:off x="10593637"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E0DDA63-4289-41DA-8100-9CCD629DEBC4}"/>
                </a:ext>
              </a:extLst>
            </p:cNvPr>
            <p:cNvSpPr/>
            <p:nvPr/>
          </p:nvSpPr>
          <p:spPr>
            <a:xfrm>
              <a:off x="10854992"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9C2D236-FA1B-47D0-AE40-7DC60DCF4463}"/>
                </a:ext>
              </a:extLst>
            </p:cNvPr>
            <p:cNvSpPr/>
            <p:nvPr/>
          </p:nvSpPr>
          <p:spPr>
            <a:xfrm>
              <a:off x="10498766" y="1224655"/>
              <a:ext cx="1353981" cy="522763"/>
            </a:xfrm>
            <a:custGeom>
              <a:avLst/>
              <a:gdLst>
                <a:gd name="connsiteX0" fmla="*/ 1352941 w 1353981"/>
                <a:gd name="connsiteY0" fmla="*/ 229570 h 522763"/>
                <a:gd name="connsiteX1" fmla="*/ 1307085 w 1353981"/>
                <a:gd name="connsiteY1" fmla="*/ 56600 h 522763"/>
                <a:gd name="connsiteX2" fmla="*/ 1300195 w 1353981"/>
                <a:gd name="connsiteY2" fmla="*/ 43295 h 522763"/>
                <a:gd name="connsiteX3" fmla="*/ 1243647 w 1353981"/>
                <a:gd name="connsiteY3" fmla="*/ 7418 h 522763"/>
                <a:gd name="connsiteX4" fmla="*/ 1199692 w 1353981"/>
                <a:gd name="connsiteY4" fmla="*/ 52 h 522763"/>
                <a:gd name="connsiteX5" fmla="*/ 1155499 w 1353981"/>
                <a:gd name="connsiteY5" fmla="*/ 7418 h 522763"/>
                <a:gd name="connsiteX6" fmla="*/ 1099189 w 1353981"/>
                <a:gd name="connsiteY6" fmla="*/ 43532 h 522763"/>
                <a:gd name="connsiteX7" fmla="*/ 1092299 w 1353981"/>
                <a:gd name="connsiteY7" fmla="*/ 56838 h 522763"/>
                <a:gd name="connsiteX8" fmla="*/ 1069014 w 1353981"/>
                <a:gd name="connsiteY8" fmla="*/ 142610 h 522763"/>
                <a:gd name="connsiteX9" fmla="*/ 1045254 w 1353981"/>
                <a:gd name="connsiteY9" fmla="*/ 56600 h 522763"/>
                <a:gd name="connsiteX10" fmla="*/ 1038127 w 1353981"/>
                <a:gd name="connsiteY10" fmla="*/ 43295 h 522763"/>
                <a:gd name="connsiteX11" fmla="*/ 981816 w 1353981"/>
                <a:gd name="connsiteY11" fmla="*/ 7418 h 522763"/>
                <a:gd name="connsiteX12" fmla="*/ 938336 w 1353981"/>
                <a:gd name="connsiteY12" fmla="*/ 52 h 522763"/>
                <a:gd name="connsiteX13" fmla="*/ 894143 w 1353981"/>
                <a:gd name="connsiteY13" fmla="*/ 7418 h 522763"/>
                <a:gd name="connsiteX14" fmla="*/ 837596 w 1353981"/>
                <a:gd name="connsiteY14" fmla="*/ 43532 h 522763"/>
                <a:gd name="connsiteX15" fmla="*/ 830943 w 1353981"/>
                <a:gd name="connsiteY15" fmla="*/ 56838 h 522763"/>
                <a:gd name="connsiteX16" fmla="*/ 807183 w 1353981"/>
                <a:gd name="connsiteY16" fmla="*/ 145223 h 522763"/>
                <a:gd name="connsiteX17" fmla="*/ 783424 w 1353981"/>
                <a:gd name="connsiteY17" fmla="*/ 57550 h 522763"/>
                <a:gd name="connsiteX18" fmla="*/ 776533 w 1353981"/>
                <a:gd name="connsiteY18" fmla="*/ 44245 h 522763"/>
                <a:gd name="connsiteX19" fmla="*/ 719986 w 1353981"/>
                <a:gd name="connsiteY19" fmla="*/ 8368 h 522763"/>
                <a:gd name="connsiteX20" fmla="*/ 676981 w 1353981"/>
                <a:gd name="connsiteY20" fmla="*/ 52 h 522763"/>
                <a:gd name="connsiteX21" fmla="*/ 632788 w 1353981"/>
                <a:gd name="connsiteY21" fmla="*/ 7418 h 522763"/>
                <a:gd name="connsiteX22" fmla="*/ 576478 w 1353981"/>
                <a:gd name="connsiteY22" fmla="*/ 43532 h 522763"/>
                <a:gd name="connsiteX23" fmla="*/ 569587 w 1353981"/>
                <a:gd name="connsiteY23" fmla="*/ 56838 h 522763"/>
                <a:gd name="connsiteX24" fmla="*/ 546303 w 1353981"/>
                <a:gd name="connsiteY24" fmla="*/ 142610 h 522763"/>
                <a:gd name="connsiteX25" fmla="*/ 522543 w 1353981"/>
                <a:gd name="connsiteY25" fmla="*/ 56600 h 522763"/>
                <a:gd name="connsiteX26" fmla="*/ 515416 w 1353981"/>
                <a:gd name="connsiteY26" fmla="*/ 43295 h 522763"/>
                <a:gd name="connsiteX27" fmla="*/ 459105 w 1353981"/>
                <a:gd name="connsiteY27" fmla="*/ 7418 h 522763"/>
                <a:gd name="connsiteX28" fmla="*/ 415625 w 1353981"/>
                <a:gd name="connsiteY28" fmla="*/ 52 h 522763"/>
                <a:gd name="connsiteX29" fmla="*/ 371432 w 1353981"/>
                <a:gd name="connsiteY29" fmla="*/ 7418 h 522763"/>
                <a:gd name="connsiteX30" fmla="*/ 314885 w 1353981"/>
                <a:gd name="connsiteY30" fmla="*/ 43532 h 522763"/>
                <a:gd name="connsiteX31" fmla="*/ 308232 w 1353981"/>
                <a:gd name="connsiteY31" fmla="*/ 56838 h 522763"/>
                <a:gd name="connsiteX32" fmla="*/ 284472 w 1353981"/>
                <a:gd name="connsiteY32" fmla="*/ 145223 h 522763"/>
                <a:gd name="connsiteX33" fmla="*/ 260713 w 1353981"/>
                <a:gd name="connsiteY33" fmla="*/ 57550 h 522763"/>
                <a:gd name="connsiteX34" fmla="*/ 253822 w 1353981"/>
                <a:gd name="connsiteY34" fmla="*/ 44245 h 522763"/>
                <a:gd name="connsiteX35" fmla="*/ 197275 w 1353981"/>
                <a:gd name="connsiteY35" fmla="*/ 8368 h 522763"/>
                <a:gd name="connsiteX36" fmla="*/ 154270 w 1353981"/>
                <a:gd name="connsiteY36" fmla="*/ 52 h 522763"/>
                <a:gd name="connsiteX37" fmla="*/ 110077 w 1353981"/>
                <a:gd name="connsiteY37" fmla="*/ 7418 h 522763"/>
                <a:gd name="connsiteX38" fmla="*/ 53767 w 1353981"/>
                <a:gd name="connsiteY38" fmla="*/ 43532 h 522763"/>
                <a:gd name="connsiteX39" fmla="*/ 46876 w 1353981"/>
                <a:gd name="connsiteY39" fmla="*/ 56838 h 522763"/>
                <a:gd name="connsiteX40" fmla="*/ 783 w 1353981"/>
                <a:gd name="connsiteY40" fmla="*/ 230520 h 522763"/>
                <a:gd name="connsiteX41" fmla="*/ 17652 w 1353981"/>
                <a:gd name="connsiteY41" fmla="*/ 259507 h 522763"/>
                <a:gd name="connsiteX42" fmla="*/ 23830 w 1353981"/>
                <a:gd name="connsiteY42" fmla="*/ 259507 h 522763"/>
                <a:gd name="connsiteX43" fmla="*/ 47589 w 1353981"/>
                <a:gd name="connsiteY43" fmla="*/ 241925 h 522763"/>
                <a:gd name="connsiteX44" fmla="*/ 82991 w 1353981"/>
                <a:gd name="connsiteY44" fmla="*/ 103882 h 522763"/>
                <a:gd name="connsiteX45" fmla="*/ 82991 w 1353981"/>
                <a:gd name="connsiteY45" fmla="*/ 522763 h 522763"/>
                <a:gd name="connsiteX46" fmla="*/ 130510 w 1353981"/>
                <a:gd name="connsiteY46" fmla="*/ 522763 h 522763"/>
                <a:gd name="connsiteX47" fmla="*/ 130510 w 1353981"/>
                <a:gd name="connsiteY47" fmla="*/ 261408 h 522763"/>
                <a:gd name="connsiteX48" fmla="*/ 178029 w 1353981"/>
                <a:gd name="connsiteY48" fmla="*/ 261408 h 522763"/>
                <a:gd name="connsiteX49" fmla="*/ 178029 w 1353981"/>
                <a:gd name="connsiteY49" fmla="*/ 522763 h 522763"/>
                <a:gd name="connsiteX50" fmla="*/ 225548 w 1353981"/>
                <a:gd name="connsiteY50" fmla="*/ 522763 h 522763"/>
                <a:gd name="connsiteX51" fmla="*/ 225548 w 1353981"/>
                <a:gd name="connsiteY51" fmla="*/ 105307 h 522763"/>
                <a:gd name="connsiteX52" fmla="*/ 261663 w 1353981"/>
                <a:gd name="connsiteY52" fmla="*/ 241687 h 522763"/>
                <a:gd name="connsiteX53" fmla="*/ 285423 w 1353981"/>
                <a:gd name="connsiteY53" fmla="*/ 265447 h 522763"/>
                <a:gd name="connsiteX54" fmla="*/ 309182 w 1353981"/>
                <a:gd name="connsiteY54" fmla="*/ 241687 h 522763"/>
                <a:gd name="connsiteX55" fmla="*/ 344346 w 1353981"/>
                <a:gd name="connsiteY55" fmla="*/ 105307 h 522763"/>
                <a:gd name="connsiteX56" fmla="*/ 344346 w 1353981"/>
                <a:gd name="connsiteY56" fmla="*/ 180150 h 522763"/>
                <a:gd name="connsiteX57" fmla="*/ 303480 w 1353981"/>
                <a:gd name="connsiteY57" fmla="*/ 332687 h 522763"/>
                <a:gd name="connsiteX58" fmla="*/ 344346 w 1353981"/>
                <a:gd name="connsiteY58" fmla="*/ 332687 h 522763"/>
                <a:gd name="connsiteX59" fmla="*/ 344346 w 1353981"/>
                <a:gd name="connsiteY59" fmla="*/ 522763 h 522763"/>
                <a:gd name="connsiteX60" fmla="*/ 391866 w 1353981"/>
                <a:gd name="connsiteY60" fmla="*/ 522763 h 522763"/>
                <a:gd name="connsiteX61" fmla="*/ 391866 w 1353981"/>
                <a:gd name="connsiteY61" fmla="*/ 332687 h 522763"/>
                <a:gd name="connsiteX62" fmla="*/ 439385 w 1353981"/>
                <a:gd name="connsiteY62" fmla="*/ 332687 h 522763"/>
                <a:gd name="connsiteX63" fmla="*/ 439385 w 1353981"/>
                <a:gd name="connsiteY63" fmla="*/ 522763 h 522763"/>
                <a:gd name="connsiteX64" fmla="*/ 486904 w 1353981"/>
                <a:gd name="connsiteY64" fmla="*/ 522763 h 522763"/>
                <a:gd name="connsiteX65" fmla="*/ 486904 w 1353981"/>
                <a:gd name="connsiteY65" fmla="*/ 332687 h 522763"/>
                <a:gd name="connsiteX66" fmla="*/ 527771 w 1353981"/>
                <a:gd name="connsiteY66" fmla="*/ 332687 h 522763"/>
                <a:gd name="connsiteX67" fmla="*/ 486904 w 1353981"/>
                <a:gd name="connsiteY67" fmla="*/ 180150 h 522763"/>
                <a:gd name="connsiteX68" fmla="*/ 486904 w 1353981"/>
                <a:gd name="connsiteY68" fmla="*/ 103882 h 522763"/>
                <a:gd name="connsiteX69" fmla="*/ 523256 w 1353981"/>
                <a:gd name="connsiteY69" fmla="*/ 241687 h 522763"/>
                <a:gd name="connsiteX70" fmla="*/ 552079 w 1353981"/>
                <a:gd name="connsiteY70" fmla="*/ 258958 h 522763"/>
                <a:gd name="connsiteX71" fmla="*/ 569350 w 1353981"/>
                <a:gd name="connsiteY71" fmla="*/ 241687 h 522763"/>
                <a:gd name="connsiteX72" fmla="*/ 605702 w 1353981"/>
                <a:gd name="connsiteY72" fmla="*/ 103882 h 522763"/>
                <a:gd name="connsiteX73" fmla="*/ 605702 w 1353981"/>
                <a:gd name="connsiteY73" fmla="*/ 522763 h 522763"/>
                <a:gd name="connsiteX74" fmla="*/ 653221 w 1353981"/>
                <a:gd name="connsiteY74" fmla="*/ 522763 h 522763"/>
                <a:gd name="connsiteX75" fmla="*/ 653221 w 1353981"/>
                <a:gd name="connsiteY75" fmla="*/ 261408 h 522763"/>
                <a:gd name="connsiteX76" fmla="*/ 700740 w 1353981"/>
                <a:gd name="connsiteY76" fmla="*/ 261408 h 522763"/>
                <a:gd name="connsiteX77" fmla="*/ 700740 w 1353981"/>
                <a:gd name="connsiteY77" fmla="*/ 522763 h 522763"/>
                <a:gd name="connsiteX78" fmla="*/ 748260 w 1353981"/>
                <a:gd name="connsiteY78" fmla="*/ 522763 h 522763"/>
                <a:gd name="connsiteX79" fmla="*/ 748260 w 1353981"/>
                <a:gd name="connsiteY79" fmla="*/ 105307 h 522763"/>
                <a:gd name="connsiteX80" fmla="*/ 784374 w 1353981"/>
                <a:gd name="connsiteY80" fmla="*/ 241687 h 522763"/>
                <a:gd name="connsiteX81" fmla="*/ 808134 w 1353981"/>
                <a:gd name="connsiteY81" fmla="*/ 265447 h 522763"/>
                <a:gd name="connsiteX82" fmla="*/ 831893 w 1353981"/>
                <a:gd name="connsiteY82" fmla="*/ 241687 h 522763"/>
                <a:gd name="connsiteX83" fmla="*/ 867058 w 1353981"/>
                <a:gd name="connsiteY83" fmla="*/ 105307 h 522763"/>
                <a:gd name="connsiteX84" fmla="*/ 867058 w 1353981"/>
                <a:gd name="connsiteY84" fmla="*/ 180150 h 522763"/>
                <a:gd name="connsiteX85" fmla="*/ 826191 w 1353981"/>
                <a:gd name="connsiteY85" fmla="*/ 332687 h 522763"/>
                <a:gd name="connsiteX86" fmla="*/ 867058 w 1353981"/>
                <a:gd name="connsiteY86" fmla="*/ 332687 h 522763"/>
                <a:gd name="connsiteX87" fmla="*/ 867058 w 1353981"/>
                <a:gd name="connsiteY87" fmla="*/ 522763 h 522763"/>
                <a:gd name="connsiteX88" fmla="*/ 914577 w 1353981"/>
                <a:gd name="connsiteY88" fmla="*/ 522763 h 522763"/>
                <a:gd name="connsiteX89" fmla="*/ 914577 w 1353981"/>
                <a:gd name="connsiteY89" fmla="*/ 332687 h 522763"/>
                <a:gd name="connsiteX90" fmla="*/ 962096 w 1353981"/>
                <a:gd name="connsiteY90" fmla="*/ 332687 h 522763"/>
                <a:gd name="connsiteX91" fmla="*/ 962096 w 1353981"/>
                <a:gd name="connsiteY91" fmla="*/ 522763 h 522763"/>
                <a:gd name="connsiteX92" fmla="*/ 1009615 w 1353981"/>
                <a:gd name="connsiteY92" fmla="*/ 522763 h 522763"/>
                <a:gd name="connsiteX93" fmla="*/ 1009615 w 1353981"/>
                <a:gd name="connsiteY93" fmla="*/ 332687 h 522763"/>
                <a:gd name="connsiteX94" fmla="*/ 1050482 w 1353981"/>
                <a:gd name="connsiteY94" fmla="*/ 332687 h 522763"/>
                <a:gd name="connsiteX95" fmla="*/ 1009615 w 1353981"/>
                <a:gd name="connsiteY95" fmla="*/ 180150 h 522763"/>
                <a:gd name="connsiteX96" fmla="*/ 1009615 w 1353981"/>
                <a:gd name="connsiteY96" fmla="*/ 103882 h 522763"/>
                <a:gd name="connsiteX97" fmla="*/ 1045967 w 1353981"/>
                <a:gd name="connsiteY97" fmla="*/ 241687 h 522763"/>
                <a:gd name="connsiteX98" fmla="*/ 1074790 w 1353981"/>
                <a:gd name="connsiteY98" fmla="*/ 258958 h 522763"/>
                <a:gd name="connsiteX99" fmla="*/ 1092061 w 1353981"/>
                <a:gd name="connsiteY99" fmla="*/ 241687 h 522763"/>
                <a:gd name="connsiteX100" fmla="*/ 1128413 w 1353981"/>
                <a:gd name="connsiteY100" fmla="*/ 103882 h 522763"/>
                <a:gd name="connsiteX101" fmla="*/ 1128413 w 1353981"/>
                <a:gd name="connsiteY101" fmla="*/ 522763 h 522763"/>
                <a:gd name="connsiteX102" fmla="*/ 1175932 w 1353981"/>
                <a:gd name="connsiteY102" fmla="*/ 522763 h 522763"/>
                <a:gd name="connsiteX103" fmla="*/ 1175932 w 1353981"/>
                <a:gd name="connsiteY103" fmla="*/ 261408 h 522763"/>
                <a:gd name="connsiteX104" fmla="*/ 1223451 w 1353981"/>
                <a:gd name="connsiteY104" fmla="*/ 261408 h 522763"/>
                <a:gd name="connsiteX105" fmla="*/ 1223451 w 1353981"/>
                <a:gd name="connsiteY105" fmla="*/ 522763 h 522763"/>
                <a:gd name="connsiteX106" fmla="*/ 1270971 w 1353981"/>
                <a:gd name="connsiteY106" fmla="*/ 522763 h 522763"/>
                <a:gd name="connsiteX107" fmla="*/ 1270971 w 1353981"/>
                <a:gd name="connsiteY107" fmla="*/ 105307 h 522763"/>
                <a:gd name="connsiteX108" fmla="*/ 1307085 w 1353981"/>
                <a:gd name="connsiteY108" fmla="*/ 241687 h 522763"/>
                <a:gd name="connsiteX109" fmla="*/ 1330845 w 1353981"/>
                <a:gd name="connsiteY109" fmla="*/ 259269 h 522763"/>
                <a:gd name="connsiteX110" fmla="*/ 1337022 w 1353981"/>
                <a:gd name="connsiteY110" fmla="*/ 259269 h 522763"/>
                <a:gd name="connsiteX111" fmla="*/ 1352979 w 1353981"/>
                <a:gd name="connsiteY111" fmla="*/ 229701 h 522763"/>
                <a:gd name="connsiteX112" fmla="*/ 1352941 w 1353981"/>
                <a:gd name="connsiteY112" fmla="*/ 229570 h 5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53981" h="522763">
                  <a:moveTo>
                    <a:pt x="1352941" y="229570"/>
                  </a:moveTo>
                  <a:lnTo>
                    <a:pt x="1307085" y="56600"/>
                  </a:lnTo>
                  <a:cubicBezTo>
                    <a:pt x="1305814" y="51706"/>
                    <a:pt x="1303460" y="47158"/>
                    <a:pt x="1300195" y="43295"/>
                  </a:cubicBezTo>
                  <a:cubicBezTo>
                    <a:pt x="1284461" y="27015"/>
                    <a:pt x="1265078" y="14717"/>
                    <a:pt x="1243647" y="7418"/>
                  </a:cubicBezTo>
                  <a:cubicBezTo>
                    <a:pt x="1229622" y="2103"/>
                    <a:pt x="1214684" y="-402"/>
                    <a:pt x="1199692" y="52"/>
                  </a:cubicBezTo>
                  <a:cubicBezTo>
                    <a:pt x="1184657" y="64"/>
                    <a:pt x="1169726" y="2552"/>
                    <a:pt x="1155499" y="7418"/>
                  </a:cubicBezTo>
                  <a:cubicBezTo>
                    <a:pt x="1134004" y="14558"/>
                    <a:pt x="1114644" y="26974"/>
                    <a:pt x="1099189" y="43532"/>
                  </a:cubicBezTo>
                  <a:cubicBezTo>
                    <a:pt x="1096062" y="47486"/>
                    <a:pt x="1093724" y="52003"/>
                    <a:pt x="1092299" y="56838"/>
                  </a:cubicBezTo>
                  <a:lnTo>
                    <a:pt x="1069014" y="142610"/>
                  </a:lnTo>
                  <a:lnTo>
                    <a:pt x="1045254" y="56600"/>
                  </a:lnTo>
                  <a:cubicBezTo>
                    <a:pt x="1043848" y="51710"/>
                    <a:pt x="1041420" y="47175"/>
                    <a:pt x="1038127" y="43295"/>
                  </a:cubicBezTo>
                  <a:cubicBezTo>
                    <a:pt x="1022495" y="27003"/>
                    <a:pt x="1003186" y="14700"/>
                    <a:pt x="981816" y="7418"/>
                  </a:cubicBezTo>
                  <a:cubicBezTo>
                    <a:pt x="967926" y="2203"/>
                    <a:pt x="953167" y="-297"/>
                    <a:pt x="938336" y="52"/>
                  </a:cubicBezTo>
                  <a:cubicBezTo>
                    <a:pt x="923297" y="24"/>
                    <a:pt x="908359" y="2514"/>
                    <a:pt x="894143" y="7418"/>
                  </a:cubicBezTo>
                  <a:cubicBezTo>
                    <a:pt x="872605" y="14612"/>
                    <a:pt x="853182" y="27019"/>
                    <a:pt x="837596" y="43532"/>
                  </a:cubicBezTo>
                  <a:cubicBezTo>
                    <a:pt x="834635" y="47555"/>
                    <a:pt x="832383" y="52055"/>
                    <a:pt x="830943" y="56838"/>
                  </a:cubicBezTo>
                  <a:lnTo>
                    <a:pt x="807183" y="145223"/>
                  </a:lnTo>
                  <a:lnTo>
                    <a:pt x="783424" y="57550"/>
                  </a:lnTo>
                  <a:cubicBezTo>
                    <a:pt x="782153" y="52656"/>
                    <a:pt x="779798" y="48108"/>
                    <a:pt x="776533" y="44245"/>
                  </a:cubicBezTo>
                  <a:cubicBezTo>
                    <a:pt x="760800" y="27965"/>
                    <a:pt x="741417" y="15667"/>
                    <a:pt x="719986" y="8368"/>
                  </a:cubicBezTo>
                  <a:cubicBezTo>
                    <a:pt x="706322" y="2849"/>
                    <a:pt x="691719" y="26"/>
                    <a:pt x="676981" y="52"/>
                  </a:cubicBezTo>
                  <a:cubicBezTo>
                    <a:pt x="661946" y="64"/>
                    <a:pt x="647015" y="2552"/>
                    <a:pt x="632788" y="7418"/>
                  </a:cubicBezTo>
                  <a:cubicBezTo>
                    <a:pt x="611293" y="14558"/>
                    <a:pt x="591933" y="26974"/>
                    <a:pt x="576478" y="43532"/>
                  </a:cubicBezTo>
                  <a:cubicBezTo>
                    <a:pt x="573351" y="47486"/>
                    <a:pt x="571013" y="52003"/>
                    <a:pt x="569587" y="56838"/>
                  </a:cubicBezTo>
                  <a:lnTo>
                    <a:pt x="546303" y="142610"/>
                  </a:lnTo>
                  <a:lnTo>
                    <a:pt x="522543" y="56600"/>
                  </a:lnTo>
                  <a:cubicBezTo>
                    <a:pt x="521137" y="51710"/>
                    <a:pt x="518709" y="47175"/>
                    <a:pt x="515416" y="43295"/>
                  </a:cubicBezTo>
                  <a:cubicBezTo>
                    <a:pt x="499784" y="27003"/>
                    <a:pt x="480475" y="14700"/>
                    <a:pt x="459105" y="7418"/>
                  </a:cubicBezTo>
                  <a:cubicBezTo>
                    <a:pt x="445218" y="2203"/>
                    <a:pt x="430456" y="-297"/>
                    <a:pt x="415625" y="52"/>
                  </a:cubicBezTo>
                  <a:cubicBezTo>
                    <a:pt x="400585" y="24"/>
                    <a:pt x="385648" y="2514"/>
                    <a:pt x="371432" y="7418"/>
                  </a:cubicBezTo>
                  <a:cubicBezTo>
                    <a:pt x="349897" y="14612"/>
                    <a:pt x="330471" y="27019"/>
                    <a:pt x="314885" y="43532"/>
                  </a:cubicBezTo>
                  <a:cubicBezTo>
                    <a:pt x="311924" y="47555"/>
                    <a:pt x="309674" y="52055"/>
                    <a:pt x="308232" y="56838"/>
                  </a:cubicBezTo>
                  <a:lnTo>
                    <a:pt x="284472" y="145223"/>
                  </a:lnTo>
                  <a:lnTo>
                    <a:pt x="260713" y="57550"/>
                  </a:lnTo>
                  <a:cubicBezTo>
                    <a:pt x="259442" y="52656"/>
                    <a:pt x="257087" y="48108"/>
                    <a:pt x="253822" y="44245"/>
                  </a:cubicBezTo>
                  <a:cubicBezTo>
                    <a:pt x="238089" y="27965"/>
                    <a:pt x="218706" y="15667"/>
                    <a:pt x="197275" y="8368"/>
                  </a:cubicBezTo>
                  <a:cubicBezTo>
                    <a:pt x="183610" y="2849"/>
                    <a:pt x="169008" y="26"/>
                    <a:pt x="154270" y="52"/>
                  </a:cubicBezTo>
                  <a:cubicBezTo>
                    <a:pt x="139235" y="64"/>
                    <a:pt x="124304" y="2552"/>
                    <a:pt x="110077" y="7418"/>
                  </a:cubicBezTo>
                  <a:cubicBezTo>
                    <a:pt x="88582" y="14558"/>
                    <a:pt x="69222" y="26974"/>
                    <a:pt x="53767" y="43532"/>
                  </a:cubicBezTo>
                  <a:cubicBezTo>
                    <a:pt x="50640" y="47486"/>
                    <a:pt x="48302" y="52003"/>
                    <a:pt x="46876" y="56838"/>
                  </a:cubicBezTo>
                  <a:lnTo>
                    <a:pt x="783" y="230520"/>
                  </a:lnTo>
                  <a:cubicBezTo>
                    <a:pt x="-2537" y="243179"/>
                    <a:pt x="5005" y="256140"/>
                    <a:pt x="17652" y="259507"/>
                  </a:cubicBezTo>
                  <a:lnTo>
                    <a:pt x="23830" y="259507"/>
                  </a:lnTo>
                  <a:cubicBezTo>
                    <a:pt x="34875" y="259885"/>
                    <a:pt x="44721" y="252598"/>
                    <a:pt x="47589" y="241925"/>
                  </a:cubicBezTo>
                  <a:lnTo>
                    <a:pt x="82991" y="103882"/>
                  </a:lnTo>
                  <a:lnTo>
                    <a:pt x="82991" y="522763"/>
                  </a:lnTo>
                  <a:lnTo>
                    <a:pt x="130510" y="522763"/>
                  </a:lnTo>
                  <a:lnTo>
                    <a:pt x="130510" y="261408"/>
                  </a:lnTo>
                  <a:lnTo>
                    <a:pt x="178029" y="261408"/>
                  </a:lnTo>
                  <a:lnTo>
                    <a:pt x="178029" y="522763"/>
                  </a:lnTo>
                  <a:lnTo>
                    <a:pt x="225548" y="522763"/>
                  </a:lnTo>
                  <a:lnTo>
                    <a:pt x="225548" y="105307"/>
                  </a:lnTo>
                  <a:lnTo>
                    <a:pt x="261663" y="241687"/>
                  </a:lnTo>
                  <a:cubicBezTo>
                    <a:pt x="261663" y="254810"/>
                    <a:pt x="272300" y="265447"/>
                    <a:pt x="285423" y="265447"/>
                  </a:cubicBezTo>
                  <a:cubicBezTo>
                    <a:pt x="298545" y="265447"/>
                    <a:pt x="309182" y="254810"/>
                    <a:pt x="309182" y="241687"/>
                  </a:cubicBezTo>
                  <a:lnTo>
                    <a:pt x="344346" y="105307"/>
                  </a:lnTo>
                  <a:lnTo>
                    <a:pt x="344346" y="180150"/>
                  </a:lnTo>
                  <a:lnTo>
                    <a:pt x="303480" y="332687"/>
                  </a:lnTo>
                  <a:lnTo>
                    <a:pt x="344346" y="332687"/>
                  </a:lnTo>
                  <a:lnTo>
                    <a:pt x="344346" y="522763"/>
                  </a:lnTo>
                  <a:lnTo>
                    <a:pt x="391866" y="522763"/>
                  </a:lnTo>
                  <a:lnTo>
                    <a:pt x="391866" y="332687"/>
                  </a:lnTo>
                  <a:lnTo>
                    <a:pt x="439385" y="332687"/>
                  </a:lnTo>
                  <a:lnTo>
                    <a:pt x="439385" y="522763"/>
                  </a:lnTo>
                  <a:lnTo>
                    <a:pt x="486904" y="522763"/>
                  </a:lnTo>
                  <a:lnTo>
                    <a:pt x="486904" y="332687"/>
                  </a:lnTo>
                  <a:lnTo>
                    <a:pt x="527771" y="332687"/>
                  </a:lnTo>
                  <a:lnTo>
                    <a:pt x="486904" y="180150"/>
                  </a:lnTo>
                  <a:lnTo>
                    <a:pt x="486904" y="103882"/>
                  </a:lnTo>
                  <a:lnTo>
                    <a:pt x="523256" y="241687"/>
                  </a:lnTo>
                  <a:cubicBezTo>
                    <a:pt x="526447" y="254415"/>
                    <a:pt x="539351" y="262149"/>
                    <a:pt x="552079" y="258958"/>
                  </a:cubicBezTo>
                  <a:cubicBezTo>
                    <a:pt x="560580" y="256827"/>
                    <a:pt x="567219" y="250189"/>
                    <a:pt x="569350" y="241687"/>
                  </a:cubicBezTo>
                  <a:lnTo>
                    <a:pt x="605702" y="103882"/>
                  </a:lnTo>
                  <a:lnTo>
                    <a:pt x="605702" y="522763"/>
                  </a:lnTo>
                  <a:lnTo>
                    <a:pt x="653221" y="522763"/>
                  </a:lnTo>
                  <a:lnTo>
                    <a:pt x="653221" y="261408"/>
                  </a:lnTo>
                  <a:lnTo>
                    <a:pt x="700740" y="261408"/>
                  </a:lnTo>
                  <a:lnTo>
                    <a:pt x="700740" y="522763"/>
                  </a:lnTo>
                  <a:lnTo>
                    <a:pt x="748260" y="522763"/>
                  </a:lnTo>
                  <a:lnTo>
                    <a:pt x="748260" y="105307"/>
                  </a:lnTo>
                  <a:lnTo>
                    <a:pt x="784374" y="241687"/>
                  </a:lnTo>
                  <a:cubicBezTo>
                    <a:pt x="784374" y="254810"/>
                    <a:pt x="795011" y="265447"/>
                    <a:pt x="808134" y="265447"/>
                  </a:cubicBezTo>
                  <a:cubicBezTo>
                    <a:pt x="821256" y="265447"/>
                    <a:pt x="831893" y="254810"/>
                    <a:pt x="831893" y="241687"/>
                  </a:cubicBezTo>
                  <a:lnTo>
                    <a:pt x="867058" y="105307"/>
                  </a:lnTo>
                  <a:lnTo>
                    <a:pt x="867058" y="180150"/>
                  </a:lnTo>
                  <a:lnTo>
                    <a:pt x="826191" y="332687"/>
                  </a:lnTo>
                  <a:lnTo>
                    <a:pt x="867058" y="332687"/>
                  </a:lnTo>
                  <a:lnTo>
                    <a:pt x="867058" y="522763"/>
                  </a:lnTo>
                  <a:lnTo>
                    <a:pt x="914577" y="522763"/>
                  </a:lnTo>
                  <a:lnTo>
                    <a:pt x="914577" y="332687"/>
                  </a:lnTo>
                  <a:lnTo>
                    <a:pt x="962096" y="332687"/>
                  </a:lnTo>
                  <a:lnTo>
                    <a:pt x="962096" y="522763"/>
                  </a:lnTo>
                  <a:lnTo>
                    <a:pt x="1009615" y="522763"/>
                  </a:lnTo>
                  <a:lnTo>
                    <a:pt x="1009615" y="332687"/>
                  </a:lnTo>
                  <a:lnTo>
                    <a:pt x="1050482" y="332687"/>
                  </a:lnTo>
                  <a:lnTo>
                    <a:pt x="1009615" y="180150"/>
                  </a:lnTo>
                  <a:lnTo>
                    <a:pt x="1009615" y="103882"/>
                  </a:lnTo>
                  <a:lnTo>
                    <a:pt x="1045967" y="241687"/>
                  </a:lnTo>
                  <a:cubicBezTo>
                    <a:pt x="1049158" y="254415"/>
                    <a:pt x="1062062" y="262149"/>
                    <a:pt x="1074790" y="258958"/>
                  </a:cubicBezTo>
                  <a:cubicBezTo>
                    <a:pt x="1083291" y="256827"/>
                    <a:pt x="1089930" y="250189"/>
                    <a:pt x="1092061" y="241687"/>
                  </a:cubicBezTo>
                  <a:lnTo>
                    <a:pt x="1128413" y="103882"/>
                  </a:lnTo>
                  <a:lnTo>
                    <a:pt x="1128413" y="522763"/>
                  </a:lnTo>
                  <a:lnTo>
                    <a:pt x="1175932" y="522763"/>
                  </a:lnTo>
                  <a:lnTo>
                    <a:pt x="1175932" y="261408"/>
                  </a:lnTo>
                  <a:lnTo>
                    <a:pt x="1223451" y="261408"/>
                  </a:lnTo>
                  <a:lnTo>
                    <a:pt x="1223451" y="522763"/>
                  </a:lnTo>
                  <a:lnTo>
                    <a:pt x="1270971" y="522763"/>
                  </a:lnTo>
                  <a:lnTo>
                    <a:pt x="1270971" y="105307"/>
                  </a:lnTo>
                  <a:lnTo>
                    <a:pt x="1307085" y="241687"/>
                  </a:lnTo>
                  <a:cubicBezTo>
                    <a:pt x="1309953" y="252360"/>
                    <a:pt x="1319799" y="259647"/>
                    <a:pt x="1330845" y="259269"/>
                  </a:cubicBezTo>
                  <a:cubicBezTo>
                    <a:pt x="1332898" y="259502"/>
                    <a:pt x="1334970" y="259502"/>
                    <a:pt x="1337022" y="259269"/>
                  </a:cubicBezTo>
                  <a:cubicBezTo>
                    <a:pt x="1349593" y="255511"/>
                    <a:pt x="1356738" y="242272"/>
                    <a:pt x="1352979" y="229701"/>
                  </a:cubicBezTo>
                  <a:cubicBezTo>
                    <a:pt x="1352967" y="229656"/>
                    <a:pt x="1352955" y="229613"/>
                    <a:pt x="1352941" y="229570"/>
                  </a:cubicBezTo>
                  <a:close/>
                </a:path>
              </a:pathLst>
            </a:custGeom>
            <a:solidFill>
              <a:schemeClr val="accent4"/>
            </a:solidFill>
            <a:ln w="2371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DEC070C-A61C-4A60-9990-51AA3968F5C8}"/>
                </a:ext>
              </a:extLst>
            </p:cNvPr>
            <p:cNvSpPr/>
            <p:nvPr/>
          </p:nvSpPr>
          <p:spPr>
            <a:xfrm>
              <a:off x="11116348"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0FC2896-245A-4AB3-AF32-D4CDA75264EC}"/>
                </a:ext>
              </a:extLst>
            </p:cNvPr>
            <p:cNvSpPr/>
            <p:nvPr/>
          </p:nvSpPr>
          <p:spPr>
            <a:xfrm>
              <a:off x="11377703"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D33C1BE-28C5-4A3D-8625-F9D1C8AA54BA}"/>
                </a:ext>
              </a:extLst>
            </p:cNvPr>
            <p:cNvSpPr/>
            <p:nvPr/>
          </p:nvSpPr>
          <p:spPr>
            <a:xfrm>
              <a:off x="10854992"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D497A56-F2FB-46E4-8FEE-9C715CBE77F3}"/>
                </a:ext>
              </a:extLst>
            </p:cNvPr>
            <p:cNvSpPr/>
            <p:nvPr/>
          </p:nvSpPr>
          <p:spPr>
            <a:xfrm>
              <a:off x="10760121" y="511863"/>
              <a:ext cx="831726" cy="522767"/>
            </a:xfrm>
            <a:custGeom>
              <a:avLst/>
              <a:gdLst>
                <a:gd name="connsiteX0" fmla="*/ 830705 w 831726"/>
                <a:gd name="connsiteY0" fmla="*/ 229574 h 522767"/>
                <a:gd name="connsiteX1" fmla="*/ 784849 w 831726"/>
                <a:gd name="connsiteY1" fmla="*/ 56604 h 522767"/>
                <a:gd name="connsiteX2" fmla="*/ 777721 w 831726"/>
                <a:gd name="connsiteY2" fmla="*/ 43299 h 522767"/>
                <a:gd name="connsiteX3" fmla="*/ 721411 w 831726"/>
                <a:gd name="connsiteY3" fmla="*/ 7422 h 522767"/>
                <a:gd name="connsiteX4" fmla="*/ 676981 w 831726"/>
                <a:gd name="connsiteY4" fmla="*/ 56 h 522767"/>
                <a:gd name="connsiteX5" fmla="*/ 632788 w 831726"/>
                <a:gd name="connsiteY5" fmla="*/ 7422 h 522767"/>
                <a:gd name="connsiteX6" fmla="*/ 576240 w 831726"/>
                <a:gd name="connsiteY6" fmla="*/ 43536 h 522767"/>
                <a:gd name="connsiteX7" fmla="*/ 569587 w 831726"/>
                <a:gd name="connsiteY7" fmla="*/ 56842 h 522767"/>
                <a:gd name="connsiteX8" fmla="*/ 545828 w 831726"/>
                <a:gd name="connsiteY8" fmla="*/ 145227 h 522767"/>
                <a:gd name="connsiteX9" fmla="*/ 522068 w 831726"/>
                <a:gd name="connsiteY9" fmla="*/ 57555 h 522767"/>
                <a:gd name="connsiteX10" fmla="*/ 515178 w 831726"/>
                <a:gd name="connsiteY10" fmla="*/ 44249 h 522767"/>
                <a:gd name="connsiteX11" fmla="*/ 458630 w 831726"/>
                <a:gd name="connsiteY11" fmla="*/ 8372 h 522767"/>
                <a:gd name="connsiteX12" fmla="*/ 415625 w 831726"/>
                <a:gd name="connsiteY12" fmla="*/ 56 h 522767"/>
                <a:gd name="connsiteX13" fmla="*/ 371432 w 831726"/>
                <a:gd name="connsiteY13" fmla="*/ 7422 h 522767"/>
                <a:gd name="connsiteX14" fmla="*/ 315122 w 831726"/>
                <a:gd name="connsiteY14" fmla="*/ 43536 h 522767"/>
                <a:gd name="connsiteX15" fmla="*/ 308232 w 831726"/>
                <a:gd name="connsiteY15" fmla="*/ 56842 h 522767"/>
                <a:gd name="connsiteX16" fmla="*/ 284947 w 831726"/>
                <a:gd name="connsiteY16" fmla="*/ 142614 h 522767"/>
                <a:gd name="connsiteX17" fmla="*/ 261188 w 831726"/>
                <a:gd name="connsiteY17" fmla="*/ 56604 h 522767"/>
                <a:gd name="connsiteX18" fmla="*/ 254060 w 831726"/>
                <a:gd name="connsiteY18" fmla="*/ 43299 h 522767"/>
                <a:gd name="connsiteX19" fmla="*/ 197750 w 831726"/>
                <a:gd name="connsiteY19" fmla="*/ 7422 h 522767"/>
                <a:gd name="connsiteX20" fmla="*/ 154270 w 831726"/>
                <a:gd name="connsiteY20" fmla="*/ 56 h 522767"/>
                <a:gd name="connsiteX21" fmla="*/ 110077 w 831726"/>
                <a:gd name="connsiteY21" fmla="*/ 7422 h 522767"/>
                <a:gd name="connsiteX22" fmla="*/ 53529 w 831726"/>
                <a:gd name="connsiteY22" fmla="*/ 43536 h 522767"/>
                <a:gd name="connsiteX23" fmla="*/ 46876 w 831726"/>
                <a:gd name="connsiteY23" fmla="*/ 56842 h 522767"/>
                <a:gd name="connsiteX24" fmla="*/ 783 w 831726"/>
                <a:gd name="connsiteY24" fmla="*/ 230524 h 522767"/>
                <a:gd name="connsiteX25" fmla="*/ 17652 w 831726"/>
                <a:gd name="connsiteY25" fmla="*/ 259511 h 522767"/>
                <a:gd name="connsiteX26" fmla="*/ 23829 w 831726"/>
                <a:gd name="connsiteY26" fmla="*/ 259511 h 522767"/>
                <a:gd name="connsiteX27" fmla="*/ 47589 w 831726"/>
                <a:gd name="connsiteY27" fmla="*/ 241929 h 522767"/>
                <a:gd name="connsiteX28" fmla="*/ 82991 w 831726"/>
                <a:gd name="connsiteY28" fmla="*/ 105311 h 522767"/>
                <a:gd name="connsiteX29" fmla="*/ 82991 w 831726"/>
                <a:gd name="connsiteY29" fmla="*/ 180154 h 522767"/>
                <a:gd name="connsiteX30" fmla="*/ 42124 w 831726"/>
                <a:gd name="connsiteY30" fmla="*/ 332691 h 522767"/>
                <a:gd name="connsiteX31" fmla="*/ 82991 w 831726"/>
                <a:gd name="connsiteY31" fmla="*/ 332691 h 522767"/>
                <a:gd name="connsiteX32" fmla="*/ 82991 w 831726"/>
                <a:gd name="connsiteY32" fmla="*/ 522767 h 522767"/>
                <a:gd name="connsiteX33" fmla="*/ 130510 w 831726"/>
                <a:gd name="connsiteY33" fmla="*/ 522767 h 522767"/>
                <a:gd name="connsiteX34" fmla="*/ 130510 w 831726"/>
                <a:gd name="connsiteY34" fmla="*/ 332691 h 522767"/>
                <a:gd name="connsiteX35" fmla="*/ 178029 w 831726"/>
                <a:gd name="connsiteY35" fmla="*/ 332691 h 522767"/>
                <a:gd name="connsiteX36" fmla="*/ 178029 w 831726"/>
                <a:gd name="connsiteY36" fmla="*/ 522767 h 522767"/>
                <a:gd name="connsiteX37" fmla="*/ 225548 w 831726"/>
                <a:gd name="connsiteY37" fmla="*/ 522767 h 522767"/>
                <a:gd name="connsiteX38" fmla="*/ 225548 w 831726"/>
                <a:gd name="connsiteY38" fmla="*/ 332691 h 522767"/>
                <a:gd name="connsiteX39" fmla="*/ 266415 w 831726"/>
                <a:gd name="connsiteY39" fmla="*/ 332691 h 522767"/>
                <a:gd name="connsiteX40" fmla="*/ 225548 w 831726"/>
                <a:gd name="connsiteY40" fmla="*/ 180154 h 522767"/>
                <a:gd name="connsiteX41" fmla="*/ 225548 w 831726"/>
                <a:gd name="connsiteY41" fmla="*/ 103886 h 522767"/>
                <a:gd name="connsiteX42" fmla="*/ 261901 w 831726"/>
                <a:gd name="connsiteY42" fmla="*/ 241691 h 522767"/>
                <a:gd name="connsiteX43" fmla="*/ 290723 w 831726"/>
                <a:gd name="connsiteY43" fmla="*/ 258962 h 522767"/>
                <a:gd name="connsiteX44" fmla="*/ 307994 w 831726"/>
                <a:gd name="connsiteY44" fmla="*/ 241691 h 522767"/>
                <a:gd name="connsiteX45" fmla="*/ 344346 w 831726"/>
                <a:gd name="connsiteY45" fmla="*/ 103886 h 522767"/>
                <a:gd name="connsiteX46" fmla="*/ 344346 w 831726"/>
                <a:gd name="connsiteY46" fmla="*/ 522767 h 522767"/>
                <a:gd name="connsiteX47" fmla="*/ 391866 w 831726"/>
                <a:gd name="connsiteY47" fmla="*/ 522767 h 522767"/>
                <a:gd name="connsiteX48" fmla="*/ 391866 w 831726"/>
                <a:gd name="connsiteY48" fmla="*/ 261412 h 522767"/>
                <a:gd name="connsiteX49" fmla="*/ 439385 w 831726"/>
                <a:gd name="connsiteY49" fmla="*/ 261412 h 522767"/>
                <a:gd name="connsiteX50" fmla="*/ 439385 w 831726"/>
                <a:gd name="connsiteY50" fmla="*/ 522767 h 522767"/>
                <a:gd name="connsiteX51" fmla="*/ 486904 w 831726"/>
                <a:gd name="connsiteY51" fmla="*/ 522767 h 522767"/>
                <a:gd name="connsiteX52" fmla="*/ 486904 w 831726"/>
                <a:gd name="connsiteY52" fmla="*/ 105311 h 522767"/>
                <a:gd name="connsiteX53" fmla="*/ 523019 w 831726"/>
                <a:gd name="connsiteY53" fmla="*/ 241691 h 522767"/>
                <a:gd name="connsiteX54" fmla="*/ 546778 w 831726"/>
                <a:gd name="connsiteY54" fmla="*/ 265451 h 522767"/>
                <a:gd name="connsiteX55" fmla="*/ 570538 w 831726"/>
                <a:gd name="connsiteY55" fmla="*/ 241691 h 522767"/>
                <a:gd name="connsiteX56" fmla="*/ 605702 w 831726"/>
                <a:gd name="connsiteY56" fmla="*/ 105311 h 522767"/>
                <a:gd name="connsiteX57" fmla="*/ 605702 w 831726"/>
                <a:gd name="connsiteY57" fmla="*/ 180154 h 522767"/>
                <a:gd name="connsiteX58" fmla="*/ 564835 w 831726"/>
                <a:gd name="connsiteY58" fmla="*/ 332691 h 522767"/>
                <a:gd name="connsiteX59" fmla="*/ 605702 w 831726"/>
                <a:gd name="connsiteY59" fmla="*/ 332691 h 522767"/>
                <a:gd name="connsiteX60" fmla="*/ 605702 w 831726"/>
                <a:gd name="connsiteY60" fmla="*/ 522767 h 522767"/>
                <a:gd name="connsiteX61" fmla="*/ 653221 w 831726"/>
                <a:gd name="connsiteY61" fmla="*/ 522767 h 522767"/>
                <a:gd name="connsiteX62" fmla="*/ 653221 w 831726"/>
                <a:gd name="connsiteY62" fmla="*/ 332691 h 522767"/>
                <a:gd name="connsiteX63" fmla="*/ 700740 w 831726"/>
                <a:gd name="connsiteY63" fmla="*/ 332691 h 522767"/>
                <a:gd name="connsiteX64" fmla="*/ 700740 w 831726"/>
                <a:gd name="connsiteY64" fmla="*/ 522767 h 522767"/>
                <a:gd name="connsiteX65" fmla="*/ 748260 w 831726"/>
                <a:gd name="connsiteY65" fmla="*/ 522767 h 522767"/>
                <a:gd name="connsiteX66" fmla="*/ 748260 w 831726"/>
                <a:gd name="connsiteY66" fmla="*/ 332691 h 522767"/>
                <a:gd name="connsiteX67" fmla="*/ 789126 w 831726"/>
                <a:gd name="connsiteY67" fmla="*/ 332691 h 522767"/>
                <a:gd name="connsiteX68" fmla="*/ 748260 w 831726"/>
                <a:gd name="connsiteY68" fmla="*/ 180154 h 522767"/>
                <a:gd name="connsiteX69" fmla="*/ 748260 w 831726"/>
                <a:gd name="connsiteY69" fmla="*/ 103886 h 522767"/>
                <a:gd name="connsiteX70" fmla="*/ 784612 w 831726"/>
                <a:gd name="connsiteY70" fmla="*/ 241691 h 522767"/>
                <a:gd name="connsiteX71" fmla="*/ 808371 w 831726"/>
                <a:gd name="connsiteY71" fmla="*/ 259274 h 522767"/>
                <a:gd name="connsiteX72" fmla="*/ 814549 w 831726"/>
                <a:gd name="connsiteY72" fmla="*/ 259274 h 522767"/>
                <a:gd name="connsiteX73" fmla="*/ 830789 w 831726"/>
                <a:gd name="connsiteY73" fmla="*/ 229857 h 522767"/>
                <a:gd name="connsiteX74" fmla="*/ 830705 w 831726"/>
                <a:gd name="connsiteY74"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31726" h="522767">
                  <a:moveTo>
                    <a:pt x="830705" y="229574"/>
                  </a:moveTo>
                  <a:lnTo>
                    <a:pt x="784849" y="56604"/>
                  </a:lnTo>
                  <a:cubicBezTo>
                    <a:pt x="783443" y="51714"/>
                    <a:pt x="781015" y="47179"/>
                    <a:pt x="777721" y="43299"/>
                  </a:cubicBezTo>
                  <a:cubicBezTo>
                    <a:pt x="762090" y="27009"/>
                    <a:pt x="742781" y="14704"/>
                    <a:pt x="721411" y="7422"/>
                  </a:cubicBezTo>
                  <a:cubicBezTo>
                    <a:pt x="707224" y="2085"/>
                    <a:pt x="692130" y="-416"/>
                    <a:pt x="676981" y="56"/>
                  </a:cubicBezTo>
                  <a:cubicBezTo>
                    <a:pt x="661941" y="28"/>
                    <a:pt x="647003" y="2518"/>
                    <a:pt x="632788" y="7422"/>
                  </a:cubicBezTo>
                  <a:cubicBezTo>
                    <a:pt x="611252" y="14616"/>
                    <a:pt x="591826" y="27023"/>
                    <a:pt x="576240" y="43536"/>
                  </a:cubicBezTo>
                  <a:cubicBezTo>
                    <a:pt x="573280" y="47559"/>
                    <a:pt x="571030" y="52059"/>
                    <a:pt x="569587" y="56842"/>
                  </a:cubicBezTo>
                  <a:lnTo>
                    <a:pt x="545828" y="145227"/>
                  </a:lnTo>
                  <a:lnTo>
                    <a:pt x="522068" y="57555"/>
                  </a:lnTo>
                  <a:cubicBezTo>
                    <a:pt x="520797" y="52660"/>
                    <a:pt x="518443" y="48113"/>
                    <a:pt x="515178" y="44249"/>
                  </a:cubicBezTo>
                  <a:cubicBezTo>
                    <a:pt x="499444" y="27969"/>
                    <a:pt x="480061" y="15671"/>
                    <a:pt x="458630" y="8372"/>
                  </a:cubicBezTo>
                  <a:cubicBezTo>
                    <a:pt x="444966" y="2853"/>
                    <a:pt x="430363" y="29"/>
                    <a:pt x="415625" y="56"/>
                  </a:cubicBezTo>
                  <a:cubicBezTo>
                    <a:pt x="400590" y="68"/>
                    <a:pt x="385660" y="2556"/>
                    <a:pt x="371432" y="7422"/>
                  </a:cubicBezTo>
                  <a:cubicBezTo>
                    <a:pt x="349937" y="14562"/>
                    <a:pt x="330578" y="26978"/>
                    <a:pt x="315122" y="43536"/>
                  </a:cubicBezTo>
                  <a:cubicBezTo>
                    <a:pt x="311995" y="47490"/>
                    <a:pt x="309657" y="52007"/>
                    <a:pt x="308232" y="56842"/>
                  </a:cubicBezTo>
                  <a:lnTo>
                    <a:pt x="284947" y="142614"/>
                  </a:lnTo>
                  <a:lnTo>
                    <a:pt x="261188" y="56604"/>
                  </a:lnTo>
                  <a:cubicBezTo>
                    <a:pt x="259781" y="51714"/>
                    <a:pt x="257353" y="47179"/>
                    <a:pt x="254060" y="43299"/>
                  </a:cubicBezTo>
                  <a:cubicBezTo>
                    <a:pt x="238429" y="27009"/>
                    <a:pt x="219119" y="14704"/>
                    <a:pt x="197750" y="7422"/>
                  </a:cubicBezTo>
                  <a:cubicBezTo>
                    <a:pt x="183862" y="2207"/>
                    <a:pt x="169100" y="-293"/>
                    <a:pt x="154270" y="56"/>
                  </a:cubicBezTo>
                  <a:cubicBezTo>
                    <a:pt x="139230" y="28"/>
                    <a:pt x="124292" y="2518"/>
                    <a:pt x="110077" y="7422"/>
                  </a:cubicBezTo>
                  <a:cubicBezTo>
                    <a:pt x="88541" y="14616"/>
                    <a:pt x="69115" y="27023"/>
                    <a:pt x="53529" y="43536"/>
                  </a:cubicBezTo>
                  <a:cubicBezTo>
                    <a:pt x="50569" y="47559"/>
                    <a:pt x="48319" y="52059"/>
                    <a:pt x="46876" y="56842"/>
                  </a:cubicBezTo>
                  <a:lnTo>
                    <a:pt x="783" y="230524"/>
                  </a:lnTo>
                  <a:cubicBezTo>
                    <a:pt x="-2537" y="243184"/>
                    <a:pt x="5005" y="256144"/>
                    <a:pt x="17652" y="259511"/>
                  </a:cubicBezTo>
                  <a:cubicBezTo>
                    <a:pt x="19705" y="259744"/>
                    <a:pt x="21777" y="259744"/>
                    <a:pt x="23829" y="259511"/>
                  </a:cubicBezTo>
                  <a:cubicBezTo>
                    <a:pt x="34875" y="259889"/>
                    <a:pt x="44721" y="252602"/>
                    <a:pt x="47589" y="241929"/>
                  </a:cubicBezTo>
                  <a:lnTo>
                    <a:pt x="82991" y="105311"/>
                  </a:lnTo>
                  <a:lnTo>
                    <a:pt x="82991" y="180154"/>
                  </a:lnTo>
                  <a:lnTo>
                    <a:pt x="42124" y="332691"/>
                  </a:lnTo>
                  <a:lnTo>
                    <a:pt x="82991" y="332691"/>
                  </a:lnTo>
                  <a:lnTo>
                    <a:pt x="82991" y="522767"/>
                  </a:lnTo>
                  <a:lnTo>
                    <a:pt x="130510" y="522767"/>
                  </a:lnTo>
                  <a:lnTo>
                    <a:pt x="130510" y="332691"/>
                  </a:lnTo>
                  <a:lnTo>
                    <a:pt x="178029" y="332691"/>
                  </a:lnTo>
                  <a:lnTo>
                    <a:pt x="178029" y="522767"/>
                  </a:lnTo>
                  <a:lnTo>
                    <a:pt x="225548" y="522767"/>
                  </a:lnTo>
                  <a:lnTo>
                    <a:pt x="225548" y="332691"/>
                  </a:lnTo>
                  <a:lnTo>
                    <a:pt x="266415" y="332691"/>
                  </a:lnTo>
                  <a:lnTo>
                    <a:pt x="225548" y="180154"/>
                  </a:lnTo>
                  <a:lnTo>
                    <a:pt x="225548" y="103886"/>
                  </a:lnTo>
                  <a:lnTo>
                    <a:pt x="261901" y="241691"/>
                  </a:lnTo>
                  <a:cubicBezTo>
                    <a:pt x="265092" y="254419"/>
                    <a:pt x="277995" y="262153"/>
                    <a:pt x="290723" y="258962"/>
                  </a:cubicBezTo>
                  <a:cubicBezTo>
                    <a:pt x="299225" y="256831"/>
                    <a:pt x="305863" y="250193"/>
                    <a:pt x="307994" y="241691"/>
                  </a:cubicBezTo>
                  <a:lnTo>
                    <a:pt x="344346" y="103886"/>
                  </a:lnTo>
                  <a:lnTo>
                    <a:pt x="344346" y="522767"/>
                  </a:lnTo>
                  <a:lnTo>
                    <a:pt x="391866" y="522767"/>
                  </a:lnTo>
                  <a:lnTo>
                    <a:pt x="391866" y="261412"/>
                  </a:lnTo>
                  <a:lnTo>
                    <a:pt x="439385" y="261412"/>
                  </a:lnTo>
                  <a:lnTo>
                    <a:pt x="439385" y="522767"/>
                  </a:lnTo>
                  <a:lnTo>
                    <a:pt x="486904" y="522767"/>
                  </a:lnTo>
                  <a:lnTo>
                    <a:pt x="486904" y="105311"/>
                  </a:lnTo>
                  <a:lnTo>
                    <a:pt x="523019" y="241691"/>
                  </a:lnTo>
                  <a:cubicBezTo>
                    <a:pt x="523019" y="254814"/>
                    <a:pt x="533656" y="265451"/>
                    <a:pt x="546778" y="265451"/>
                  </a:cubicBezTo>
                  <a:cubicBezTo>
                    <a:pt x="559901" y="265451"/>
                    <a:pt x="570538" y="254814"/>
                    <a:pt x="570538" y="241691"/>
                  </a:cubicBezTo>
                  <a:lnTo>
                    <a:pt x="605702" y="105311"/>
                  </a:lnTo>
                  <a:lnTo>
                    <a:pt x="605702" y="180154"/>
                  </a:lnTo>
                  <a:lnTo>
                    <a:pt x="564835" y="332691"/>
                  </a:lnTo>
                  <a:lnTo>
                    <a:pt x="605702" y="332691"/>
                  </a:lnTo>
                  <a:lnTo>
                    <a:pt x="605702" y="522767"/>
                  </a:lnTo>
                  <a:lnTo>
                    <a:pt x="653221" y="522767"/>
                  </a:lnTo>
                  <a:lnTo>
                    <a:pt x="653221" y="332691"/>
                  </a:lnTo>
                  <a:lnTo>
                    <a:pt x="700740" y="332691"/>
                  </a:lnTo>
                  <a:lnTo>
                    <a:pt x="700740" y="522767"/>
                  </a:lnTo>
                  <a:lnTo>
                    <a:pt x="748260" y="522767"/>
                  </a:lnTo>
                  <a:lnTo>
                    <a:pt x="748260" y="332691"/>
                  </a:lnTo>
                  <a:lnTo>
                    <a:pt x="789126" y="332691"/>
                  </a:lnTo>
                  <a:lnTo>
                    <a:pt x="748260" y="180154"/>
                  </a:lnTo>
                  <a:lnTo>
                    <a:pt x="748260" y="103886"/>
                  </a:lnTo>
                  <a:lnTo>
                    <a:pt x="784612" y="241691"/>
                  </a:lnTo>
                  <a:cubicBezTo>
                    <a:pt x="787480" y="252364"/>
                    <a:pt x="797326" y="259651"/>
                    <a:pt x="808371" y="259274"/>
                  </a:cubicBezTo>
                  <a:lnTo>
                    <a:pt x="814549" y="259274"/>
                  </a:lnTo>
                  <a:cubicBezTo>
                    <a:pt x="827156" y="255636"/>
                    <a:pt x="834429" y="242466"/>
                    <a:pt x="830789" y="229857"/>
                  </a:cubicBezTo>
                  <a:cubicBezTo>
                    <a:pt x="830762" y="229764"/>
                    <a:pt x="830734" y="229669"/>
                    <a:pt x="830705" y="229574"/>
                  </a:cubicBezTo>
                  <a:close/>
                </a:path>
              </a:pathLst>
            </a:custGeom>
            <a:solidFill>
              <a:schemeClr val="accent4"/>
            </a:solidFill>
            <a:ln w="23713" cap="flat">
              <a:noFill/>
              <a:prstDash val="solid"/>
              <a:miter/>
            </a:ln>
          </p:spPr>
          <p:txBody>
            <a:bodyPr rtlCol="0" anchor="ctr"/>
            <a:lstStyle/>
            <a:p>
              <a:endParaRPr lang="en-US"/>
            </a:p>
          </p:txBody>
        </p:sp>
      </p:grpSp>
    </p:spTree>
    <p:extLst>
      <p:ext uri="{BB962C8B-B14F-4D97-AF65-F5344CB8AC3E}">
        <p14:creationId xmlns:p14="http://schemas.microsoft.com/office/powerpoint/2010/main" val="405685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473406" y="346366"/>
            <a:ext cx="6838234"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Splits &amp; Contributions</a:t>
            </a:r>
          </a:p>
        </p:txBody>
      </p:sp>
      <p:grpSp>
        <p:nvGrpSpPr>
          <p:cNvPr id="3" name="Group 2">
            <a:extLst>
              <a:ext uri="{FF2B5EF4-FFF2-40B4-BE49-F238E27FC236}">
                <a16:creationId xmlns:a16="http://schemas.microsoft.com/office/drawing/2014/main" id="{CA63E4A5-8E63-4524-A17F-E459D7B21174}"/>
              </a:ext>
            </a:extLst>
          </p:cNvPr>
          <p:cNvGrpSpPr/>
          <p:nvPr/>
        </p:nvGrpSpPr>
        <p:grpSpPr>
          <a:xfrm>
            <a:off x="10260826" y="606166"/>
            <a:ext cx="1876329" cy="2090844"/>
            <a:chOff x="10237966" y="369362"/>
            <a:chExt cx="1876329" cy="2090844"/>
          </a:xfrm>
          <a:effectLst>
            <a:glow rad="63500">
              <a:schemeClr val="accent3">
                <a:satMod val="175000"/>
                <a:alpha val="40000"/>
              </a:schemeClr>
            </a:glow>
          </a:effectLst>
        </p:grpSpPr>
        <p:sp>
          <p:nvSpPr>
            <p:cNvPr id="7" name="Freeform: Shape 6">
              <a:extLst>
                <a:ext uri="{FF2B5EF4-FFF2-40B4-BE49-F238E27FC236}">
                  <a16:creationId xmlns:a16="http://schemas.microsoft.com/office/drawing/2014/main" id="{51DE9DD0-F40F-4E1E-8CC6-019343454167}"/>
                </a:ext>
              </a:extLst>
            </p:cNvPr>
            <p:cNvSpPr/>
            <p:nvPr/>
          </p:nvSpPr>
          <p:spPr>
            <a:xfrm>
              <a:off x="11639059"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1B6FFE8-F391-47CF-BCD4-9F2B4D8FE8A1}"/>
                </a:ext>
              </a:extLst>
            </p:cNvPr>
            <p:cNvSpPr/>
            <p:nvPr/>
          </p:nvSpPr>
          <p:spPr>
            <a:xfrm>
              <a:off x="11900414"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A4085C0-7D8F-41BE-84F4-E98B1FA7A311}"/>
                </a:ext>
              </a:extLst>
            </p:cNvPr>
            <p:cNvSpPr/>
            <p:nvPr/>
          </p:nvSpPr>
          <p:spPr>
            <a:xfrm>
              <a:off x="11116348"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1CE1505-B5CB-41C8-8048-C0C66606AAE2}"/>
                </a:ext>
              </a:extLst>
            </p:cNvPr>
            <p:cNvSpPr/>
            <p:nvPr/>
          </p:nvSpPr>
          <p:spPr>
            <a:xfrm>
              <a:off x="11377703"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0D02B3-3EDC-40E7-96D0-B5E0E5861121}"/>
                </a:ext>
              </a:extLst>
            </p:cNvPr>
            <p:cNvSpPr/>
            <p:nvPr/>
          </p:nvSpPr>
          <p:spPr>
            <a:xfrm>
              <a:off x="10593637"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E0BD5D4-8A27-4B33-84AC-92C222B071A6}"/>
                </a:ext>
              </a:extLst>
            </p:cNvPr>
            <p:cNvSpPr/>
            <p:nvPr/>
          </p:nvSpPr>
          <p:spPr>
            <a:xfrm>
              <a:off x="10854992"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9129FF8-C350-450B-964E-7EBB1C704467}"/>
                </a:ext>
              </a:extLst>
            </p:cNvPr>
            <p:cNvSpPr/>
            <p:nvPr/>
          </p:nvSpPr>
          <p:spPr>
            <a:xfrm>
              <a:off x="10332281"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91BB11B-4304-4AA2-A681-C8D29DB8BBB2}"/>
                </a:ext>
              </a:extLst>
            </p:cNvPr>
            <p:cNvSpPr/>
            <p:nvPr/>
          </p:nvSpPr>
          <p:spPr>
            <a:xfrm>
              <a:off x="10237966" y="1937439"/>
              <a:ext cx="1876329" cy="522767"/>
            </a:xfrm>
            <a:custGeom>
              <a:avLst/>
              <a:gdLst>
                <a:gd name="connsiteX0" fmla="*/ 1875572 w 1876329"/>
                <a:gd name="connsiteY0" fmla="*/ 229574 h 522767"/>
                <a:gd name="connsiteX1" fmla="*/ 1829716 w 1876329"/>
                <a:gd name="connsiteY1" fmla="*/ 56604 h 522767"/>
                <a:gd name="connsiteX2" fmla="*/ 1822588 w 1876329"/>
                <a:gd name="connsiteY2" fmla="*/ 43299 h 522767"/>
                <a:gd name="connsiteX3" fmla="*/ 1766278 w 1876329"/>
                <a:gd name="connsiteY3" fmla="*/ 7422 h 522767"/>
                <a:gd name="connsiteX4" fmla="*/ 1721847 w 1876329"/>
                <a:gd name="connsiteY4" fmla="*/ 56 h 522767"/>
                <a:gd name="connsiteX5" fmla="*/ 1677654 w 1876329"/>
                <a:gd name="connsiteY5" fmla="*/ 7422 h 522767"/>
                <a:gd name="connsiteX6" fmla="*/ 1621106 w 1876329"/>
                <a:gd name="connsiteY6" fmla="*/ 43537 h 522767"/>
                <a:gd name="connsiteX7" fmla="*/ 1614454 w 1876329"/>
                <a:gd name="connsiteY7" fmla="*/ 56842 h 522767"/>
                <a:gd name="connsiteX8" fmla="*/ 1590694 w 1876329"/>
                <a:gd name="connsiteY8" fmla="*/ 145228 h 522767"/>
                <a:gd name="connsiteX9" fmla="*/ 1566935 w 1876329"/>
                <a:gd name="connsiteY9" fmla="*/ 57555 h 522767"/>
                <a:gd name="connsiteX10" fmla="*/ 1560044 w 1876329"/>
                <a:gd name="connsiteY10" fmla="*/ 44249 h 522767"/>
                <a:gd name="connsiteX11" fmla="*/ 1503496 w 1876329"/>
                <a:gd name="connsiteY11" fmla="*/ 8372 h 522767"/>
                <a:gd name="connsiteX12" fmla="*/ 1460492 w 1876329"/>
                <a:gd name="connsiteY12" fmla="*/ 56 h 522767"/>
                <a:gd name="connsiteX13" fmla="*/ 1416299 w 1876329"/>
                <a:gd name="connsiteY13" fmla="*/ 7422 h 522767"/>
                <a:gd name="connsiteX14" fmla="*/ 1359988 w 1876329"/>
                <a:gd name="connsiteY14" fmla="*/ 43537 h 522767"/>
                <a:gd name="connsiteX15" fmla="*/ 1353098 w 1876329"/>
                <a:gd name="connsiteY15" fmla="*/ 56842 h 522767"/>
                <a:gd name="connsiteX16" fmla="*/ 1329814 w 1876329"/>
                <a:gd name="connsiteY16" fmla="*/ 142614 h 522767"/>
                <a:gd name="connsiteX17" fmla="*/ 1306054 w 1876329"/>
                <a:gd name="connsiteY17" fmla="*/ 56604 h 522767"/>
                <a:gd name="connsiteX18" fmla="*/ 1298926 w 1876329"/>
                <a:gd name="connsiteY18" fmla="*/ 43299 h 522767"/>
                <a:gd name="connsiteX19" fmla="*/ 1242616 w 1876329"/>
                <a:gd name="connsiteY19" fmla="*/ 7422 h 522767"/>
                <a:gd name="connsiteX20" fmla="*/ 1199136 w 1876329"/>
                <a:gd name="connsiteY20" fmla="*/ 56 h 522767"/>
                <a:gd name="connsiteX21" fmla="*/ 1154943 w 1876329"/>
                <a:gd name="connsiteY21" fmla="*/ 7422 h 522767"/>
                <a:gd name="connsiteX22" fmla="*/ 1098395 w 1876329"/>
                <a:gd name="connsiteY22" fmla="*/ 43537 h 522767"/>
                <a:gd name="connsiteX23" fmla="*/ 1091743 w 1876329"/>
                <a:gd name="connsiteY23" fmla="*/ 56842 h 522767"/>
                <a:gd name="connsiteX24" fmla="*/ 1067983 w 1876329"/>
                <a:gd name="connsiteY24" fmla="*/ 145228 h 522767"/>
                <a:gd name="connsiteX25" fmla="*/ 1044223 w 1876329"/>
                <a:gd name="connsiteY25" fmla="*/ 57555 h 522767"/>
                <a:gd name="connsiteX26" fmla="*/ 1037333 w 1876329"/>
                <a:gd name="connsiteY26" fmla="*/ 44249 h 522767"/>
                <a:gd name="connsiteX27" fmla="*/ 980785 w 1876329"/>
                <a:gd name="connsiteY27" fmla="*/ 8372 h 522767"/>
                <a:gd name="connsiteX28" fmla="*/ 937780 w 1876329"/>
                <a:gd name="connsiteY28" fmla="*/ 56 h 522767"/>
                <a:gd name="connsiteX29" fmla="*/ 893588 w 1876329"/>
                <a:gd name="connsiteY29" fmla="*/ 7422 h 522767"/>
                <a:gd name="connsiteX30" fmla="*/ 837277 w 1876329"/>
                <a:gd name="connsiteY30" fmla="*/ 43537 h 522767"/>
                <a:gd name="connsiteX31" fmla="*/ 830387 w 1876329"/>
                <a:gd name="connsiteY31" fmla="*/ 56842 h 522767"/>
                <a:gd name="connsiteX32" fmla="*/ 807103 w 1876329"/>
                <a:gd name="connsiteY32" fmla="*/ 142614 h 522767"/>
                <a:gd name="connsiteX33" fmla="*/ 783343 w 1876329"/>
                <a:gd name="connsiteY33" fmla="*/ 56604 h 522767"/>
                <a:gd name="connsiteX34" fmla="*/ 776215 w 1876329"/>
                <a:gd name="connsiteY34" fmla="*/ 43299 h 522767"/>
                <a:gd name="connsiteX35" fmla="*/ 719905 w 1876329"/>
                <a:gd name="connsiteY35" fmla="*/ 7422 h 522767"/>
                <a:gd name="connsiteX36" fmla="*/ 676425 w 1876329"/>
                <a:gd name="connsiteY36" fmla="*/ 56 h 522767"/>
                <a:gd name="connsiteX37" fmla="*/ 632232 w 1876329"/>
                <a:gd name="connsiteY37" fmla="*/ 7422 h 522767"/>
                <a:gd name="connsiteX38" fmla="*/ 575684 w 1876329"/>
                <a:gd name="connsiteY38" fmla="*/ 43537 h 522767"/>
                <a:gd name="connsiteX39" fmla="*/ 569032 w 1876329"/>
                <a:gd name="connsiteY39" fmla="*/ 56842 h 522767"/>
                <a:gd name="connsiteX40" fmla="*/ 545272 w 1876329"/>
                <a:gd name="connsiteY40" fmla="*/ 145228 h 522767"/>
                <a:gd name="connsiteX41" fmla="*/ 521512 w 1876329"/>
                <a:gd name="connsiteY41" fmla="*/ 57555 h 522767"/>
                <a:gd name="connsiteX42" fmla="*/ 514622 w 1876329"/>
                <a:gd name="connsiteY42" fmla="*/ 44249 h 522767"/>
                <a:gd name="connsiteX43" fmla="*/ 458074 w 1876329"/>
                <a:gd name="connsiteY43" fmla="*/ 8372 h 522767"/>
                <a:gd name="connsiteX44" fmla="*/ 415069 w 1876329"/>
                <a:gd name="connsiteY44" fmla="*/ 56 h 522767"/>
                <a:gd name="connsiteX45" fmla="*/ 370876 w 1876329"/>
                <a:gd name="connsiteY45" fmla="*/ 7422 h 522767"/>
                <a:gd name="connsiteX46" fmla="*/ 314566 w 1876329"/>
                <a:gd name="connsiteY46" fmla="*/ 43537 h 522767"/>
                <a:gd name="connsiteX47" fmla="*/ 307676 w 1876329"/>
                <a:gd name="connsiteY47" fmla="*/ 56842 h 522767"/>
                <a:gd name="connsiteX48" fmla="*/ 284392 w 1876329"/>
                <a:gd name="connsiteY48" fmla="*/ 142614 h 522767"/>
                <a:gd name="connsiteX49" fmla="*/ 260632 w 1876329"/>
                <a:gd name="connsiteY49" fmla="*/ 56604 h 522767"/>
                <a:gd name="connsiteX50" fmla="*/ 253504 w 1876329"/>
                <a:gd name="connsiteY50" fmla="*/ 43299 h 522767"/>
                <a:gd name="connsiteX51" fmla="*/ 197194 w 1876329"/>
                <a:gd name="connsiteY51" fmla="*/ 7422 h 522767"/>
                <a:gd name="connsiteX52" fmla="*/ 153714 w 1876329"/>
                <a:gd name="connsiteY52" fmla="*/ 56 h 522767"/>
                <a:gd name="connsiteX53" fmla="*/ 109521 w 1876329"/>
                <a:gd name="connsiteY53" fmla="*/ 7422 h 522767"/>
                <a:gd name="connsiteX54" fmla="*/ 52973 w 1876329"/>
                <a:gd name="connsiteY54" fmla="*/ 43537 h 522767"/>
                <a:gd name="connsiteX55" fmla="*/ 46320 w 1876329"/>
                <a:gd name="connsiteY55" fmla="*/ 56842 h 522767"/>
                <a:gd name="connsiteX56" fmla="*/ 464 w 1876329"/>
                <a:gd name="connsiteY56" fmla="*/ 229574 h 522767"/>
                <a:gd name="connsiteX57" fmla="*/ 19113 w 1876329"/>
                <a:gd name="connsiteY57" fmla="*/ 257525 h 522767"/>
                <a:gd name="connsiteX58" fmla="*/ 46320 w 1876329"/>
                <a:gd name="connsiteY58" fmla="*/ 241691 h 522767"/>
                <a:gd name="connsiteX59" fmla="*/ 82435 w 1876329"/>
                <a:gd name="connsiteY59" fmla="*/ 105549 h 522767"/>
                <a:gd name="connsiteX60" fmla="*/ 82435 w 1876329"/>
                <a:gd name="connsiteY60" fmla="*/ 180154 h 522767"/>
                <a:gd name="connsiteX61" fmla="*/ 41569 w 1876329"/>
                <a:gd name="connsiteY61" fmla="*/ 332691 h 522767"/>
                <a:gd name="connsiteX62" fmla="*/ 82435 w 1876329"/>
                <a:gd name="connsiteY62" fmla="*/ 332691 h 522767"/>
                <a:gd name="connsiteX63" fmla="*/ 82435 w 1876329"/>
                <a:gd name="connsiteY63" fmla="*/ 522767 h 522767"/>
                <a:gd name="connsiteX64" fmla="*/ 129954 w 1876329"/>
                <a:gd name="connsiteY64" fmla="*/ 522767 h 522767"/>
                <a:gd name="connsiteX65" fmla="*/ 129954 w 1876329"/>
                <a:gd name="connsiteY65" fmla="*/ 332691 h 522767"/>
                <a:gd name="connsiteX66" fmla="*/ 177473 w 1876329"/>
                <a:gd name="connsiteY66" fmla="*/ 332691 h 522767"/>
                <a:gd name="connsiteX67" fmla="*/ 177473 w 1876329"/>
                <a:gd name="connsiteY67" fmla="*/ 522767 h 522767"/>
                <a:gd name="connsiteX68" fmla="*/ 224993 w 1876329"/>
                <a:gd name="connsiteY68" fmla="*/ 522767 h 522767"/>
                <a:gd name="connsiteX69" fmla="*/ 224993 w 1876329"/>
                <a:gd name="connsiteY69" fmla="*/ 332691 h 522767"/>
                <a:gd name="connsiteX70" fmla="*/ 265859 w 1876329"/>
                <a:gd name="connsiteY70" fmla="*/ 332691 h 522767"/>
                <a:gd name="connsiteX71" fmla="*/ 224993 w 1876329"/>
                <a:gd name="connsiteY71" fmla="*/ 180154 h 522767"/>
                <a:gd name="connsiteX72" fmla="*/ 224993 w 1876329"/>
                <a:gd name="connsiteY72" fmla="*/ 103886 h 522767"/>
                <a:gd name="connsiteX73" fmla="*/ 261345 w 1876329"/>
                <a:gd name="connsiteY73" fmla="*/ 241691 h 522767"/>
                <a:gd name="connsiteX74" fmla="*/ 290168 w 1876329"/>
                <a:gd name="connsiteY74" fmla="*/ 258962 h 522767"/>
                <a:gd name="connsiteX75" fmla="*/ 307438 w 1876329"/>
                <a:gd name="connsiteY75" fmla="*/ 241691 h 522767"/>
                <a:gd name="connsiteX76" fmla="*/ 343791 w 1876329"/>
                <a:gd name="connsiteY76" fmla="*/ 103886 h 522767"/>
                <a:gd name="connsiteX77" fmla="*/ 343791 w 1876329"/>
                <a:gd name="connsiteY77" fmla="*/ 522767 h 522767"/>
                <a:gd name="connsiteX78" fmla="*/ 391310 w 1876329"/>
                <a:gd name="connsiteY78" fmla="*/ 522767 h 522767"/>
                <a:gd name="connsiteX79" fmla="*/ 391310 w 1876329"/>
                <a:gd name="connsiteY79" fmla="*/ 261412 h 522767"/>
                <a:gd name="connsiteX80" fmla="*/ 438829 w 1876329"/>
                <a:gd name="connsiteY80" fmla="*/ 261412 h 522767"/>
                <a:gd name="connsiteX81" fmla="*/ 438829 w 1876329"/>
                <a:gd name="connsiteY81" fmla="*/ 522767 h 522767"/>
                <a:gd name="connsiteX82" fmla="*/ 486348 w 1876329"/>
                <a:gd name="connsiteY82" fmla="*/ 522767 h 522767"/>
                <a:gd name="connsiteX83" fmla="*/ 486348 w 1876329"/>
                <a:gd name="connsiteY83" fmla="*/ 105311 h 522767"/>
                <a:gd name="connsiteX84" fmla="*/ 522463 w 1876329"/>
                <a:gd name="connsiteY84" fmla="*/ 241691 h 522767"/>
                <a:gd name="connsiteX85" fmla="*/ 546222 w 1876329"/>
                <a:gd name="connsiteY85" fmla="*/ 265451 h 522767"/>
                <a:gd name="connsiteX86" fmla="*/ 569982 w 1876329"/>
                <a:gd name="connsiteY86" fmla="*/ 241691 h 522767"/>
                <a:gd name="connsiteX87" fmla="*/ 605146 w 1876329"/>
                <a:gd name="connsiteY87" fmla="*/ 105311 h 522767"/>
                <a:gd name="connsiteX88" fmla="*/ 605146 w 1876329"/>
                <a:gd name="connsiteY88" fmla="*/ 180154 h 522767"/>
                <a:gd name="connsiteX89" fmla="*/ 564280 w 1876329"/>
                <a:gd name="connsiteY89" fmla="*/ 332691 h 522767"/>
                <a:gd name="connsiteX90" fmla="*/ 605146 w 1876329"/>
                <a:gd name="connsiteY90" fmla="*/ 332691 h 522767"/>
                <a:gd name="connsiteX91" fmla="*/ 605146 w 1876329"/>
                <a:gd name="connsiteY91" fmla="*/ 522767 h 522767"/>
                <a:gd name="connsiteX92" fmla="*/ 652665 w 1876329"/>
                <a:gd name="connsiteY92" fmla="*/ 522767 h 522767"/>
                <a:gd name="connsiteX93" fmla="*/ 652665 w 1876329"/>
                <a:gd name="connsiteY93" fmla="*/ 332691 h 522767"/>
                <a:gd name="connsiteX94" fmla="*/ 700184 w 1876329"/>
                <a:gd name="connsiteY94" fmla="*/ 332691 h 522767"/>
                <a:gd name="connsiteX95" fmla="*/ 700184 w 1876329"/>
                <a:gd name="connsiteY95" fmla="*/ 522767 h 522767"/>
                <a:gd name="connsiteX96" fmla="*/ 747704 w 1876329"/>
                <a:gd name="connsiteY96" fmla="*/ 522767 h 522767"/>
                <a:gd name="connsiteX97" fmla="*/ 747704 w 1876329"/>
                <a:gd name="connsiteY97" fmla="*/ 332691 h 522767"/>
                <a:gd name="connsiteX98" fmla="*/ 788570 w 1876329"/>
                <a:gd name="connsiteY98" fmla="*/ 332691 h 522767"/>
                <a:gd name="connsiteX99" fmla="*/ 747704 w 1876329"/>
                <a:gd name="connsiteY99" fmla="*/ 180154 h 522767"/>
                <a:gd name="connsiteX100" fmla="*/ 747704 w 1876329"/>
                <a:gd name="connsiteY100" fmla="*/ 103886 h 522767"/>
                <a:gd name="connsiteX101" fmla="*/ 784056 w 1876329"/>
                <a:gd name="connsiteY101" fmla="*/ 241691 h 522767"/>
                <a:gd name="connsiteX102" fmla="*/ 812879 w 1876329"/>
                <a:gd name="connsiteY102" fmla="*/ 258962 h 522767"/>
                <a:gd name="connsiteX103" fmla="*/ 830149 w 1876329"/>
                <a:gd name="connsiteY103" fmla="*/ 241691 h 522767"/>
                <a:gd name="connsiteX104" fmla="*/ 866502 w 1876329"/>
                <a:gd name="connsiteY104" fmla="*/ 103886 h 522767"/>
                <a:gd name="connsiteX105" fmla="*/ 866502 w 1876329"/>
                <a:gd name="connsiteY105" fmla="*/ 522767 h 522767"/>
                <a:gd name="connsiteX106" fmla="*/ 914021 w 1876329"/>
                <a:gd name="connsiteY106" fmla="*/ 522767 h 522767"/>
                <a:gd name="connsiteX107" fmla="*/ 914021 w 1876329"/>
                <a:gd name="connsiteY107" fmla="*/ 261412 h 522767"/>
                <a:gd name="connsiteX108" fmla="*/ 961540 w 1876329"/>
                <a:gd name="connsiteY108" fmla="*/ 261412 h 522767"/>
                <a:gd name="connsiteX109" fmla="*/ 961540 w 1876329"/>
                <a:gd name="connsiteY109" fmla="*/ 522767 h 522767"/>
                <a:gd name="connsiteX110" fmla="*/ 1009059 w 1876329"/>
                <a:gd name="connsiteY110" fmla="*/ 522767 h 522767"/>
                <a:gd name="connsiteX111" fmla="*/ 1009059 w 1876329"/>
                <a:gd name="connsiteY111" fmla="*/ 105311 h 522767"/>
                <a:gd name="connsiteX112" fmla="*/ 1045174 w 1876329"/>
                <a:gd name="connsiteY112" fmla="*/ 241691 h 522767"/>
                <a:gd name="connsiteX113" fmla="*/ 1068933 w 1876329"/>
                <a:gd name="connsiteY113" fmla="*/ 265451 h 522767"/>
                <a:gd name="connsiteX114" fmla="*/ 1092693 w 1876329"/>
                <a:gd name="connsiteY114" fmla="*/ 241691 h 522767"/>
                <a:gd name="connsiteX115" fmla="*/ 1127857 w 1876329"/>
                <a:gd name="connsiteY115" fmla="*/ 105311 h 522767"/>
                <a:gd name="connsiteX116" fmla="*/ 1127857 w 1876329"/>
                <a:gd name="connsiteY116" fmla="*/ 180154 h 522767"/>
                <a:gd name="connsiteX117" fmla="*/ 1086991 w 1876329"/>
                <a:gd name="connsiteY117" fmla="*/ 332691 h 522767"/>
                <a:gd name="connsiteX118" fmla="*/ 1127857 w 1876329"/>
                <a:gd name="connsiteY118" fmla="*/ 332691 h 522767"/>
                <a:gd name="connsiteX119" fmla="*/ 1127857 w 1876329"/>
                <a:gd name="connsiteY119" fmla="*/ 522767 h 522767"/>
                <a:gd name="connsiteX120" fmla="*/ 1175376 w 1876329"/>
                <a:gd name="connsiteY120" fmla="*/ 522767 h 522767"/>
                <a:gd name="connsiteX121" fmla="*/ 1175376 w 1876329"/>
                <a:gd name="connsiteY121" fmla="*/ 332691 h 522767"/>
                <a:gd name="connsiteX122" fmla="*/ 1222896 w 1876329"/>
                <a:gd name="connsiteY122" fmla="*/ 332691 h 522767"/>
                <a:gd name="connsiteX123" fmla="*/ 1222896 w 1876329"/>
                <a:gd name="connsiteY123" fmla="*/ 522767 h 522767"/>
                <a:gd name="connsiteX124" fmla="*/ 1270415 w 1876329"/>
                <a:gd name="connsiteY124" fmla="*/ 522767 h 522767"/>
                <a:gd name="connsiteX125" fmla="*/ 1270415 w 1876329"/>
                <a:gd name="connsiteY125" fmla="*/ 332691 h 522767"/>
                <a:gd name="connsiteX126" fmla="*/ 1311281 w 1876329"/>
                <a:gd name="connsiteY126" fmla="*/ 332691 h 522767"/>
                <a:gd name="connsiteX127" fmla="*/ 1270415 w 1876329"/>
                <a:gd name="connsiteY127" fmla="*/ 180154 h 522767"/>
                <a:gd name="connsiteX128" fmla="*/ 1270415 w 1876329"/>
                <a:gd name="connsiteY128" fmla="*/ 103886 h 522767"/>
                <a:gd name="connsiteX129" fmla="*/ 1306767 w 1876329"/>
                <a:gd name="connsiteY129" fmla="*/ 241691 h 522767"/>
                <a:gd name="connsiteX130" fmla="*/ 1335590 w 1876329"/>
                <a:gd name="connsiteY130" fmla="*/ 258962 h 522767"/>
                <a:gd name="connsiteX131" fmla="*/ 1352861 w 1876329"/>
                <a:gd name="connsiteY131" fmla="*/ 241691 h 522767"/>
                <a:gd name="connsiteX132" fmla="*/ 1389213 w 1876329"/>
                <a:gd name="connsiteY132" fmla="*/ 103886 h 522767"/>
                <a:gd name="connsiteX133" fmla="*/ 1389213 w 1876329"/>
                <a:gd name="connsiteY133" fmla="*/ 522767 h 522767"/>
                <a:gd name="connsiteX134" fmla="*/ 1436732 w 1876329"/>
                <a:gd name="connsiteY134" fmla="*/ 522767 h 522767"/>
                <a:gd name="connsiteX135" fmla="*/ 1436732 w 1876329"/>
                <a:gd name="connsiteY135" fmla="*/ 261412 h 522767"/>
                <a:gd name="connsiteX136" fmla="*/ 1484251 w 1876329"/>
                <a:gd name="connsiteY136" fmla="*/ 261412 h 522767"/>
                <a:gd name="connsiteX137" fmla="*/ 1484251 w 1876329"/>
                <a:gd name="connsiteY137" fmla="*/ 522767 h 522767"/>
                <a:gd name="connsiteX138" fmla="*/ 1531770 w 1876329"/>
                <a:gd name="connsiteY138" fmla="*/ 522767 h 522767"/>
                <a:gd name="connsiteX139" fmla="*/ 1531770 w 1876329"/>
                <a:gd name="connsiteY139" fmla="*/ 105311 h 522767"/>
                <a:gd name="connsiteX140" fmla="*/ 1567885 w 1876329"/>
                <a:gd name="connsiteY140" fmla="*/ 241691 h 522767"/>
                <a:gd name="connsiteX141" fmla="*/ 1591644 w 1876329"/>
                <a:gd name="connsiteY141" fmla="*/ 265451 h 522767"/>
                <a:gd name="connsiteX142" fmla="*/ 1615404 w 1876329"/>
                <a:gd name="connsiteY142" fmla="*/ 241691 h 522767"/>
                <a:gd name="connsiteX143" fmla="*/ 1650568 w 1876329"/>
                <a:gd name="connsiteY143" fmla="*/ 105311 h 522767"/>
                <a:gd name="connsiteX144" fmla="*/ 1650568 w 1876329"/>
                <a:gd name="connsiteY144" fmla="*/ 180154 h 522767"/>
                <a:gd name="connsiteX145" fmla="*/ 1609702 w 1876329"/>
                <a:gd name="connsiteY145" fmla="*/ 332691 h 522767"/>
                <a:gd name="connsiteX146" fmla="*/ 1650568 w 1876329"/>
                <a:gd name="connsiteY146" fmla="*/ 332691 h 522767"/>
                <a:gd name="connsiteX147" fmla="*/ 1650568 w 1876329"/>
                <a:gd name="connsiteY147" fmla="*/ 522767 h 522767"/>
                <a:gd name="connsiteX148" fmla="*/ 1698087 w 1876329"/>
                <a:gd name="connsiteY148" fmla="*/ 522767 h 522767"/>
                <a:gd name="connsiteX149" fmla="*/ 1698087 w 1876329"/>
                <a:gd name="connsiteY149" fmla="*/ 332691 h 522767"/>
                <a:gd name="connsiteX150" fmla="*/ 1745607 w 1876329"/>
                <a:gd name="connsiteY150" fmla="*/ 332691 h 522767"/>
                <a:gd name="connsiteX151" fmla="*/ 1745607 w 1876329"/>
                <a:gd name="connsiteY151" fmla="*/ 522767 h 522767"/>
                <a:gd name="connsiteX152" fmla="*/ 1793126 w 1876329"/>
                <a:gd name="connsiteY152" fmla="*/ 522767 h 522767"/>
                <a:gd name="connsiteX153" fmla="*/ 1793126 w 1876329"/>
                <a:gd name="connsiteY153" fmla="*/ 332691 h 522767"/>
                <a:gd name="connsiteX154" fmla="*/ 1833992 w 1876329"/>
                <a:gd name="connsiteY154" fmla="*/ 332691 h 522767"/>
                <a:gd name="connsiteX155" fmla="*/ 1793126 w 1876329"/>
                <a:gd name="connsiteY155" fmla="*/ 180154 h 522767"/>
                <a:gd name="connsiteX156" fmla="*/ 1793126 w 1876329"/>
                <a:gd name="connsiteY156" fmla="*/ 103886 h 522767"/>
                <a:gd name="connsiteX157" fmla="*/ 1829478 w 1876329"/>
                <a:gd name="connsiteY157" fmla="*/ 241691 h 522767"/>
                <a:gd name="connsiteX158" fmla="*/ 1853238 w 1876329"/>
                <a:gd name="connsiteY158" fmla="*/ 259274 h 522767"/>
                <a:gd name="connsiteX159" fmla="*/ 1876320 w 1876329"/>
                <a:gd name="connsiteY159" fmla="*/ 234854 h 522767"/>
                <a:gd name="connsiteX160" fmla="*/ 1875572 w 1876329"/>
                <a:gd name="connsiteY160"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876329" h="522767">
                  <a:moveTo>
                    <a:pt x="1875572" y="229574"/>
                  </a:moveTo>
                  <a:lnTo>
                    <a:pt x="1829716" y="56604"/>
                  </a:lnTo>
                  <a:cubicBezTo>
                    <a:pt x="1828309" y="51715"/>
                    <a:pt x="1825881" y="47179"/>
                    <a:pt x="1822588" y="43299"/>
                  </a:cubicBezTo>
                  <a:cubicBezTo>
                    <a:pt x="1806956" y="27009"/>
                    <a:pt x="1787647" y="14704"/>
                    <a:pt x="1766278" y="7422"/>
                  </a:cubicBezTo>
                  <a:cubicBezTo>
                    <a:pt x="1752091" y="2086"/>
                    <a:pt x="1736996" y="-416"/>
                    <a:pt x="1721847" y="56"/>
                  </a:cubicBezTo>
                  <a:cubicBezTo>
                    <a:pt x="1706807" y="28"/>
                    <a:pt x="1691869" y="2518"/>
                    <a:pt x="1677654" y="7422"/>
                  </a:cubicBezTo>
                  <a:cubicBezTo>
                    <a:pt x="1656116" y="14616"/>
                    <a:pt x="1636693" y="27024"/>
                    <a:pt x="1621106" y="43537"/>
                  </a:cubicBezTo>
                  <a:cubicBezTo>
                    <a:pt x="1618146" y="47559"/>
                    <a:pt x="1615894" y="52059"/>
                    <a:pt x="1614454" y="56842"/>
                  </a:cubicBezTo>
                  <a:lnTo>
                    <a:pt x="1590694" y="145228"/>
                  </a:lnTo>
                  <a:lnTo>
                    <a:pt x="1566935" y="57555"/>
                  </a:lnTo>
                  <a:cubicBezTo>
                    <a:pt x="1565663" y="52660"/>
                    <a:pt x="1563309" y="48113"/>
                    <a:pt x="1560044" y="44249"/>
                  </a:cubicBezTo>
                  <a:cubicBezTo>
                    <a:pt x="1544311" y="27969"/>
                    <a:pt x="1524927" y="15671"/>
                    <a:pt x="1503496" y="8372"/>
                  </a:cubicBezTo>
                  <a:cubicBezTo>
                    <a:pt x="1489832" y="2853"/>
                    <a:pt x="1475230" y="30"/>
                    <a:pt x="1460492" y="56"/>
                  </a:cubicBezTo>
                  <a:cubicBezTo>
                    <a:pt x="1445457" y="68"/>
                    <a:pt x="1430526" y="2556"/>
                    <a:pt x="1416299" y="7422"/>
                  </a:cubicBezTo>
                  <a:cubicBezTo>
                    <a:pt x="1394803" y="14562"/>
                    <a:pt x="1375444" y="26978"/>
                    <a:pt x="1359988" y="43537"/>
                  </a:cubicBezTo>
                  <a:cubicBezTo>
                    <a:pt x="1356862" y="47490"/>
                    <a:pt x="1354524" y="52007"/>
                    <a:pt x="1353098" y="56842"/>
                  </a:cubicBezTo>
                  <a:lnTo>
                    <a:pt x="1329814" y="142614"/>
                  </a:lnTo>
                  <a:lnTo>
                    <a:pt x="1306054" y="56604"/>
                  </a:lnTo>
                  <a:cubicBezTo>
                    <a:pt x="1304648" y="51715"/>
                    <a:pt x="1302219" y="47179"/>
                    <a:pt x="1298926" y="43299"/>
                  </a:cubicBezTo>
                  <a:cubicBezTo>
                    <a:pt x="1283295" y="27009"/>
                    <a:pt x="1263985" y="14704"/>
                    <a:pt x="1242616" y="7422"/>
                  </a:cubicBezTo>
                  <a:cubicBezTo>
                    <a:pt x="1228726" y="2207"/>
                    <a:pt x="1213967" y="-293"/>
                    <a:pt x="1199136" y="56"/>
                  </a:cubicBezTo>
                  <a:cubicBezTo>
                    <a:pt x="1184096" y="28"/>
                    <a:pt x="1169159" y="2518"/>
                    <a:pt x="1154943" y="7422"/>
                  </a:cubicBezTo>
                  <a:cubicBezTo>
                    <a:pt x="1133405" y="14616"/>
                    <a:pt x="1113982" y="27024"/>
                    <a:pt x="1098395" y="43537"/>
                  </a:cubicBezTo>
                  <a:cubicBezTo>
                    <a:pt x="1095435" y="47559"/>
                    <a:pt x="1093182" y="52059"/>
                    <a:pt x="1091743" y="56842"/>
                  </a:cubicBezTo>
                  <a:lnTo>
                    <a:pt x="1067983" y="145228"/>
                  </a:lnTo>
                  <a:lnTo>
                    <a:pt x="1044223" y="57555"/>
                  </a:lnTo>
                  <a:cubicBezTo>
                    <a:pt x="1042952" y="52660"/>
                    <a:pt x="1040598" y="48113"/>
                    <a:pt x="1037333" y="44249"/>
                  </a:cubicBezTo>
                  <a:cubicBezTo>
                    <a:pt x="1021600" y="27969"/>
                    <a:pt x="1002216" y="15671"/>
                    <a:pt x="980785" y="8372"/>
                  </a:cubicBezTo>
                  <a:cubicBezTo>
                    <a:pt x="967121" y="2853"/>
                    <a:pt x="952519" y="30"/>
                    <a:pt x="937780" y="56"/>
                  </a:cubicBezTo>
                  <a:cubicBezTo>
                    <a:pt x="922745" y="68"/>
                    <a:pt x="907815" y="2556"/>
                    <a:pt x="893588" y="7422"/>
                  </a:cubicBezTo>
                  <a:cubicBezTo>
                    <a:pt x="872092" y="14562"/>
                    <a:pt x="852733" y="26978"/>
                    <a:pt x="837277" y="43537"/>
                  </a:cubicBezTo>
                  <a:cubicBezTo>
                    <a:pt x="834151" y="47490"/>
                    <a:pt x="831813" y="52007"/>
                    <a:pt x="830387" y="56842"/>
                  </a:cubicBezTo>
                  <a:lnTo>
                    <a:pt x="807103" y="142614"/>
                  </a:lnTo>
                  <a:lnTo>
                    <a:pt x="783343" y="56604"/>
                  </a:lnTo>
                  <a:cubicBezTo>
                    <a:pt x="781936" y="51715"/>
                    <a:pt x="779508" y="47179"/>
                    <a:pt x="776215" y="43299"/>
                  </a:cubicBezTo>
                  <a:cubicBezTo>
                    <a:pt x="760584" y="27009"/>
                    <a:pt x="741274" y="14704"/>
                    <a:pt x="719905" y="7422"/>
                  </a:cubicBezTo>
                  <a:cubicBezTo>
                    <a:pt x="706017" y="2207"/>
                    <a:pt x="691256" y="-293"/>
                    <a:pt x="676425" y="56"/>
                  </a:cubicBezTo>
                  <a:cubicBezTo>
                    <a:pt x="661385" y="28"/>
                    <a:pt x="646447" y="2518"/>
                    <a:pt x="632232" y="7422"/>
                  </a:cubicBezTo>
                  <a:cubicBezTo>
                    <a:pt x="610696" y="14616"/>
                    <a:pt x="591271" y="27024"/>
                    <a:pt x="575684" y="43537"/>
                  </a:cubicBezTo>
                  <a:cubicBezTo>
                    <a:pt x="572724" y="47559"/>
                    <a:pt x="570474" y="52059"/>
                    <a:pt x="569032" y="56842"/>
                  </a:cubicBezTo>
                  <a:lnTo>
                    <a:pt x="545272" y="145228"/>
                  </a:lnTo>
                  <a:lnTo>
                    <a:pt x="521512" y="57555"/>
                  </a:lnTo>
                  <a:cubicBezTo>
                    <a:pt x="520241" y="52660"/>
                    <a:pt x="517887" y="48113"/>
                    <a:pt x="514622" y="44249"/>
                  </a:cubicBezTo>
                  <a:cubicBezTo>
                    <a:pt x="498888" y="27969"/>
                    <a:pt x="479505" y="15671"/>
                    <a:pt x="458074" y="8372"/>
                  </a:cubicBezTo>
                  <a:cubicBezTo>
                    <a:pt x="444410" y="2853"/>
                    <a:pt x="429807" y="30"/>
                    <a:pt x="415069" y="56"/>
                  </a:cubicBezTo>
                  <a:cubicBezTo>
                    <a:pt x="400034" y="68"/>
                    <a:pt x="385104" y="2556"/>
                    <a:pt x="370876" y="7422"/>
                  </a:cubicBezTo>
                  <a:cubicBezTo>
                    <a:pt x="349381" y="14562"/>
                    <a:pt x="330022" y="26978"/>
                    <a:pt x="314566" y="43537"/>
                  </a:cubicBezTo>
                  <a:cubicBezTo>
                    <a:pt x="311439" y="47490"/>
                    <a:pt x="309102" y="52007"/>
                    <a:pt x="307676" y="56842"/>
                  </a:cubicBezTo>
                  <a:lnTo>
                    <a:pt x="284392" y="142614"/>
                  </a:lnTo>
                  <a:lnTo>
                    <a:pt x="260632" y="56604"/>
                  </a:lnTo>
                  <a:cubicBezTo>
                    <a:pt x="259225" y="51715"/>
                    <a:pt x="256797" y="47179"/>
                    <a:pt x="253504" y="43299"/>
                  </a:cubicBezTo>
                  <a:cubicBezTo>
                    <a:pt x="237873" y="27009"/>
                    <a:pt x="218563" y="14704"/>
                    <a:pt x="197194" y="7422"/>
                  </a:cubicBezTo>
                  <a:cubicBezTo>
                    <a:pt x="183304" y="2207"/>
                    <a:pt x="168545" y="-293"/>
                    <a:pt x="153714" y="56"/>
                  </a:cubicBezTo>
                  <a:cubicBezTo>
                    <a:pt x="138674" y="28"/>
                    <a:pt x="123739" y="2518"/>
                    <a:pt x="109521" y="7422"/>
                  </a:cubicBezTo>
                  <a:cubicBezTo>
                    <a:pt x="87985" y="14616"/>
                    <a:pt x="68559" y="27024"/>
                    <a:pt x="52973" y="43537"/>
                  </a:cubicBezTo>
                  <a:cubicBezTo>
                    <a:pt x="50013" y="47559"/>
                    <a:pt x="47763" y="52059"/>
                    <a:pt x="46320" y="56842"/>
                  </a:cubicBezTo>
                  <a:lnTo>
                    <a:pt x="464" y="229574"/>
                  </a:lnTo>
                  <a:cubicBezTo>
                    <a:pt x="-2105" y="242442"/>
                    <a:pt x="6244" y="254957"/>
                    <a:pt x="19113" y="257525"/>
                  </a:cubicBezTo>
                  <a:cubicBezTo>
                    <a:pt x="30879" y="259875"/>
                    <a:pt x="42550" y="253082"/>
                    <a:pt x="46320" y="241691"/>
                  </a:cubicBezTo>
                  <a:lnTo>
                    <a:pt x="82435" y="105549"/>
                  </a:lnTo>
                  <a:lnTo>
                    <a:pt x="82435" y="180154"/>
                  </a:lnTo>
                  <a:lnTo>
                    <a:pt x="41569" y="332691"/>
                  </a:lnTo>
                  <a:lnTo>
                    <a:pt x="82435" y="332691"/>
                  </a:lnTo>
                  <a:lnTo>
                    <a:pt x="82435" y="522767"/>
                  </a:lnTo>
                  <a:lnTo>
                    <a:pt x="129954" y="522767"/>
                  </a:lnTo>
                  <a:lnTo>
                    <a:pt x="129954" y="332691"/>
                  </a:lnTo>
                  <a:lnTo>
                    <a:pt x="177473" y="332691"/>
                  </a:lnTo>
                  <a:lnTo>
                    <a:pt x="177473" y="522767"/>
                  </a:lnTo>
                  <a:lnTo>
                    <a:pt x="224993" y="522767"/>
                  </a:lnTo>
                  <a:lnTo>
                    <a:pt x="224993" y="332691"/>
                  </a:lnTo>
                  <a:lnTo>
                    <a:pt x="265859" y="332691"/>
                  </a:lnTo>
                  <a:lnTo>
                    <a:pt x="224993" y="180154"/>
                  </a:lnTo>
                  <a:lnTo>
                    <a:pt x="224993" y="103886"/>
                  </a:lnTo>
                  <a:lnTo>
                    <a:pt x="261345" y="241691"/>
                  </a:lnTo>
                  <a:cubicBezTo>
                    <a:pt x="264536" y="254420"/>
                    <a:pt x="277440" y="262153"/>
                    <a:pt x="290168" y="258962"/>
                  </a:cubicBezTo>
                  <a:cubicBezTo>
                    <a:pt x="298669" y="256831"/>
                    <a:pt x="305307" y="250193"/>
                    <a:pt x="307438" y="241691"/>
                  </a:cubicBezTo>
                  <a:lnTo>
                    <a:pt x="343791" y="103886"/>
                  </a:lnTo>
                  <a:lnTo>
                    <a:pt x="343791" y="522767"/>
                  </a:lnTo>
                  <a:lnTo>
                    <a:pt x="391310" y="522767"/>
                  </a:lnTo>
                  <a:lnTo>
                    <a:pt x="391310" y="261412"/>
                  </a:lnTo>
                  <a:lnTo>
                    <a:pt x="438829" y="261412"/>
                  </a:lnTo>
                  <a:lnTo>
                    <a:pt x="438829" y="522767"/>
                  </a:lnTo>
                  <a:lnTo>
                    <a:pt x="486348" y="522767"/>
                  </a:lnTo>
                  <a:lnTo>
                    <a:pt x="486348" y="105311"/>
                  </a:lnTo>
                  <a:lnTo>
                    <a:pt x="522463" y="241691"/>
                  </a:lnTo>
                  <a:cubicBezTo>
                    <a:pt x="522463" y="254814"/>
                    <a:pt x="533100" y="265451"/>
                    <a:pt x="546222" y="265451"/>
                  </a:cubicBezTo>
                  <a:cubicBezTo>
                    <a:pt x="559345" y="265451"/>
                    <a:pt x="569982" y="254814"/>
                    <a:pt x="569982" y="241691"/>
                  </a:cubicBezTo>
                  <a:lnTo>
                    <a:pt x="605146" y="105311"/>
                  </a:lnTo>
                  <a:lnTo>
                    <a:pt x="605146" y="180154"/>
                  </a:lnTo>
                  <a:lnTo>
                    <a:pt x="564280" y="332691"/>
                  </a:lnTo>
                  <a:lnTo>
                    <a:pt x="605146" y="332691"/>
                  </a:lnTo>
                  <a:lnTo>
                    <a:pt x="605146" y="522767"/>
                  </a:lnTo>
                  <a:lnTo>
                    <a:pt x="652665" y="522767"/>
                  </a:lnTo>
                  <a:lnTo>
                    <a:pt x="652665" y="332691"/>
                  </a:lnTo>
                  <a:lnTo>
                    <a:pt x="700184" y="332691"/>
                  </a:lnTo>
                  <a:lnTo>
                    <a:pt x="700184" y="522767"/>
                  </a:lnTo>
                  <a:lnTo>
                    <a:pt x="747704" y="522767"/>
                  </a:lnTo>
                  <a:lnTo>
                    <a:pt x="747704" y="332691"/>
                  </a:lnTo>
                  <a:lnTo>
                    <a:pt x="788570" y="332691"/>
                  </a:lnTo>
                  <a:lnTo>
                    <a:pt x="747704" y="180154"/>
                  </a:lnTo>
                  <a:lnTo>
                    <a:pt x="747704" y="103886"/>
                  </a:lnTo>
                  <a:lnTo>
                    <a:pt x="784056" y="241691"/>
                  </a:lnTo>
                  <a:cubicBezTo>
                    <a:pt x="787247" y="254420"/>
                    <a:pt x="800151" y="262153"/>
                    <a:pt x="812879" y="258962"/>
                  </a:cubicBezTo>
                  <a:cubicBezTo>
                    <a:pt x="821380" y="256831"/>
                    <a:pt x="828018" y="250193"/>
                    <a:pt x="830149" y="241691"/>
                  </a:cubicBezTo>
                  <a:lnTo>
                    <a:pt x="866502" y="103886"/>
                  </a:lnTo>
                  <a:lnTo>
                    <a:pt x="866502" y="522767"/>
                  </a:lnTo>
                  <a:lnTo>
                    <a:pt x="914021" y="522767"/>
                  </a:lnTo>
                  <a:lnTo>
                    <a:pt x="914021" y="261412"/>
                  </a:lnTo>
                  <a:lnTo>
                    <a:pt x="961540" y="261412"/>
                  </a:lnTo>
                  <a:lnTo>
                    <a:pt x="961540" y="522767"/>
                  </a:lnTo>
                  <a:lnTo>
                    <a:pt x="1009059" y="522767"/>
                  </a:lnTo>
                  <a:lnTo>
                    <a:pt x="1009059" y="105311"/>
                  </a:lnTo>
                  <a:lnTo>
                    <a:pt x="1045174" y="241691"/>
                  </a:lnTo>
                  <a:cubicBezTo>
                    <a:pt x="1045174" y="254814"/>
                    <a:pt x="1055811" y="265451"/>
                    <a:pt x="1068933" y="265451"/>
                  </a:cubicBezTo>
                  <a:cubicBezTo>
                    <a:pt x="1082056" y="265451"/>
                    <a:pt x="1092693" y="254814"/>
                    <a:pt x="1092693" y="241691"/>
                  </a:cubicBezTo>
                  <a:lnTo>
                    <a:pt x="1127857" y="105311"/>
                  </a:lnTo>
                  <a:lnTo>
                    <a:pt x="1127857" y="180154"/>
                  </a:lnTo>
                  <a:lnTo>
                    <a:pt x="1086991" y="332691"/>
                  </a:lnTo>
                  <a:lnTo>
                    <a:pt x="1127857" y="332691"/>
                  </a:lnTo>
                  <a:lnTo>
                    <a:pt x="1127857" y="522767"/>
                  </a:lnTo>
                  <a:lnTo>
                    <a:pt x="1175376" y="522767"/>
                  </a:lnTo>
                  <a:lnTo>
                    <a:pt x="1175376" y="332691"/>
                  </a:lnTo>
                  <a:lnTo>
                    <a:pt x="1222896" y="332691"/>
                  </a:lnTo>
                  <a:lnTo>
                    <a:pt x="1222896" y="522767"/>
                  </a:lnTo>
                  <a:lnTo>
                    <a:pt x="1270415" y="522767"/>
                  </a:lnTo>
                  <a:lnTo>
                    <a:pt x="1270415" y="332691"/>
                  </a:lnTo>
                  <a:lnTo>
                    <a:pt x="1311281" y="332691"/>
                  </a:lnTo>
                  <a:lnTo>
                    <a:pt x="1270415" y="180154"/>
                  </a:lnTo>
                  <a:lnTo>
                    <a:pt x="1270415" y="103886"/>
                  </a:lnTo>
                  <a:lnTo>
                    <a:pt x="1306767" y="241691"/>
                  </a:lnTo>
                  <a:cubicBezTo>
                    <a:pt x="1309958" y="254420"/>
                    <a:pt x="1322862" y="262153"/>
                    <a:pt x="1335590" y="258962"/>
                  </a:cubicBezTo>
                  <a:cubicBezTo>
                    <a:pt x="1344091" y="256831"/>
                    <a:pt x="1350729" y="250193"/>
                    <a:pt x="1352861" y="241691"/>
                  </a:cubicBezTo>
                  <a:lnTo>
                    <a:pt x="1389213" y="103886"/>
                  </a:lnTo>
                  <a:lnTo>
                    <a:pt x="1389213" y="522767"/>
                  </a:lnTo>
                  <a:lnTo>
                    <a:pt x="1436732" y="522767"/>
                  </a:lnTo>
                  <a:lnTo>
                    <a:pt x="1436732" y="261412"/>
                  </a:lnTo>
                  <a:lnTo>
                    <a:pt x="1484251" y="261412"/>
                  </a:lnTo>
                  <a:lnTo>
                    <a:pt x="1484251" y="522767"/>
                  </a:lnTo>
                  <a:lnTo>
                    <a:pt x="1531770" y="522767"/>
                  </a:lnTo>
                  <a:lnTo>
                    <a:pt x="1531770" y="105311"/>
                  </a:lnTo>
                  <a:lnTo>
                    <a:pt x="1567885" y="241691"/>
                  </a:lnTo>
                  <a:cubicBezTo>
                    <a:pt x="1567885" y="254814"/>
                    <a:pt x="1578522" y="265451"/>
                    <a:pt x="1591644" y="265451"/>
                  </a:cubicBezTo>
                  <a:cubicBezTo>
                    <a:pt x="1604767" y="265451"/>
                    <a:pt x="1615404" y="254814"/>
                    <a:pt x="1615404" y="241691"/>
                  </a:cubicBezTo>
                  <a:lnTo>
                    <a:pt x="1650568" y="105311"/>
                  </a:lnTo>
                  <a:lnTo>
                    <a:pt x="1650568" y="180154"/>
                  </a:lnTo>
                  <a:lnTo>
                    <a:pt x="1609702" y="332691"/>
                  </a:lnTo>
                  <a:lnTo>
                    <a:pt x="1650568" y="332691"/>
                  </a:lnTo>
                  <a:lnTo>
                    <a:pt x="1650568" y="522767"/>
                  </a:lnTo>
                  <a:lnTo>
                    <a:pt x="1698087" y="522767"/>
                  </a:lnTo>
                  <a:lnTo>
                    <a:pt x="1698087" y="332691"/>
                  </a:lnTo>
                  <a:lnTo>
                    <a:pt x="1745607" y="332691"/>
                  </a:lnTo>
                  <a:lnTo>
                    <a:pt x="1745607" y="522767"/>
                  </a:lnTo>
                  <a:lnTo>
                    <a:pt x="1793126" y="522767"/>
                  </a:lnTo>
                  <a:lnTo>
                    <a:pt x="1793126" y="332691"/>
                  </a:lnTo>
                  <a:lnTo>
                    <a:pt x="1833992" y="332691"/>
                  </a:lnTo>
                  <a:lnTo>
                    <a:pt x="1793126" y="180154"/>
                  </a:lnTo>
                  <a:lnTo>
                    <a:pt x="1793126" y="103886"/>
                  </a:lnTo>
                  <a:lnTo>
                    <a:pt x="1829478" y="241691"/>
                  </a:lnTo>
                  <a:cubicBezTo>
                    <a:pt x="1832346" y="252364"/>
                    <a:pt x="1842192" y="259651"/>
                    <a:pt x="1853238" y="259274"/>
                  </a:cubicBezTo>
                  <a:cubicBezTo>
                    <a:pt x="1866355" y="258905"/>
                    <a:pt x="1876688" y="247971"/>
                    <a:pt x="1876320" y="234854"/>
                  </a:cubicBezTo>
                  <a:cubicBezTo>
                    <a:pt x="1876268" y="233071"/>
                    <a:pt x="1876018" y="231301"/>
                    <a:pt x="1875572" y="229574"/>
                  </a:cubicBezTo>
                  <a:close/>
                </a:path>
              </a:pathLst>
            </a:custGeom>
            <a:solidFill>
              <a:schemeClr val="accent4"/>
            </a:solidFill>
            <a:ln w="2371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5A4B918-DB26-432E-AE31-A4CCBFC27FAB}"/>
                </a:ext>
              </a:extLst>
            </p:cNvPr>
            <p:cNvSpPr/>
            <p:nvPr/>
          </p:nvSpPr>
          <p:spPr>
            <a:xfrm>
              <a:off x="11639059"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53E9E30-65F3-413E-A268-C15088038E26}"/>
                </a:ext>
              </a:extLst>
            </p:cNvPr>
            <p:cNvSpPr/>
            <p:nvPr/>
          </p:nvSpPr>
          <p:spPr>
            <a:xfrm>
              <a:off x="11116348"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9C09BCD-A5E0-4B74-AC65-6086DE0F80F8}"/>
                </a:ext>
              </a:extLst>
            </p:cNvPr>
            <p:cNvSpPr/>
            <p:nvPr/>
          </p:nvSpPr>
          <p:spPr>
            <a:xfrm>
              <a:off x="11377703"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CF8935E-E63A-46C8-862D-1CA5AE549586}"/>
                </a:ext>
              </a:extLst>
            </p:cNvPr>
            <p:cNvSpPr/>
            <p:nvPr/>
          </p:nvSpPr>
          <p:spPr>
            <a:xfrm>
              <a:off x="10593637"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4B33E23-D818-4AA1-AEFE-838ECCE5BA87}"/>
                </a:ext>
              </a:extLst>
            </p:cNvPr>
            <p:cNvSpPr/>
            <p:nvPr/>
          </p:nvSpPr>
          <p:spPr>
            <a:xfrm>
              <a:off x="10854992"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3E333E1-33FE-4532-A8EE-1416AAF2AEE3}"/>
                </a:ext>
              </a:extLst>
            </p:cNvPr>
            <p:cNvSpPr/>
            <p:nvPr/>
          </p:nvSpPr>
          <p:spPr>
            <a:xfrm>
              <a:off x="10498766" y="1224655"/>
              <a:ext cx="1353981" cy="522763"/>
            </a:xfrm>
            <a:custGeom>
              <a:avLst/>
              <a:gdLst>
                <a:gd name="connsiteX0" fmla="*/ 1352941 w 1353981"/>
                <a:gd name="connsiteY0" fmla="*/ 229570 h 522763"/>
                <a:gd name="connsiteX1" fmla="*/ 1307085 w 1353981"/>
                <a:gd name="connsiteY1" fmla="*/ 56600 h 522763"/>
                <a:gd name="connsiteX2" fmla="*/ 1300195 w 1353981"/>
                <a:gd name="connsiteY2" fmla="*/ 43295 h 522763"/>
                <a:gd name="connsiteX3" fmla="*/ 1243647 w 1353981"/>
                <a:gd name="connsiteY3" fmla="*/ 7418 h 522763"/>
                <a:gd name="connsiteX4" fmla="*/ 1199692 w 1353981"/>
                <a:gd name="connsiteY4" fmla="*/ 52 h 522763"/>
                <a:gd name="connsiteX5" fmla="*/ 1155499 w 1353981"/>
                <a:gd name="connsiteY5" fmla="*/ 7418 h 522763"/>
                <a:gd name="connsiteX6" fmla="*/ 1099189 w 1353981"/>
                <a:gd name="connsiteY6" fmla="*/ 43532 h 522763"/>
                <a:gd name="connsiteX7" fmla="*/ 1092299 w 1353981"/>
                <a:gd name="connsiteY7" fmla="*/ 56838 h 522763"/>
                <a:gd name="connsiteX8" fmla="*/ 1069014 w 1353981"/>
                <a:gd name="connsiteY8" fmla="*/ 142610 h 522763"/>
                <a:gd name="connsiteX9" fmla="*/ 1045254 w 1353981"/>
                <a:gd name="connsiteY9" fmla="*/ 56600 h 522763"/>
                <a:gd name="connsiteX10" fmla="*/ 1038127 w 1353981"/>
                <a:gd name="connsiteY10" fmla="*/ 43295 h 522763"/>
                <a:gd name="connsiteX11" fmla="*/ 981816 w 1353981"/>
                <a:gd name="connsiteY11" fmla="*/ 7418 h 522763"/>
                <a:gd name="connsiteX12" fmla="*/ 938336 w 1353981"/>
                <a:gd name="connsiteY12" fmla="*/ 52 h 522763"/>
                <a:gd name="connsiteX13" fmla="*/ 894143 w 1353981"/>
                <a:gd name="connsiteY13" fmla="*/ 7418 h 522763"/>
                <a:gd name="connsiteX14" fmla="*/ 837596 w 1353981"/>
                <a:gd name="connsiteY14" fmla="*/ 43532 h 522763"/>
                <a:gd name="connsiteX15" fmla="*/ 830943 w 1353981"/>
                <a:gd name="connsiteY15" fmla="*/ 56838 h 522763"/>
                <a:gd name="connsiteX16" fmla="*/ 807183 w 1353981"/>
                <a:gd name="connsiteY16" fmla="*/ 145223 h 522763"/>
                <a:gd name="connsiteX17" fmla="*/ 783424 w 1353981"/>
                <a:gd name="connsiteY17" fmla="*/ 57550 h 522763"/>
                <a:gd name="connsiteX18" fmla="*/ 776533 w 1353981"/>
                <a:gd name="connsiteY18" fmla="*/ 44245 h 522763"/>
                <a:gd name="connsiteX19" fmla="*/ 719986 w 1353981"/>
                <a:gd name="connsiteY19" fmla="*/ 8368 h 522763"/>
                <a:gd name="connsiteX20" fmla="*/ 676981 w 1353981"/>
                <a:gd name="connsiteY20" fmla="*/ 52 h 522763"/>
                <a:gd name="connsiteX21" fmla="*/ 632788 w 1353981"/>
                <a:gd name="connsiteY21" fmla="*/ 7418 h 522763"/>
                <a:gd name="connsiteX22" fmla="*/ 576478 w 1353981"/>
                <a:gd name="connsiteY22" fmla="*/ 43532 h 522763"/>
                <a:gd name="connsiteX23" fmla="*/ 569587 w 1353981"/>
                <a:gd name="connsiteY23" fmla="*/ 56838 h 522763"/>
                <a:gd name="connsiteX24" fmla="*/ 546303 w 1353981"/>
                <a:gd name="connsiteY24" fmla="*/ 142610 h 522763"/>
                <a:gd name="connsiteX25" fmla="*/ 522543 w 1353981"/>
                <a:gd name="connsiteY25" fmla="*/ 56600 h 522763"/>
                <a:gd name="connsiteX26" fmla="*/ 515416 w 1353981"/>
                <a:gd name="connsiteY26" fmla="*/ 43295 h 522763"/>
                <a:gd name="connsiteX27" fmla="*/ 459105 w 1353981"/>
                <a:gd name="connsiteY27" fmla="*/ 7418 h 522763"/>
                <a:gd name="connsiteX28" fmla="*/ 415625 w 1353981"/>
                <a:gd name="connsiteY28" fmla="*/ 52 h 522763"/>
                <a:gd name="connsiteX29" fmla="*/ 371432 w 1353981"/>
                <a:gd name="connsiteY29" fmla="*/ 7418 h 522763"/>
                <a:gd name="connsiteX30" fmla="*/ 314885 w 1353981"/>
                <a:gd name="connsiteY30" fmla="*/ 43532 h 522763"/>
                <a:gd name="connsiteX31" fmla="*/ 308232 w 1353981"/>
                <a:gd name="connsiteY31" fmla="*/ 56838 h 522763"/>
                <a:gd name="connsiteX32" fmla="*/ 284472 w 1353981"/>
                <a:gd name="connsiteY32" fmla="*/ 145223 h 522763"/>
                <a:gd name="connsiteX33" fmla="*/ 260713 w 1353981"/>
                <a:gd name="connsiteY33" fmla="*/ 57550 h 522763"/>
                <a:gd name="connsiteX34" fmla="*/ 253822 w 1353981"/>
                <a:gd name="connsiteY34" fmla="*/ 44245 h 522763"/>
                <a:gd name="connsiteX35" fmla="*/ 197275 w 1353981"/>
                <a:gd name="connsiteY35" fmla="*/ 8368 h 522763"/>
                <a:gd name="connsiteX36" fmla="*/ 154270 w 1353981"/>
                <a:gd name="connsiteY36" fmla="*/ 52 h 522763"/>
                <a:gd name="connsiteX37" fmla="*/ 110077 w 1353981"/>
                <a:gd name="connsiteY37" fmla="*/ 7418 h 522763"/>
                <a:gd name="connsiteX38" fmla="*/ 53767 w 1353981"/>
                <a:gd name="connsiteY38" fmla="*/ 43532 h 522763"/>
                <a:gd name="connsiteX39" fmla="*/ 46876 w 1353981"/>
                <a:gd name="connsiteY39" fmla="*/ 56838 h 522763"/>
                <a:gd name="connsiteX40" fmla="*/ 783 w 1353981"/>
                <a:gd name="connsiteY40" fmla="*/ 230520 h 522763"/>
                <a:gd name="connsiteX41" fmla="*/ 17652 w 1353981"/>
                <a:gd name="connsiteY41" fmla="*/ 259507 h 522763"/>
                <a:gd name="connsiteX42" fmla="*/ 23830 w 1353981"/>
                <a:gd name="connsiteY42" fmla="*/ 259507 h 522763"/>
                <a:gd name="connsiteX43" fmla="*/ 47589 w 1353981"/>
                <a:gd name="connsiteY43" fmla="*/ 241925 h 522763"/>
                <a:gd name="connsiteX44" fmla="*/ 82991 w 1353981"/>
                <a:gd name="connsiteY44" fmla="*/ 103882 h 522763"/>
                <a:gd name="connsiteX45" fmla="*/ 82991 w 1353981"/>
                <a:gd name="connsiteY45" fmla="*/ 522763 h 522763"/>
                <a:gd name="connsiteX46" fmla="*/ 130510 w 1353981"/>
                <a:gd name="connsiteY46" fmla="*/ 522763 h 522763"/>
                <a:gd name="connsiteX47" fmla="*/ 130510 w 1353981"/>
                <a:gd name="connsiteY47" fmla="*/ 261408 h 522763"/>
                <a:gd name="connsiteX48" fmla="*/ 178029 w 1353981"/>
                <a:gd name="connsiteY48" fmla="*/ 261408 h 522763"/>
                <a:gd name="connsiteX49" fmla="*/ 178029 w 1353981"/>
                <a:gd name="connsiteY49" fmla="*/ 522763 h 522763"/>
                <a:gd name="connsiteX50" fmla="*/ 225548 w 1353981"/>
                <a:gd name="connsiteY50" fmla="*/ 522763 h 522763"/>
                <a:gd name="connsiteX51" fmla="*/ 225548 w 1353981"/>
                <a:gd name="connsiteY51" fmla="*/ 105307 h 522763"/>
                <a:gd name="connsiteX52" fmla="*/ 261663 w 1353981"/>
                <a:gd name="connsiteY52" fmla="*/ 241687 h 522763"/>
                <a:gd name="connsiteX53" fmla="*/ 285423 w 1353981"/>
                <a:gd name="connsiteY53" fmla="*/ 265447 h 522763"/>
                <a:gd name="connsiteX54" fmla="*/ 309182 w 1353981"/>
                <a:gd name="connsiteY54" fmla="*/ 241687 h 522763"/>
                <a:gd name="connsiteX55" fmla="*/ 344346 w 1353981"/>
                <a:gd name="connsiteY55" fmla="*/ 105307 h 522763"/>
                <a:gd name="connsiteX56" fmla="*/ 344346 w 1353981"/>
                <a:gd name="connsiteY56" fmla="*/ 180150 h 522763"/>
                <a:gd name="connsiteX57" fmla="*/ 303480 w 1353981"/>
                <a:gd name="connsiteY57" fmla="*/ 332687 h 522763"/>
                <a:gd name="connsiteX58" fmla="*/ 344346 w 1353981"/>
                <a:gd name="connsiteY58" fmla="*/ 332687 h 522763"/>
                <a:gd name="connsiteX59" fmla="*/ 344346 w 1353981"/>
                <a:gd name="connsiteY59" fmla="*/ 522763 h 522763"/>
                <a:gd name="connsiteX60" fmla="*/ 391866 w 1353981"/>
                <a:gd name="connsiteY60" fmla="*/ 522763 h 522763"/>
                <a:gd name="connsiteX61" fmla="*/ 391866 w 1353981"/>
                <a:gd name="connsiteY61" fmla="*/ 332687 h 522763"/>
                <a:gd name="connsiteX62" fmla="*/ 439385 w 1353981"/>
                <a:gd name="connsiteY62" fmla="*/ 332687 h 522763"/>
                <a:gd name="connsiteX63" fmla="*/ 439385 w 1353981"/>
                <a:gd name="connsiteY63" fmla="*/ 522763 h 522763"/>
                <a:gd name="connsiteX64" fmla="*/ 486904 w 1353981"/>
                <a:gd name="connsiteY64" fmla="*/ 522763 h 522763"/>
                <a:gd name="connsiteX65" fmla="*/ 486904 w 1353981"/>
                <a:gd name="connsiteY65" fmla="*/ 332687 h 522763"/>
                <a:gd name="connsiteX66" fmla="*/ 527771 w 1353981"/>
                <a:gd name="connsiteY66" fmla="*/ 332687 h 522763"/>
                <a:gd name="connsiteX67" fmla="*/ 486904 w 1353981"/>
                <a:gd name="connsiteY67" fmla="*/ 180150 h 522763"/>
                <a:gd name="connsiteX68" fmla="*/ 486904 w 1353981"/>
                <a:gd name="connsiteY68" fmla="*/ 103882 h 522763"/>
                <a:gd name="connsiteX69" fmla="*/ 523256 w 1353981"/>
                <a:gd name="connsiteY69" fmla="*/ 241687 h 522763"/>
                <a:gd name="connsiteX70" fmla="*/ 552079 w 1353981"/>
                <a:gd name="connsiteY70" fmla="*/ 258958 h 522763"/>
                <a:gd name="connsiteX71" fmla="*/ 569350 w 1353981"/>
                <a:gd name="connsiteY71" fmla="*/ 241687 h 522763"/>
                <a:gd name="connsiteX72" fmla="*/ 605702 w 1353981"/>
                <a:gd name="connsiteY72" fmla="*/ 103882 h 522763"/>
                <a:gd name="connsiteX73" fmla="*/ 605702 w 1353981"/>
                <a:gd name="connsiteY73" fmla="*/ 522763 h 522763"/>
                <a:gd name="connsiteX74" fmla="*/ 653221 w 1353981"/>
                <a:gd name="connsiteY74" fmla="*/ 522763 h 522763"/>
                <a:gd name="connsiteX75" fmla="*/ 653221 w 1353981"/>
                <a:gd name="connsiteY75" fmla="*/ 261408 h 522763"/>
                <a:gd name="connsiteX76" fmla="*/ 700740 w 1353981"/>
                <a:gd name="connsiteY76" fmla="*/ 261408 h 522763"/>
                <a:gd name="connsiteX77" fmla="*/ 700740 w 1353981"/>
                <a:gd name="connsiteY77" fmla="*/ 522763 h 522763"/>
                <a:gd name="connsiteX78" fmla="*/ 748260 w 1353981"/>
                <a:gd name="connsiteY78" fmla="*/ 522763 h 522763"/>
                <a:gd name="connsiteX79" fmla="*/ 748260 w 1353981"/>
                <a:gd name="connsiteY79" fmla="*/ 105307 h 522763"/>
                <a:gd name="connsiteX80" fmla="*/ 784374 w 1353981"/>
                <a:gd name="connsiteY80" fmla="*/ 241687 h 522763"/>
                <a:gd name="connsiteX81" fmla="*/ 808134 w 1353981"/>
                <a:gd name="connsiteY81" fmla="*/ 265447 h 522763"/>
                <a:gd name="connsiteX82" fmla="*/ 831893 w 1353981"/>
                <a:gd name="connsiteY82" fmla="*/ 241687 h 522763"/>
                <a:gd name="connsiteX83" fmla="*/ 867058 w 1353981"/>
                <a:gd name="connsiteY83" fmla="*/ 105307 h 522763"/>
                <a:gd name="connsiteX84" fmla="*/ 867058 w 1353981"/>
                <a:gd name="connsiteY84" fmla="*/ 180150 h 522763"/>
                <a:gd name="connsiteX85" fmla="*/ 826191 w 1353981"/>
                <a:gd name="connsiteY85" fmla="*/ 332687 h 522763"/>
                <a:gd name="connsiteX86" fmla="*/ 867058 w 1353981"/>
                <a:gd name="connsiteY86" fmla="*/ 332687 h 522763"/>
                <a:gd name="connsiteX87" fmla="*/ 867058 w 1353981"/>
                <a:gd name="connsiteY87" fmla="*/ 522763 h 522763"/>
                <a:gd name="connsiteX88" fmla="*/ 914577 w 1353981"/>
                <a:gd name="connsiteY88" fmla="*/ 522763 h 522763"/>
                <a:gd name="connsiteX89" fmla="*/ 914577 w 1353981"/>
                <a:gd name="connsiteY89" fmla="*/ 332687 h 522763"/>
                <a:gd name="connsiteX90" fmla="*/ 962096 w 1353981"/>
                <a:gd name="connsiteY90" fmla="*/ 332687 h 522763"/>
                <a:gd name="connsiteX91" fmla="*/ 962096 w 1353981"/>
                <a:gd name="connsiteY91" fmla="*/ 522763 h 522763"/>
                <a:gd name="connsiteX92" fmla="*/ 1009615 w 1353981"/>
                <a:gd name="connsiteY92" fmla="*/ 522763 h 522763"/>
                <a:gd name="connsiteX93" fmla="*/ 1009615 w 1353981"/>
                <a:gd name="connsiteY93" fmla="*/ 332687 h 522763"/>
                <a:gd name="connsiteX94" fmla="*/ 1050482 w 1353981"/>
                <a:gd name="connsiteY94" fmla="*/ 332687 h 522763"/>
                <a:gd name="connsiteX95" fmla="*/ 1009615 w 1353981"/>
                <a:gd name="connsiteY95" fmla="*/ 180150 h 522763"/>
                <a:gd name="connsiteX96" fmla="*/ 1009615 w 1353981"/>
                <a:gd name="connsiteY96" fmla="*/ 103882 h 522763"/>
                <a:gd name="connsiteX97" fmla="*/ 1045967 w 1353981"/>
                <a:gd name="connsiteY97" fmla="*/ 241687 h 522763"/>
                <a:gd name="connsiteX98" fmla="*/ 1074790 w 1353981"/>
                <a:gd name="connsiteY98" fmla="*/ 258958 h 522763"/>
                <a:gd name="connsiteX99" fmla="*/ 1092061 w 1353981"/>
                <a:gd name="connsiteY99" fmla="*/ 241687 h 522763"/>
                <a:gd name="connsiteX100" fmla="*/ 1128413 w 1353981"/>
                <a:gd name="connsiteY100" fmla="*/ 103882 h 522763"/>
                <a:gd name="connsiteX101" fmla="*/ 1128413 w 1353981"/>
                <a:gd name="connsiteY101" fmla="*/ 522763 h 522763"/>
                <a:gd name="connsiteX102" fmla="*/ 1175932 w 1353981"/>
                <a:gd name="connsiteY102" fmla="*/ 522763 h 522763"/>
                <a:gd name="connsiteX103" fmla="*/ 1175932 w 1353981"/>
                <a:gd name="connsiteY103" fmla="*/ 261408 h 522763"/>
                <a:gd name="connsiteX104" fmla="*/ 1223451 w 1353981"/>
                <a:gd name="connsiteY104" fmla="*/ 261408 h 522763"/>
                <a:gd name="connsiteX105" fmla="*/ 1223451 w 1353981"/>
                <a:gd name="connsiteY105" fmla="*/ 522763 h 522763"/>
                <a:gd name="connsiteX106" fmla="*/ 1270971 w 1353981"/>
                <a:gd name="connsiteY106" fmla="*/ 522763 h 522763"/>
                <a:gd name="connsiteX107" fmla="*/ 1270971 w 1353981"/>
                <a:gd name="connsiteY107" fmla="*/ 105307 h 522763"/>
                <a:gd name="connsiteX108" fmla="*/ 1307085 w 1353981"/>
                <a:gd name="connsiteY108" fmla="*/ 241687 h 522763"/>
                <a:gd name="connsiteX109" fmla="*/ 1330845 w 1353981"/>
                <a:gd name="connsiteY109" fmla="*/ 259269 h 522763"/>
                <a:gd name="connsiteX110" fmla="*/ 1337022 w 1353981"/>
                <a:gd name="connsiteY110" fmla="*/ 259269 h 522763"/>
                <a:gd name="connsiteX111" fmla="*/ 1352979 w 1353981"/>
                <a:gd name="connsiteY111" fmla="*/ 229701 h 522763"/>
                <a:gd name="connsiteX112" fmla="*/ 1352941 w 1353981"/>
                <a:gd name="connsiteY112" fmla="*/ 229570 h 5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53981" h="522763">
                  <a:moveTo>
                    <a:pt x="1352941" y="229570"/>
                  </a:moveTo>
                  <a:lnTo>
                    <a:pt x="1307085" y="56600"/>
                  </a:lnTo>
                  <a:cubicBezTo>
                    <a:pt x="1305814" y="51706"/>
                    <a:pt x="1303460" y="47158"/>
                    <a:pt x="1300195" y="43295"/>
                  </a:cubicBezTo>
                  <a:cubicBezTo>
                    <a:pt x="1284461" y="27015"/>
                    <a:pt x="1265078" y="14717"/>
                    <a:pt x="1243647" y="7418"/>
                  </a:cubicBezTo>
                  <a:cubicBezTo>
                    <a:pt x="1229622" y="2103"/>
                    <a:pt x="1214684" y="-402"/>
                    <a:pt x="1199692" y="52"/>
                  </a:cubicBezTo>
                  <a:cubicBezTo>
                    <a:pt x="1184657" y="64"/>
                    <a:pt x="1169726" y="2552"/>
                    <a:pt x="1155499" y="7418"/>
                  </a:cubicBezTo>
                  <a:cubicBezTo>
                    <a:pt x="1134004" y="14558"/>
                    <a:pt x="1114644" y="26974"/>
                    <a:pt x="1099189" y="43532"/>
                  </a:cubicBezTo>
                  <a:cubicBezTo>
                    <a:pt x="1096062" y="47486"/>
                    <a:pt x="1093724" y="52003"/>
                    <a:pt x="1092299" y="56838"/>
                  </a:cubicBezTo>
                  <a:lnTo>
                    <a:pt x="1069014" y="142610"/>
                  </a:lnTo>
                  <a:lnTo>
                    <a:pt x="1045254" y="56600"/>
                  </a:lnTo>
                  <a:cubicBezTo>
                    <a:pt x="1043848" y="51710"/>
                    <a:pt x="1041420" y="47175"/>
                    <a:pt x="1038127" y="43295"/>
                  </a:cubicBezTo>
                  <a:cubicBezTo>
                    <a:pt x="1022495" y="27003"/>
                    <a:pt x="1003186" y="14700"/>
                    <a:pt x="981816" y="7418"/>
                  </a:cubicBezTo>
                  <a:cubicBezTo>
                    <a:pt x="967926" y="2203"/>
                    <a:pt x="953167" y="-297"/>
                    <a:pt x="938336" y="52"/>
                  </a:cubicBezTo>
                  <a:cubicBezTo>
                    <a:pt x="923297" y="24"/>
                    <a:pt x="908359" y="2514"/>
                    <a:pt x="894143" y="7418"/>
                  </a:cubicBezTo>
                  <a:cubicBezTo>
                    <a:pt x="872605" y="14612"/>
                    <a:pt x="853182" y="27019"/>
                    <a:pt x="837596" y="43532"/>
                  </a:cubicBezTo>
                  <a:cubicBezTo>
                    <a:pt x="834635" y="47555"/>
                    <a:pt x="832383" y="52055"/>
                    <a:pt x="830943" y="56838"/>
                  </a:cubicBezTo>
                  <a:lnTo>
                    <a:pt x="807183" y="145223"/>
                  </a:lnTo>
                  <a:lnTo>
                    <a:pt x="783424" y="57550"/>
                  </a:lnTo>
                  <a:cubicBezTo>
                    <a:pt x="782153" y="52656"/>
                    <a:pt x="779798" y="48108"/>
                    <a:pt x="776533" y="44245"/>
                  </a:cubicBezTo>
                  <a:cubicBezTo>
                    <a:pt x="760800" y="27965"/>
                    <a:pt x="741417" y="15667"/>
                    <a:pt x="719986" y="8368"/>
                  </a:cubicBezTo>
                  <a:cubicBezTo>
                    <a:pt x="706322" y="2849"/>
                    <a:pt x="691719" y="26"/>
                    <a:pt x="676981" y="52"/>
                  </a:cubicBezTo>
                  <a:cubicBezTo>
                    <a:pt x="661946" y="64"/>
                    <a:pt x="647015" y="2552"/>
                    <a:pt x="632788" y="7418"/>
                  </a:cubicBezTo>
                  <a:cubicBezTo>
                    <a:pt x="611293" y="14558"/>
                    <a:pt x="591933" y="26974"/>
                    <a:pt x="576478" y="43532"/>
                  </a:cubicBezTo>
                  <a:cubicBezTo>
                    <a:pt x="573351" y="47486"/>
                    <a:pt x="571013" y="52003"/>
                    <a:pt x="569587" y="56838"/>
                  </a:cubicBezTo>
                  <a:lnTo>
                    <a:pt x="546303" y="142610"/>
                  </a:lnTo>
                  <a:lnTo>
                    <a:pt x="522543" y="56600"/>
                  </a:lnTo>
                  <a:cubicBezTo>
                    <a:pt x="521137" y="51710"/>
                    <a:pt x="518709" y="47175"/>
                    <a:pt x="515416" y="43295"/>
                  </a:cubicBezTo>
                  <a:cubicBezTo>
                    <a:pt x="499784" y="27003"/>
                    <a:pt x="480475" y="14700"/>
                    <a:pt x="459105" y="7418"/>
                  </a:cubicBezTo>
                  <a:cubicBezTo>
                    <a:pt x="445218" y="2203"/>
                    <a:pt x="430456" y="-297"/>
                    <a:pt x="415625" y="52"/>
                  </a:cubicBezTo>
                  <a:cubicBezTo>
                    <a:pt x="400585" y="24"/>
                    <a:pt x="385648" y="2514"/>
                    <a:pt x="371432" y="7418"/>
                  </a:cubicBezTo>
                  <a:cubicBezTo>
                    <a:pt x="349897" y="14612"/>
                    <a:pt x="330471" y="27019"/>
                    <a:pt x="314885" y="43532"/>
                  </a:cubicBezTo>
                  <a:cubicBezTo>
                    <a:pt x="311924" y="47555"/>
                    <a:pt x="309674" y="52055"/>
                    <a:pt x="308232" y="56838"/>
                  </a:cubicBezTo>
                  <a:lnTo>
                    <a:pt x="284472" y="145223"/>
                  </a:lnTo>
                  <a:lnTo>
                    <a:pt x="260713" y="57550"/>
                  </a:lnTo>
                  <a:cubicBezTo>
                    <a:pt x="259442" y="52656"/>
                    <a:pt x="257087" y="48108"/>
                    <a:pt x="253822" y="44245"/>
                  </a:cubicBezTo>
                  <a:cubicBezTo>
                    <a:pt x="238089" y="27965"/>
                    <a:pt x="218706" y="15667"/>
                    <a:pt x="197275" y="8368"/>
                  </a:cubicBezTo>
                  <a:cubicBezTo>
                    <a:pt x="183610" y="2849"/>
                    <a:pt x="169008" y="26"/>
                    <a:pt x="154270" y="52"/>
                  </a:cubicBezTo>
                  <a:cubicBezTo>
                    <a:pt x="139235" y="64"/>
                    <a:pt x="124304" y="2552"/>
                    <a:pt x="110077" y="7418"/>
                  </a:cubicBezTo>
                  <a:cubicBezTo>
                    <a:pt x="88582" y="14558"/>
                    <a:pt x="69222" y="26974"/>
                    <a:pt x="53767" y="43532"/>
                  </a:cubicBezTo>
                  <a:cubicBezTo>
                    <a:pt x="50640" y="47486"/>
                    <a:pt x="48302" y="52003"/>
                    <a:pt x="46876" y="56838"/>
                  </a:cubicBezTo>
                  <a:lnTo>
                    <a:pt x="783" y="230520"/>
                  </a:lnTo>
                  <a:cubicBezTo>
                    <a:pt x="-2537" y="243179"/>
                    <a:pt x="5005" y="256140"/>
                    <a:pt x="17652" y="259507"/>
                  </a:cubicBezTo>
                  <a:lnTo>
                    <a:pt x="23830" y="259507"/>
                  </a:lnTo>
                  <a:cubicBezTo>
                    <a:pt x="34875" y="259885"/>
                    <a:pt x="44721" y="252598"/>
                    <a:pt x="47589" y="241925"/>
                  </a:cubicBezTo>
                  <a:lnTo>
                    <a:pt x="82991" y="103882"/>
                  </a:lnTo>
                  <a:lnTo>
                    <a:pt x="82991" y="522763"/>
                  </a:lnTo>
                  <a:lnTo>
                    <a:pt x="130510" y="522763"/>
                  </a:lnTo>
                  <a:lnTo>
                    <a:pt x="130510" y="261408"/>
                  </a:lnTo>
                  <a:lnTo>
                    <a:pt x="178029" y="261408"/>
                  </a:lnTo>
                  <a:lnTo>
                    <a:pt x="178029" y="522763"/>
                  </a:lnTo>
                  <a:lnTo>
                    <a:pt x="225548" y="522763"/>
                  </a:lnTo>
                  <a:lnTo>
                    <a:pt x="225548" y="105307"/>
                  </a:lnTo>
                  <a:lnTo>
                    <a:pt x="261663" y="241687"/>
                  </a:lnTo>
                  <a:cubicBezTo>
                    <a:pt x="261663" y="254810"/>
                    <a:pt x="272300" y="265447"/>
                    <a:pt x="285423" y="265447"/>
                  </a:cubicBezTo>
                  <a:cubicBezTo>
                    <a:pt x="298545" y="265447"/>
                    <a:pt x="309182" y="254810"/>
                    <a:pt x="309182" y="241687"/>
                  </a:cubicBezTo>
                  <a:lnTo>
                    <a:pt x="344346" y="105307"/>
                  </a:lnTo>
                  <a:lnTo>
                    <a:pt x="344346" y="180150"/>
                  </a:lnTo>
                  <a:lnTo>
                    <a:pt x="303480" y="332687"/>
                  </a:lnTo>
                  <a:lnTo>
                    <a:pt x="344346" y="332687"/>
                  </a:lnTo>
                  <a:lnTo>
                    <a:pt x="344346" y="522763"/>
                  </a:lnTo>
                  <a:lnTo>
                    <a:pt x="391866" y="522763"/>
                  </a:lnTo>
                  <a:lnTo>
                    <a:pt x="391866" y="332687"/>
                  </a:lnTo>
                  <a:lnTo>
                    <a:pt x="439385" y="332687"/>
                  </a:lnTo>
                  <a:lnTo>
                    <a:pt x="439385" y="522763"/>
                  </a:lnTo>
                  <a:lnTo>
                    <a:pt x="486904" y="522763"/>
                  </a:lnTo>
                  <a:lnTo>
                    <a:pt x="486904" y="332687"/>
                  </a:lnTo>
                  <a:lnTo>
                    <a:pt x="527771" y="332687"/>
                  </a:lnTo>
                  <a:lnTo>
                    <a:pt x="486904" y="180150"/>
                  </a:lnTo>
                  <a:lnTo>
                    <a:pt x="486904" y="103882"/>
                  </a:lnTo>
                  <a:lnTo>
                    <a:pt x="523256" y="241687"/>
                  </a:lnTo>
                  <a:cubicBezTo>
                    <a:pt x="526447" y="254415"/>
                    <a:pt x="539351" y="262149"/>
                    <a:pt x="552079" y="258958"/>
                  </a:cubicBezTo>
                  <a:cubicBezTo>
                    <a:pt x="560580" y="256827"/>
                    <a:pt x="567219" y="250189"/>
                    <a:pt x="569350" y="241687"/>
                  </a:cubicBezTo>
                  <a:lnTo>
                    <a:pt x="605702" y="103882"/>
                  </a:lnTo>
                  <a:lnTo>
                    <a:pt x="605702" y="522763"/>
                  </a:lnTo>
                  <a:lnTo>
                    <a:pt x="653221" y="522763"/>
                  </a:lnTo>
                  <a:lnTo>
                    <a:pt x="653221" y="261408"/>
                  </a:lnTo>
                  <a:lnTo>
                    <a:pt x="700740" y="261408"/>
                  </a:lnTo>
                  <a:lnTo>
                    <a:pt x="700740" y="522763"/>
                  </a:lnTo>
                  <a:lnTo>
                    <a:pt x="748260" y="522763"/>
                  </a:lnTo>
                  <a:lnTo>
                    <a:pt x="748260" y="105307"/>
                  </a:lnTo>
                  <a:lnTo>
                    <a:pt x="784374" y="241687"/>
                  </a:lnTo>
                  <a:cubicBezTo>
                    <a:pt x="784374" y="254810"/>
                    <a:pt x="795011" y="265447"/>
                    <a:pt x="808134" y="265447"/>
                  </a:cubicBezTo>
                  <a:cubicBezTo>
                    <a:pt x="821256" y="265447"/>
                    <a:pt x="831893" y="254810"/>
                    <a:pt x="831893" y="241687"/>
                  </a:cubicBezTo>
                  <a:lnTo>
                    <a:pt x="867058" y="105307"/>
                  </a:lnTo>
                  <a:lnTo>
                    <a:pt x="867058" y="180150"/>
                  </a:lnTo>
                  <a:lnTo>
                    <a:pt x="826191" y="332687"/>
                  </a:lnTo>
                  <a:lnTo>
                    <a:pt x="867058" y="332687"/>
                  </a:lnTo>
                  <a:lnTo>
                    <a:pt x="867058" y="522763"/>
                  </a:lnTo>
                  <a:lnTo>
                    <a:pt x="914577" y="522763"/>
                  </a:lnTo>
                  <a:lnTo>
                    <a:pt x="914577" y="332687"/>
                  </a:lnTo>
                  <a:lnTo>
                    <a:pt x="962096" y="332687"/>
                  </a:lnTo>
                  <a:lnTo>
                    <a:pt x="962096" y="522763"/>
                  </a:lnTo>
                  <a:lnTo>
                    <a:pt x="1009615" y="522763"/>
                  </a:lnTo>
                  <a:lnTo>
                    <a:pt x="1009615" y="332687"/>
                  </a:lnTo>
                  <a:lnTo>
                    <a:pt x="1050482" y="332687"/>
                  </a:lnTo>
                  <a:lnTo>
                    <a:pt x="1009615" y="180150"/>
                  </a:lnTo>
                  <a:lnTo>
                    <a:pt x="1009615" y="103882"/>
                  </a:lnTo>
                  <a:lnTo>
                    <a:pt x="1045967" y="241687"/>
                  </a:lnTo>
                  <a:cubicBezTo>
                    <a:pt x="1049158" y="254415"/>
                    <a:pt x="1062062" y="262149"/>
                    <a:pt x="1074790" y="258958"/>
                  </a:cubicBezTo>
                  <a:cubicBezTo>
                    <a:pt x="1083291" y="256827"/>
                    <a:pt x="1089930" y="250189"/>
                    <a:pt x="1092061" y="241687"/>
                  </a:cubicBezTo>
                  <a:lnTo>
                    <a:pt x="1128413" y="103882"/>
                  </a:lnTo>
                  <a:lnTo>
                    <a:pt x="1128413" y="522763"/>
                  </a:lnTo>
                  <a:lnTo>
                    <a:pt x="1175932" y="522763"/>
                  </a:lnTo>
                  <a:lnTo>
                    <a:pt x="1175932" y="261408"/>
                  </a:lnTo>
                  <a:lnTo>
                    <a:pt x="1223451" y="261408"/>
                  </a:lnTo>
                  <a:lnTo>
                    <a:pt x="1223451" y="522763"/>
                  </a:lnTo>
                  <a:lnTo>
                    <a:pt x="1270971" y="522763"/>
                  </a:lnTo>
                  <a:lnTo>
                    <a:pt x="1270971" y="105307"/>
                  </a:lnTo>
                  <a:lnTo>
                    <a:pt x="1307085" y="241687"/>
                  </a:lnTo>
                  <a:cubicBezTo>
                    <a:pt x="1309953" y="252360"/>
                    <a:pt x="1319799" y="259647"/>
                    <a:pt x="1330845" y="259269"/>
                  </a:cubicBezTo>
                  <a:cubicBezTo>
                    <a:pt x="1332898" y="259502"/>
                    <a:pt x="1334970" y="259502"/>
                    <a:pt x="1337022" y="259269"/>
                  </a:cubicBezTo>
                  <a:cubicBezTo>
                    <a:pt x="1349593" y="255511"/>
                    <a:pt x="1356738" y="242272"/>
                    <a:pt x="1352979" y="229701"/>
                  </a:cubicBezTo>
                  <a:cubicBezTo>
                    <a:pt x="1352967" y="229656"/>
                    <a:pt x="1352955" y="229613"/>
                    <a:pt x="1352941" y="229570"/>
                  </a:cubicBezTo>
                  <a:close/>
                </a:path>
              </a:pathLst>
            </a:custGeom>
            <a:solidFill>
              <a:schemeClr val="accent4"/>
            </a:solidFill>
            <a:ln w="2371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161E1B3-7B98-44E3-8665-1D35E8F786C1}"/>
                </a:ext>
              </a:extLst>
            </p:cNvPr>
            <p:cNvSpPr/>
            <p:nvPr/>
          </p:nvSpPr>
          <p:spPr>
            <a:xfrm>
              <a:off x="11116348"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CBAAF50-A835-404B-ACEA-25504124E760}"/>
                </a:ext>
              </a:extLst>
            </p:cNvPr>
            <p:cNvSpPr/>
            <p:nvPr/>
          </p:nvSpPr>
          <p:spPr>
            <a:xfrm>
              <a:off x="11377703"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63008C6-1DA7-4988-A604-64B7005A15C7}"/>
                </a:ext>
              </a:extLst>
            </p:cNvPr>
            <p:cNvSpPr/>
            <p:nvPr/>
          </p:nvSpPr>
          <p:spPr>
            <a:xfrm>
              <a:off x="10854992"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824154-19B9-4ACE-89C7-9F0D7F939D9D}"/>
                </a:ext>
              </a:extLst>
            </p:cNvPr>
            <p:cNvSpPr/>
            <p:nvPr/>
          </p:nvSpPr>
          <p:spPr>
            <a:xfrm>
              <a:off x="10760121" y="511863"/>
              <a:ext cx="831726" cy="522767"/>
            </a:xfrm>
            <a:custGeom>
              <a:avLst/>
              <a:gdLst>
                <a:gd name="connsiteX0" fmla="*/ 830705 w 831726"/>
                <a:gd name="connsiteY0" fmla="*/ 229574 h 522767"/>
                <a:gd name="connsiteX1" fmla="*/ 784849 w 831726"/>
                <a:gd name="connsiteY1" fmla="*/ 56604 h 522767"/>
                <a:gd name="connsiteX2" fmla="*/ 777721 w 831726"/>
                <a:gd name="connsiteY2" fmla="*/ 43299 h 522767"/>
                <a:gd name="connsiteX3" fmla="*/ 721411 w 831726"/>
                <a:gd name="connsiteY3" fmla="*/ 7422 h 522767"/>
                <a:gd name="connsiteX4" fmla="*/ 676981 w 831726"/>
                <a:gd name="connsiteY4" fmla="*/ 56 h 522767"/>
                <a:gd name="connsiteX5" fmla="*/ 632788 w 831726"/>
                <a:gd name="connsiteY5" fmla="*/ 7422 h 522767"/>
                <a:gd name="connsiteX6" fmla="*/ 576240 w 831726"/>
                <a:gd name="connsiteY6" fmla="*/ 43536 h 522767"/>
                <a:gd name="connsiteX7" fmla="*/ 569587 w 831726"/>
                <a:gd name="connsiteY7" fmla="*/ 56842 h 522767"/>
                <a:gd name="connsiteX8" fmla="*/ 545828 w 831726"/>
                <a:gd name="connsiteY8" fmla="*/ 145227 h 522767"/>
                <a:gd name="connsiteX9" fmla="*/ 522068 w 831726"/>
                <a:gd name="connsiteY9" fmla="*/ 57555 h 522767"/>
                <a:gd name="connsiteX10" fmla="*/ 515178 w 831726"/>
                <a:gd name="connsiteY10" fmla="*/ 44249 h 522767"/>
                <a:gd name="connsiteX11" fmla="*/ 458630 w 831726"/>
                <a:gd name="connsiteY11" fmla="*/ 8372 h 522767"/>
                <a:gd name="connsiteX12" fmla="*/ 415625 w 831726"/>
                <a:gd name="connsiteY12" fmla="*/ 56 h 522767"/>
                <a:gd name="connsiteX13" fmla="*/ 371432 w 831726"/>
                <a:gd name="connsiteY13" fmla="*/ 7422 h 522767"/>
                <a:gd name="connsiteX14" fmla="*/ 315122 w 831726"/>
                <a:gd name="connsiteY14" fmla="*/ 43536 h 522767"/>
                <a:gd name="connsiteX15" fmla="*/ 308232 w 831726"/>
                <a:gd name="connsiteY15" fmla="*/ 56842 h 522767"/>
                <a:gd name="connsiteX16" fmla="*/ 284947 w 831726"/>
                <a:gd name="connsiteY16" fmla="*/ 142614 h 522767"/>
                <a:gd name="connsiteX17" fmla="*/ 261188 w 831726"/>
                <a:gd name="connsiteY17" fmla="*/ 56604 h 522767"/>
                <a:gd name="connsiteX18" fmla="*/ 254060 w 831726"/>
                <a:gd name="connsiteY18" fmla="*/ 43299 h 522767"/>
                <a:gd name="connsiteX19" fmla="*/ 197750 w 831726"/>
                <a:gd name="connsiteY19" fmla="*/ 7422 h 522767"/>
                <a:gd name="connsiteX20" fmla="*/ 154270 w 831726"/>
                <a:gd name="connsiteY20" fmla="*/ 56 h 522767"/>
                <a:gd name="connsiteX21" fmla="*/ 110077 w 831726"/>
                <a:gd name="connsiteY21" fmla="*/ 7422 h 522767"/>
                <a:gd name="connsiteX22" fmla="*/ 53529 w 831726"/>
                <a:gd name="connsiteY22" fmla="*/ 43536 h 522767"/>
                <a:gd name="connsiteX23" fmla="*/ 46876 w 831726"/>
                <a:gd name="connsiteY23" fmla="*/ 56842 h 522767"/>
                <a:gd name="connsiteX24" fmla="*/ 783 w 831726"/>
                <a:gd name="connsiteY24" fmla="*/ 230524 h 522767"/>
                <a:gd name="connsiteX25" fmla="*/ 17652 w 831726"/>
                <a:gd name="connsiteY25" fmla="*/ 259511 h 522767"/>
                <a:gd name="connsiteX26" fmla="*/ 23829 w 831726"/>
                <a:gd name="connsiteY26" fmla="*/ 259511 h 522767"/>
                <a:gd name="connsiteX27" fmla="*/ 47589 w 831726"/>
                <a:gd name="connsiteY27" fmla="*/ 241929 h 522767"/>
                <a:gd name="connsiteX28" fmla="*/ 82991 w 831726"/>
                <a:gd name="connsiteY28" fmla="*/ 105311 h 522767"/>
                <a:gd name="connsiteX29" fmla="*/ 82991 w 831726"/>
                <a:gd name="connsiteY29" fmla="*/ 180154 h 522767"/>
                <a:gd name="connsiteX30" fmla="*/ 42124 w 831726"/>
                <a:gd name="connsiteY30" fmla="*/ 332691 h 522767"/>
                <a:gd name="connsiteX31" fmla="*/ 82991 w 831726"/>
                <a:gd name="connsiteY31" fmla="*/ 332691 h 522767"/>
                <a:gd name="connsiteX32" fmla="*/ 82991 w 831726"/>
                <a:gd name="connsiteY32" fmla="*/ 522767 h 522767"/>
                <a:gd name="connsiteX33" fmla="*/ 130510 w 831726"/>
                <a:gd name="connsiteY33" fmla="*/ 522767 h 522767"/>
                <a:gd name="connsiteX34" fmla="*/ 130510 w 831726"/>
                <a:gd name="connsiteY34" fmla="*/ 332691 h 522767"/>
                <a:gd name="connsiteX35" fmla="*/ 178029 w 831726"/>
                <a:gd name="connsiteY35" fmla="*/ 332691 h 522767"/>
                <a:gd name="connsiteX36" fmla="*/ 178029 w 831726"/>
                <a:gd name="connsiteY36" fmla="*/ 522767 h 522767"/>
                <a:gd name="connsiteX37" fmla="*/ 225548 w 831726"/>
                <a:gd name="connsiteY37" fmla="*/ 522767 h 522767"/>
                <a:gd name="connsiteX38" fmla="*/ 225548 w 831726"/>
                <a:gd name="connsiteY38" fmla="*/ 332691 h 522767"/>
                <a:gd name="connsiteX39" fmla="*/ 266415 w 831726"/>
                <a:gd name="connsiteY39" fmla="*/ 332691 h 522767"/>
                <a:gd name="connsiteX40" fmla="*/ 225548 w 831726"/>
                <a:gd name="connsiteY40" fmla="*/ 180154 h 522767"/>
                <a:gd name="connsiteX41" fmla="*/ 225548 w 831726"/>
                <a:gd name="connsiteY41" fmla="*/ 103886 h 522767"/>
                <a:gd name="connsiteX42" fmla="*/ 261901 w 831726"/>
                <a:gd name="connsiteY42" fmla="*/ 241691 h 522767"/>
                <a:gd name="connsiteX43" fmla="*/ 290723 w 831726"/>
                <a:gd name="connsiteY43" fmla="*/ 258962 h 522767"/>
                <a:gd name="connsiteX44" fmla="*/ 307994 w 831726"/>
                <a:gd name="connsiteY44" fmla="*/ 241691 h 522767"/>
                <a:gd name="connsiteX45" fmla="*/ 344346 w 831726"/>
                <a:gd name="connsiteY45" fmla="*/ 103886 h 522767"/>
                <a:gd name="connsiteX46" fmla="*/ 344346 w 831726"/>
                <a:gd name="connsiteY46" fmla="*/ 522767 h 522767"/>
                <a:gd name="connsiteX47" fmla="*/ 391866 w 831726"/>
                <a:gd name="connsiteY47" fmla="*/ 522767 h 522767"/>
                <a:gd name="connsiteX48" fmla="*/ 391866 w 831726"/>
                <a:gd name="connsiteY48" fmla="*/ 261412 h 522767"/>
                <a:gd name="connsiteX49" fmla="*/ 439385 w 831726"/>
                <a:gd name="connsiteY49" fmla="*/ 261412 h 522767"/>
                <a:gd name="connsiteX50" fmla="*/ 439385 w 831726"/>
                <a:gd name="connsiteY50" fmla="*/ 522767 h 522767"/>
                <a:gd name="connsiteX51" fmla="*/ 486904 w 831726"/>
                <a:gd name="connsiteY51" fmla="*/ 522767 h 522767"/>
                <a:gd name="connsiteX52" fmla="*/ 486904 w 831726"/>
                <a:gd name="connsiteY52" fmla="*/ 105311 h 522767"/>
                <a:gd name="connsiteX53" fmla="*/ 523019 w 831726"/>
                <a:gd name="connsiteY53" fmla="*/ 241691 h 522767"/>
                <a:gd name="connsiteX54" fmla="*/ 546778 w 831726"/>
                <a:gd name="connsiteY54" fmla="*/ 265451 h 522767"/>
                <a:gd name="connsiteX55" fmla="*/ 570538 w 831726"/>
                <a:gd name="connsiteY55" fmla="*/ 241691 h 522767"/>
                <a:gd name="connsiteX56" fmla="*/ 605702 w 831726"/>
                <a:gd name="connsiteY56" fmla="*/ 105311 h 522767"/>
                <a:gd name="connsiteX57" fmla="*/ 605702 w 831726"/>
                <a:gd name="connsiteY57" fmla="*/ 180154 h 522767"/>
                <a:gd name="connsiteX58" fmla="*/ 564835 w 831726"/>
                <a:gd name="connsiteY58" fmla="*/ 332691 h 522767"/>
                <a:gd name="connsiteX59" fmla="*/ 605702 w 831726"/>
                <a:gd name="connsiteY59" fmla="*/ 332691 h 522767"/>
                <a:gd name="connsiteX60" fmla="*/ 605702 w 831726"/>
                <a:gd name="connsiteY60" fmla="*/ 522767 h 522767"/>
                <a:gd name="connsiteX61" fmla="*/ 653221 w 831726"/>
                <a:gd name="connsiteY61" fmla="*/ 522767 h 522767"/>
                <a:gd name="connsiteX62" fmla="*/ 653221 w 831726"/>
                <a:gd name="connsiteY62" fmla="*/ 332691 h 522767"/>
                <a:gd name="connsiteX63" fmla="*/ 700740 w 831726"/>
                <a:gd name="connsiteY63" fmla="*/ 332691 h 522767"/>
                <a:gd name="connsiteX64" fmla="*/ 700740 w 831726"/>
                <a:gd name="connsiteY64" fmla="*/ 522767 h 522767"/>
                <a:gd name="connsiteX65" fmla="*/ 748260 w 831726"/>
                <a:gd name="connsiteY65" fmla="*/ 522767 h 522767"/>
                <a:gd name="connsiteX66" fmla="*/ 748260 w 831726"/>
                <a:gd name="connsiteY66" fmla="*/ 332691 h 522767"/>
                <a:gd name="connsiteX67" fmla="*/ 789126 w 831726"/>
                <a:gd name="connsiteY67" fmla="*/ 332691 h 522767"/>
                <a:gd name="connsiteX68" fmla="*/ 748260 w 831726"/>
                <a:gd name="connsiteY68" fmla="*/ 180154 h 522767"/>
                <a:gd name="connsiteX69" fmla="*/ 748260 w 831726"/>
                <a:gd name="connsiteY69" fmla="*/ 103886 h 522767"/>
                <a:gd name="connsiteX70" fmla="*/ 784612 w 831726"/>
                <a:gd name="connsiteY70" fmla="*/ 241691 h 522767"/>
                <a:gd name="connsiteX71" fmla="*/ 808371 w 831726"/>
                <a:gd name="connsiteY71" fmla="*/ 259274 h 522767"/>
                <a:gd name="connsiteX72" fmla="*/ 814549 w 831726"/>
                <a:gd name="connsiteY72" fmla="*/ 259274 h 522767"/>
                <a:gd name="connsiteX73" fmla="*/ 830789 w 831726"/>
                <a:gd name="connsiteY73" fmla="*/ 229857 h 522767"/>
                <a:gd name="connsiteX74" fmla="*/ 830705 w 831726"/>
                <a:gd name="connsiteY74"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31726" h="522767">
                  <a:moveTo>
                    <a:pt x="830705" y="229574"/>
                  </a:moveTo>
                  <a:lnTo>
                    <a:pt x="784849" y="56604"/>
                  </a:lnTo>
                  <a:cubicBezTo>
                    <a:pt x="783443" y="51714"/>
                    <a:pt x="781015" y="47179"/>
                    <a:pt x="777721" y="43299"/>
                  </a:cubicBezTo>
                  <a:cubicBezTo>
                    <a:pt x="762090" y="27009"/>
                    <a:pt x="742781" y="14704"/>
                    <a:pt x="721411" y="7422"/>
                  </a:cubicBezTo>
                  <a:cubicBezTo>
                    <a:pt x="707224" y="2085"/>
                    <a:pt x="692130" y="-416"/>
                    <a:pt x="676981" y="56"/>
                  </a:cubicBezTo>
                  <a:cubicBezTo>
                    <a:pt x="661941" y="28"/>
                    <a:pt x="647003" y="2518"/>
                    <a:pt x="632788" y="7422"/>
                  </a:cubicBezTo>
                  <a:cubicBezTo>
                    <a:pt x="611252" y="14616"/>
                    <a:pt x="591826" y="27023"/>
                    <a:pt x="576240" y="43536"/>
                  </a:cubicBezTo>
                  <a:cubicBezTo>
                    <a:pt x="573280" y="47559"/>
                    <a:pt x="571030" y="52059"/>
                    <a:pt x="569587" y="56842"/>
                  </a:cubicBezTo>
                  <a:lnTo>
                    <a:pt x="545828" y="145227"/>
                  </a:lnTo>
                  <a:lnTo>
                    <a:pt x="522068" y="57555"/>
                  </a:lnTo>
                  <a:cubicBezTo>
                    <a:pt x="520797" y="52660"/>
                    <a:pt x="518443" y="48113"/>
                    <a:pt x="515178" y="44249"/>
                  </a:cubicBezTo>
                  <a:cubicBezTo>
                    <a:pt x="499444" y="27969"/>
                    <a:pt x="480061" y="15671"/>
                    <a:pt x="458630" y="8372"/>
                  </a:cubicBezTo>
                  <a:cubicBezTo>
                    <a:pt x="444966" y="2853"/>
                    <a:pt x="430363" y="29"/>
                    <a:pt x="415625" y="56"/>
                  </a:cubicBezTo>
                  <a:cubicBezTo>
                    <a:pt x="400590" y="68"/>
                    <a:pt x="385660" y="2556"/>
                    <a:pt x="371432" y="7422"/>
                  </a:cubicBezTo>
                  <a:cubicBezTo>
                    <a:pt x="349937" y="14562"/>
                    <a:pt x="330578" y="26978"/>
                    <a:pt x="315122" y="43536"/>
                  </a:cubicBezTo>
                  <a:cubicBezTo>
                    <a:pt x="311995" y="47490"/>
                    <a:pt x="309657" y="52007"/>
                    <a:pt x="308232" y="56842"/>
                  </a:cubicBezTo>
                  <a:lnTo>
                    <a:pt x="284947" y="142614"/>
                  </a:lnTo>
                  <a:lnTo>
                    <a:pt x="261188" y="56604"/>
                  </a:lnTo>
                  <a:cubicBezTo>
                    <a:pt x="259781" y="51714"/>
                    <a:pt x="257353" y="47179"/>
                    <a:pt x="254060" y="43299"/>
                  </a:cubicBezTo>
                  <a:cubicBezTo>
                    <a:pt x="238429" y="27009"/>
                    <a:pt x="219119" y="14704"/>
                    <a:pt x="197750" y="7422"/>
                  </a:cubicBezTo>
                  <a:cubicBezTo>
                    <a:pt x="183862" y="2207"/>
                    <a:pt x="169100" y="-293"/>
                    <a:pt x="154270" y="56"/>
                  </a:cubicBezTo>
                  <a:cubicBezTo>
                    <a:pt x="139230" y="28"/>
                    <a:pt x="124292" y="2518"/>
                    <a:pt x="110077" y="7422"/>
                  </a:cubicBezTo>
                  <a:cubicBezTo>
                    <a:pt x="88541" y="14616"/>
                    <a:pt x="69115" y="27023"/>
                    <a:pt x="53529" y="43536"/>
                  </a:cubicBezTo>
                  <a:cubicBezTo>
                    <a:pt x="50569" y="47559"/>
                    <a:pt x="48319" y="52059"/>
                    <a:pt x="46876" y="56842"/>
                  </a:cubicBezTo>
                  <a:lnTo>
                    <a:pt x="783" y="230524"/>
                  </a:lnTo>
                  <a:cubicBezTo>
                    <a:pt x="-2537" y="243184"/>
                    <a:pt x="5005" y="256144"/>
                    <a:pt x="17652" y="259511"/>
                  </a:cubicBezTo>
                  <a:cubicBezTo>
                    <a:pt x="19705" y="259744"/>
                    <a:pt x="21777" y="259744"/>
                    <a:pt x="23829" y="259511"/>
                  </a:cubicBezTo>
                  <a:cubicBezTo>
                    <a:pt x="34875" y="259889"/>
                    <a:pt x="44721" y="252602"/>
                    <a:pt x="47589" y="241929"/>
                  </a:cubicBezTo>
                  <a:lnTo>
                    <a:pt x="82991" y="105311"/>
                  </a:lnTo>
                  <a:lnTo>
                    <a:pt x="82991" y="180154"/>
                  </a:lnTo>
                  <a:lnTo>
                    <a:pt x="42124" y="332691"/>
                  </a:lnTo>
                  <a:lnTo>
                    <a:pt x="82991" y="332691"/>
                  </a:lnTo>
                  <a:lnTo>
                    <a:pt x="82991" y="522767"/>
                  </a:lnTo>
                  <a:lnTo>
                    <a:pt x="130510" y="522767"/>
                  </a:lnTo>
                  <a:lnTo>
                    <a:pt x="130510" y="332691"/>
                  </a:lnTo>
                  <a:lnTo>
                    <a:pt x="178029" y="332691"/>
                  </a:lnTo>
                  <a:lnTo>
                    <a:pt x="178029" y="522767"/>
                  </a:lnTo>
                  <a:lnTo>
                    <a:pt x="225548" y="522767"/>
                  </a:lnTo>
                  <a:lnTo>
                    <a:pt x="225548" y="332691"/>
                  </a:lnTo>
                  <a:lnTo>
                    <a:pt x="266415" y="332691"/>
                  </a:lnTo>
                  <a:lnTo>
                    <a:pt x="225548" y="180154"/>
                  </a:lnTo>
                  <a:lnTo>
                    <a:pt x="225548" y="103886"/>
                  </a:lnTo>
                  <a:lnTo>
                    <a:pt x="261901" y="241691"/>
                  </a:lnTo>
                  <a:cubicBezTo>
                    <a:pt x="265092" y="254419"/>
                    <a:pt x="277995" y="262153"/>
                    <a:pt x="290723" y="258962"/>
                  </a:cubicBezTo>
                  <a:cubicBezTo>
                    <a:pt x="299225" y="256831"/>
                    <a:pt x="305863" y="250193"/>
                    <a:pt x="307994" y="241691"/>
                  </a:cubicBezTo>
                  <a:lnTo>
                    <a:pt x="344346" y="103886"/>
                  </a:lnTo>
                  <a:lnTo>
                    <a:pt x="344346" y="522767"/>
                  </a:lnTo>
                  <a:lnTo>
                    <a:pt x="391866" y="522767"/>
                  </a:lnTo>
                  <a:lnTo>
                    <a:pt x="391866" y="261412"/>
                  </a:lnTo>
                  <a:lnTo>
                    <a:pt x="439385" y="261412"/>
                  </a:lnTo>
                  <a:lnTo>
                    <a:pt x="439385" y="522767"/>
                  </a:lnTo>
                  <a:lnTo>
                    <a:pt x="486904" y="522767"/>
                  </a:lnTo>
                  <a:lnTo>
                    <a:pt x="486904" y="105311"/>
                  </a:lnTo>
                  <a:lnTo>
                    <a:pt x="523019" y="241691"/>
                  </a:lnTo>
                  <a:cubicBezTo>
                    <a:pt x="523019" y="254814"/>
                    <a:pt x="533656" y="265451"/>
                    <a:pt x="546778" y="265451"/>
                  </a:cubicBezTo>
                  <a:cubicBezTo>
                    <a:pt x="559901" y="265451"/>
                    <a:pt x="570538" y="254814"/>
                    <a:pt x="570538" y="241691"/>
                  </a:cubicBezTo>
                  <a:lnTo>
                    <a:pt x="605702" y="105311"/>
                  </a:lnTo>
                  <a:lnTo>
                    <a:pt x="605702" y="180154"/>
                  </a:lnTo>
                  <a:lnTo>
                    <a:pt x="564835" y="332691"/>
                  </a:lnTo>
                  <a:lnTo>
                    <a:pt x="605702" y="332691"/>
                  </a:lnTo>
                  <a:lnTo>
                    <a:pt x="605702" y="522767"/>
                  </a:lnTo>
                  <a:lnTo>
                    <a:pt x="653221" y="522767"/>
                  </a:lnTo>
                  <a:lnTo>
                    <a:pt x="653221" y="332691"/>
                  </a:lnTo>
                  <a:lnTo>
                    <a:pt x="700740" y="332691"/>
                  </a:lnTo>
                  <a:lnTo>
                    <a:pt x="700740" y="522767"/>
                  </a:lnTo>
                  <a:lnTo>
                    <a:pt x="748260" y="522767"/>
                  </a:lnTo>
                  <a:lnTo>
                    <a:pt x="748260" y="332691"/>
                  </a:lnTo>
                  <a:lnTo>
                    <a:pt x="789126" y="332691"/>
                  </a:lnTo>
                  <a:lnTo>
                    <a:pt x="748260" y="180154"/>
                  </a:lnTo>
                  <a:lnTo>
                    <a:pt x="748260" y="103886"/>
                  </a:lnTo>
                  <a:lnTo>
                    <a:pt x="784612" y="241691"/>
                  </a:lnTo>
                  <a:cubicBezTo>
                    <a:pt x="787480" y="252364"/>
                    <a:pt x="797326" y="259651"/>
                    <a:pt x="808371" y="259274"/>
                  </a:cubicBezTo>
                  <a:lnTo>
                    <a:pt x="814549" y="259274"/>
                  </a:lnTo>
                  <a:cubicBezTo>
                    <a:pt x="827156" y="255636"/>
                    <a:pt x="834429" y="242466"/>
                    <a:pt x="830789" y="229857"/>
                  </a:cubicBezTo>
                  <a:cubicBezTo>
                    <a:pt x="830762" y="229764"/>
                    <a:pt x="830734" y="229669"/>
                    <a:pt x="830705" y="229574"/>
                  </a:cubicBezTo>
                  <a:close/>
                </a:path>
              </a:pathLst>
            </a:custGeom>
            <a:solidFill>
              <a:schemeClr val="accent4"/>
            </a:solidFill>
            <a:ln w="23713" cap="flat">
              <a:noFill/>
              <a:prstDash val="solid"/>
              <a:miter/>
            </a:ln>
          </p:spPr>
          <p:txBody>
            <a:bodyPr rtlCol="0" anchor="ctr"/>
            <a:lstStyle/>
            <a:p>
              <a:endParaRPr lang="en-US"/>
            </a:p>
          </p:txBody>
        </p:sp>
      </p:grpSp>
      <p:sp>
        <p:nvSpPr>
          <p:cNvPr id="2" name="Content Placeholder 2">
            <a:extLst>
              <a:ext uri="{FF2B5EF4-FFF2-40B4-BE49-F238E27FC236}">
                <a16:creationId xmlns:a16="http://schemas.microsoft.com/office/drawing/2014/main" id="{D4B24A71-A1B2-4D5B-B78F-7A5013662F4F}"/>
              </a:ext>
            </a:extLst>
          </p:cNvPr>
          <p:cNvSpPr txBox="1">
            <a:spLocks/>
          </p:cNvSpPr>
          <p:nvPr/>
        </p:nvSpPr>
        <p:spPr>
          <a:xfrm>
            <a:off x="1051566" y="1308905"/>
            <a:ext cx="8505747" cy="256967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75" indent="-635000" fontAlgn="base">
              <a:spcBef>
                <a:spcPts val="300"/>
              </a:spcBef>
              <a:spcAft>
                <a:spcPts val="300"/>
              </a:spcAft>
              <a:buClr>
                <a:schemeClr val="accent1">
                  <a:lumMod val="75000"/>
                </a:schemeClr>
              </a:buClr>
            </a:pPr>
            <a:r>
              <a:rPr lang="en-US" dirty="0"/>
              <a:t>Each AA group determines for itself, through the group conscience, how much to contribute to other service entities.</a:t>
            </a:r>
          </a:p>
          <a:p>
            <a:pPr marL="1095375" indent="-635000" fontAlgn="base">
              <a:spcBef>
                <a:spcPts val="300"/>
              </a:spcBef>
              <a:spcAft>
                <a:spcPts val="300"/>
              </a:spcAft>
              <a:buClr>
                <a:schemeClr val="accent1">
                  <a:lumMod val="75000"/>
                </a:schemeClr>
              </a:buClr>
            </a:pPr>
            <a:r>
              <a:rPr lang="en-US" dirty="0"/>
              <a:t>Pie charts are examples only to show </a:t>
            </a:r>
            <a:r>
              <a:rPr lang="en-US" b="1" i="1" dirty="0"/>
              <a:t>possible</a:t>
            </a:r>
            <a:r>
              <a:rPr lang="en-US" dirty="0"/>
              <a:t> ways of splitting contributions.</a:t>
            </a:r>
          </a:p>
          <a:p>
            <a:pPr marL="1095375" indent="-635000" fontAlgn="base">
              <a:spcBef>
                <a:spcPts val="300"/>
              </a:spcBef>
              <a:spcAft>
                <a:spcPts val="300"/>
              </a:spcAft>
              <a:buClr>
                <a:schemeClr val="accent1">
                  <a:lumMod val="75000"/>
                </a:schemeClr>
              </a:buClr>
            </a:pPr>
            <a:r>
              <a:rPr lang="en-US" dirty="0"/>
              <a:t>Groups typically contribute the amount of money in their group account that exceeds their prudent reserve.</a:t>
            </a:r>
          </a:p>
          <a:p>
            <a:pPr marL="1095375" indent="-635000" fontAlgn="base">
              <a:spcBef>
                <a:spcPts val="300"/>
              </a:spcBef>
              <a:spcAft>
                <a:spcPts val="300"/>
              </a:spcAft>
              <a:buClr>
                <a:schemeClr val="accent1">
                  <a:lumMod val="75000"/>
                </a:schemeClr>
              </a:buClr>
            </a:pPr>
            <a:r>
              <a:rPr lang="en-US" dirty="0"/>
              <a:t>Consider setting up a regular contribution schedule, whether quarterly, semi-annually or annually.</a:t>
            </a:r>
          </a:p>
          <a:p>
            <a:pPr marL="1095375" indent="-635000" fontAlgn="base">
              <a:spcAft>
                <a:spcPts val="800"/>
              </a:spcAft>
              <a:buClr>
                <a:schemeClr val="accent1">
                  <a:lumMod val="75000"/>
                </a:schemeClr>
              </a:buClr>
            </a:pPr>
            <a:endParaRPr lang="en-US" dirty="0"/>
          </a:p>
        </p:txBody>
      </p:sp>
      <p:pic>
        <p:nvPicPr>
          <p:cNvPr id="29" name="Picture 28">
            <a:extLst>
              <a:ext uri="{FF2B5EF4-FFF2-40B4-BE49-F238E27FC236}">
                <a16:creationId xmlns:a16="http://schemas.microsoft.com/office/drawing/2014/main" id="{5BA69F30-55D4-4D21-AE11-D07D0CBA7008}"/>
              </a:ext>
            </a:extLst>
          </p:cNvPr>
          <p:cNvPicPr>
            <a:picLocks noChangeAspect="1"/>
          </p:cNvPicPr>
          <p:nvPr/>
        </p:nvPicPr>
        <p:blipFill>
          <a:blip r:embed="rId3"/>
          <a:stretch>
            <a:fillRect/>
          </a:stretch>
        </p:blipFill>
        <p:spPr>
          <a:xfrm>
            <a:off x="1608364" y="4434525"/>
            <a:ext cx="3679162" cy="2229140"/>
          </a:xfrm>
          <a:prstGeom prst="rect">
            <a:avLst/>
          </a:prstGeom>
        </p:spPr>
      </p:pic>
      <p:pic>
        <p:nvPicPr>
          <p:cNvPr id="32" name="Picture 31">
            <a:extLst>
              <a:ext uri="{FF2B5EF4-FFF2-40B4-BE49-F238E27FC236}">
                <a16:creationId xmlns:a16="http://schemas.microsoft.com/office/drawing/2014/main" id="{51065793-AB8E-4CDF-B4A4-8AB5DE99C8F3}"/>
              </a:ext>
            </a:extLst>
          </p:cNvPr>
          <p:cNvPicPr>
            <a:picLocks noChangeAspect="1"/>
          </p:cNvPicPr>
          <p:nvPr/>
        </p:nvPicPr>
        <p:blipFill>
          <a:blip r:embed="rId4">
            <a:alphaModFix/>
          </a:blip>
          <a:stretch>
            <a:fillRect/>
          </a:stretch>
        </p:blipFill>
        <p:spPr>
          <a:xfrm>
            <a:off x="5762907" y="4434525"/>
            <a:ext cx="3378906" cy="2229140"/>
          </a:xfrm>
          <a:prstGeom prst="rect">
            <a:avLst/>
          </a:prstGeom>
        </p:spPr>
      </p:pic>
      <p:sp>
        <p:nvSpPr>
          <p:cNvPr id="34" name="Title 1">
            <a:extLst>
              <a:ext uri="{FF2B5EF4-FFF2-40B4-BE49-F238E27FC236}">
                <a16:creationId xmlns:a16="http://schemas.microsoft.com/office/drawing/2014/main" id="{FFB5B0A3-054F-4945-87BC-5CCF91971BD5}"/>
              </a:ext>
            </a:extLst>
          </p:cNvPr>
          <p:cNvSpPr txBox="1">
            <a:spLocks/>
          </p:cNvSpPr>
          <p:nvPr/>
        </p:nvSpPr>
        <p:spPr>
          <a:xfrm>
            <a:off x="1737360" y="4100503"/>
            <a:ext cx="2438400"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Example with Intergroup</a:t>
            </a:r>
          </a:p>
        </p:txBody>
      </p:sp>
      <p:sp>
        <p:nvSpPr>
          <p:cNvPr id="36" name="Title 1">
            <a:extLst>
              <a:ext uri="{FF2B5EF4-FFF2-40B4-BE49-F238E27FC236}">
                <a16:creationId xmlns:a16="http://schemas.microsoft.com/office/drawing/2014/main" id="{7C88530E-68B1-454E-B6CF-4E7081A4CBAE}"/>
              </a:ext>
            </a:extLst>
          </p:cNvPr>
          <p:cNvSpPr txBox="1">
            <a:spLocks/>
          </p:cNvSpPr>
          <p:nvPr/>
        </p:nvSpPr>
        <p:spPr>
          <a:xfrm>
            <a:off x="5949245" y="4083588"/>
            <a:ext cx="3051808" cy="350937"/>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1600" b="1" dirty="0">
                <a:solidFill>
                  <a:schemeClr val="accent4">
                    <a:lumMod val="50000"/>
                  </a:schemeClr>
                </a:solidFill>
                <a:effectLst>
                  <a:outerShdw blurRad="38100" dist="38100" dir="2700000" algn="tl">
                    <a:srgbClr val="000000">
                      <a:alpha val="43137"/>
                    </a:srgbClr>
                  </a:outerShdw>
                </a:effectLst>
              </a:rPr>
              <a:t>Example without Intergroup</a:t>
            </a:r>
          </a:p>
        </p:txBody>
      </p:sp>
    </p:spTree>
    <p:extLst>
      <p:ext uri="{BB962C8B-B14F-4D97-AF65-F5344CB8AC3E}">
        <p14:creationId xmlns:p14="http://schemas.microsoft.com/office/powerpoint/2010/main" val="1475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8" name="Title 1">
            <a:extLst>
              <a:ext uri="{FF2B5EF4-FFF2-40B4-BE49-F238E27FC236}">
                <a16:creationId xmlns:a16="http://schemas.microsoft.com/office/drawing/2014/main" id="{24EB3001-3A4E-4270-A149-7D1C9857A76E}"/>
              </a:ext>
            </a:extLst>
          </p:cNvPr>
          <p:cNvSpPr txBox="1">
            <a:spLocks/>
          </p:cNvSpPr>
          <p:nvPr/>
        </p:nvSpPr>
        <p:spPr>
          <a:xfrm>
            <a:off x="2001281" y="577206"/>
            <a:ext cx="7203679" cy="72160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400" b="1" dirty="0">
                <a:solidFill>
                  <a:schemeClr val="accent1">
                    <a:lumMod val="50000"/>
                  </a:schemeClr>
                </a:solidFill>
                <a:effectLst>
                  <a:outerShdw blurRad="38100" dist="38100" dir="2700000" algn="tl">
                    <a:srgbClr val="000000">
                      <a:alpha val="43137"/>
                    </a:srgbClr>
                  </a:outerShdw>
                </a:effectLst>
              </a:rPr>
              <a:t>How to Make Contributions</a:t>
            </a:r>
          </a:p>
        </p:txBody>
      </p:sp>
      <p:grpSp>
        <p:nvGrpSpPr>
          <p:cNvPr id="45" name="Group 44">
            <a:extLst>
              <a:ext uri="{FF2B5EF4-FFF2-40B4-BE49-F238E27FC236}">
                <a16:creationId xmlns:a16="http://schemas.microsoft.com/office/drawing/2014/main" id="{298BA47D-02D4-4465-8DFA-BBECB3E15F76}"/>
              </a:ext>
            </a:extLst>
          </p:cNvPr>
          <p:cNvGrpSpPr/>
          <p:nvPr/>
        </p:nvGrpSpPr>
        <p:grpSpPr>
          <a:xfrm>
            <a:off x="10260826" y="606166"/>
            <a:ext cx="1876329" cy="2090844"/>
            <a:chOff x="10237966" y="369362"/>
            <a:chExt cx="1876329" cy="2090844"/>
          </a:xfrm>
          <a:effectLst>
            <a:glow rad="63500">
              <a:schemeClr val="accent3">
                <a:satMod val="175000"/>
                <a:alpha val="40000"/>
              </a:schemeClr>
            </a:glow>
          </a:effectLst>
        </p:grpSpPr>
        <p:sp>
          <p:nvSpPr>
            <p:cNvPr id="27" name="Freeform: Shape 26">
              <a:extLst>
                <a:ext uri="{FF2B5EF4-FFF2-40B4-BE49-F238E27FC236}">
                  <a16:creationId xmlns:a16="http://schemas.microsoft.com/office/drawing/2014/main" id="{F8382EFB-DAC1-4F7C-A1BD-D3D17BEF4908}"/>
                </a:ext>
              </a:extLst>
            </p:cNvPr>
            <p:cNvSpPr/>
            <p:nvPr/>
          </p:nvSpPr>
          <p:spPr>
            <a:xfrm>
              <a:off x="11639059"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413AF16-E1C5-4416-837A-3DE82E41891F}"/>
                </a:ext>
              </a:extLst>
            </p:cNvPr>
            <p:cNvSpPr/>
            <p:nvPr/>
          </p:nvSpPr>
          <p:spPr>
            <a:xfrm>
              <a:off x="11900414"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09D6ADB-5DC4-4C3A-823E-C762A094D1F9}"/>
                </a:ext>
              </a:extLst>
            </p:cNvPr>
            <p:cNvSpPr/>
            <p:nvPr/>
          </p:nvSpPr>
          <p:spPr>
            <a:xfrm>
              <a:off x="11116348"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3E87C2F-1F92-4E81-BECA-3B6ED3EF13C1}"/>
                </a:ext>
              </a:extLst>
            </p:cNvPr>
            <p:cNvSpPr/>
            <p:nvPr/>
          </p:nvSpPr>
          <p:spPr>
            <a:xfrm>
              <a:off x="11377703"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D0AEE66-E2E4-4DCA-9043-C80FA8A6A7B4}"/>
                </a:ext>
              </a:extLst>
            </p:cNvPr>
            <p:cNvSpPr/>
            <p:nvPr/>
          </p:nvSpPr>
          <p:spPr>
            <a:xfrm>
              <a:off x="10593637"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8A699C0-AD91-4F18-A14C-4229C721E8DF}"/>
                </a:ext>
              </a:extLst>
            </p:cNvPr>
            <p:cNvSpPr/>
            <p:nvPr/>
          </p:nvSpPr>
          <p:spPr>
            <a:xfrm>
              <a:off x="10854992"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CAC7FF4-3419-4C67-90E5-AD11651F4A15}"/>
                </a:ext>
              </a:extLst>
            </p:cNvPr>
            <p:cNvSpPr/>
            <p:nvPr/>
          </p:nvSpPr>
          <p:spPr>
            <a:xfrm>
              <a:off x="10332281"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929BE09-095C-486E-A39C-EDD599D22BDA}"/>
                </a:ext>
              </a:extLst>
            </p:cNvPr>
            <p:cNvSpPr/>
            <p:nvPr/>
          </p:nvSpPr>
          <p:spPr>
            <a:xfrm>
              <a:off x="10237966" y="1937439"/>
              <a:ext cx="1876329" cy="522767"/>
            </a:xfrm>
            <a:custGeom>
              <a:avLst/>
              <a:gdLst>
                <a:gd name="connsiteX0" fmla="*/ 1875572 w 1876329"/>
                <a:gd name="connsiteY0" fmla="*/ 229574 h 522767"/>
                <a:gd name="connsiteX1" fmla="*/ 1829716 w 1876329"/>
                <a:gd name="connsiteY1" fmla="*/ 56604 h 522767"/>
                <a:gd name="connsiteX2" fmla="*/ 1822588 w 1876329"/>
                <a:gd name="connsiteY2" fmla="*/ 43299 h 522767"/>
                <a:gd name="connsiteX3" fmla="*/ 1766278 w 1876329"/>
                <a:gd name="connsiteY3" fmla="*/ 7422 h 522767"/>
                <a:gd name="connsiteX4" fmla="*/ 1721847 w 1876329"/>
                <a:gd name="connsiteY4" fmla="*/ 56 h 522767"/>
                <a:gd name="connsiteX5" fmla="*/ 1677654 w 1876329"/>
                <a:gd name="connsiteY5" fmla="*/ 7422 h 522767"/>
                <a:gd name="connsiteX6" fmla="*/ 1621106 w 1876329"/>
                <a:gd name="connsiteY6" fmla="*/ 43537 h 522767"/>
                <a:gd name="connsiteX7" fmla="*/ 1614454 w 1876329"/>
                <a:gd name="connsiteY7" fmla="*/ 56842 h 522767"/>
                <a:gd name="connsiteX8" fmla="*/ 1590694 w 1876329"/>
                <a:gd name="connsiteY8" fmla="*/ 145228 h 522767"/>
                <a:gd name="connsiteX9" fmla="*/ 1566935 w 1876329"/>
                <a:gd name="connsiteY9" fmla="*/ 57555 h 522767"/>
                <a:gd name="connsiteX10" fmla="*/ 1560044 w 1876329"/>
                <a:gd name="connsiteY10" fmla="*/ 44249 h 522767"/>
                <a:gd name="connsiteX11" fmla="*/ 1503496 w 1876329"/>
                <a:gd name="connsiteY11" fmla="*/ 8372 h 522767"/>
                <a:gd name="connsiteX12" fmla="*/ 1460492 w 1876329"/>
                <a:gd name="connsiteY12" fmla="*/ 56 h 522767"/>
                <a:gd name="connsiteX13" fmla="*/ 1416299 w 1876329"/>
                <a:gd name="connsiteY13" fmla="*/ 7422 h 522767"/>
                <a:gd name="connsiteX14" fmla="*/ 1359988 w 1876329"/>
                <a:gd name="connsiteY14" fmla="*/ 43537 h 522767"/>
                <a:gd name="connsiteX15" fmla="*/ 1353098 w 1876329"/>
                <a:gd name="connsiteY15" fmla="*/ 56842 h 522767"/>
                <a:gd name="connsiteX16" fmla="*/ 1329814 w 1876329"/>
                <a:gd name="connsiteY16" fmla="*/ 142614 h 522767"/>
                <a:gd name="connsiteX17" fmla="*/ 1306054 w 1876329"/>
                <a:gd name="connsiteY17" fmla="*/ 56604 h 522767"/>
                <a:gd name="connsiteX18" fmla="*/ 1298926 w 1876329"/>
                <a:gd name="connsiteY18" fmla="*/ 43299 h 522767"/>
                <a:gd name="connsiteX19" fmla="*/ 1242616 w 1876329"/>
                <a:gd name="connsiteY19" fmla="*/ 7422 h 522767"/>
                <a:gd name="connsiteX20" fmla="*/ 1199136 w 1876329"/>
                <a:gd name="connsiteY20" fmla="*/ 56 h 522767"/>
                <a:gd name="connsiteX21" fmla="*/ 1154943 w 1876329"/>
                <a:gd name="connsiteY21" fmla="*/ 7422 h 522767"/>
                <a:gd name="connsiteX22" fmla="*/ 1098395 w 1876329"/>
                <a:gd name="connsiteY22" fmla="*/ 43537 h 522767"/>
                <a:gd name="connsiteX23" fmla="*/ 1091743 w 1876329"/>
                <a:gd name="connsiteY23" fmla="*/ 56842 h 522767"/>
                <a:gd name="connsiteX24" fmla="*/ 1067983 w 1876329"/>
                <a:gd name="connsiteY24" fmla="*/ 145228 h 522767"/>
                <a:gd name="connsiteX25" fmla="*/ 1044223 w 1876329"/>
                <a:gd name="connsiteY25" fmla="*/ 57555 h 522767"/>
                <a:gd name="connsiteX26" fmla="*/ 1037333 w 1876329"/>
                <a:gd name="connsiteY26" fmla="*/ 44249 h 522767"/>
                <a:gd name="connsiteX27" fmla="*/ 980785 w 1876329"/>
                <a:gd name="connsiteY27" fmla="*/ 8372 h 522767"/>
                <a:gd name="connsiteX28" fmla="*/ 937780 w 1876329"/>
                <a:gd name="connsiteY28" fmla="*/ 56 h 522767"/>
                <a:gd name="connsiteX29" fmla="*/ 893588 w 1876329"/>
                <a:gd name="connsiteY29" fmla="*/ 7422 h 522767"/>
                <a:gd name="connsiteX30" fmla="*/ 837277 w 1876329"/>
                <a:gd name="connsiteY30" fmla="*/ 43537 h 522767"/>
                <a:gd name="connsiteX31" fmla="*/ 830387 w 1876329"/>
                <a:gd name="connsiteY31" fmla="*/ 56842 h 522767"/>
                <a:gd name="connsiteX32" fmla="*/ 807103 w 1876329"/>
                <a:gd name="connsiteY32" fmla="*/ 142614 h 522767"/>
                <a:gd name="connsiteX33" fmla="*/ 783343 w 1876329"/>
                <a:gd name="connsiteY33" fmla="*/ 56604 h 522767"/>
                <a:gd name="connsiteX34" fmla="*/ 776215 w 1876329"/>
                <a:gd name="connsiteY34" fmla="*/ 43299 h 522767"/>
                <a:gd name="connsiteX35" fmla="*/ 719905 w 1876329"/>
                <a:gd name="connsiteY35" fmla="*/ 7422 h 522767"/>
                <a:gd name="connsiteX36" fmla="*/ 676425 w 1876329"/>
                <a:gd name="connsiteY36" fmla="*/ 56 h 522767"/>
                <a:gd name="connsiteX37" fmla="*/ 632232 w 1876329"/>
                <a:gd name="connsiteY37" fmla="*/ 7422 h 522767"/>
                <a:gd name="connsiteX38" fmla="*/ 575684 w 1876329"/>
                <a:gd name="connsiteY38" fmla="*/ 43537 h 522767"/>
                <a:gd name="connsiteX39" fmla="*/ 569032 w 1876329"/>
                <a:gd name="connsiteY39" fmla="*/ 56842 h 522767"/>
                <a:gd name="connsiteX40" fmla="*/ 545272 w 1876329"/>
                <a:gd name="connsiteY40" fmla="*/ 145228 h 522767"/>
                <a:gd name="connsiteX41" fmla="*/ 521512 w 1876329"/>
                <a:gd name="connsiteY41" fmla="*/ 57555 h 522767"/>
                <a:gd name="connsiteX42" fmla="*/ 514622 w 1876329"/>
                <a:gd name="connsiteY42" fmla="*/ 44249 h 522767"/>
                <a:gd name="connsiteX43" fmla="*/ 458074 w 1876329"/>
                <a:gd name="connsiteY43" fmla="*/ 8372 h 522767"/>
                <a:gd name="connsiteX44" fmla="*/ 415069 w 1876329"/>
                <a:gd name="connsiteY44" fmla="*/ 56 h 522767"/>
                <a:gd name="connsiteX45" fmla="*/ 370876 w 1876329"/>
                <a:gd name="connsiteY45" fmla="*/ 7422 h 522767"/>
                <a:gd name="connsiteX46" fmla="*/ 314566 w 1876329"/>
                <a:gd name="connsiteY46" fmla="*/ 43537 h 522767"/>
                <a:gd name="connsiteX47" fmla="*/ 307676 w 1876329"/>
                <a:gd name="connsiteY47" fmla="*/ 56842 h 522767"/>
                <a:gd name="connsiteX48" fmla="*/ 284392 w 1876329"/>
                <a:gd name="connsiteY48" fmla="*/ 142614 h 522767"/>
                <a:gd name="connsiteX49" fmla="*/ 260632 w 1876329"/>
                <a:gd name="connsiteY49" fmla="*/ 56604 h 522767"/>
                <a:gd name="connsiteX50" fmla="*/ 253504 w 1876329"/>
                <a:gd name="connsiteY50" fmla="*/ 43299 h 522767"/>
                <a:gd name="connsiteX51" fmla="*/ 197194 w 1876329"/>
                <a:gd name="connsiteY51" fmla="*/ 7422 h 522767"/>
                <a:gd name="connsiteX52" fmla="*/ 153714 w 1876329"/>
                <a:gd name="connsiteY52" fmla="*/ 56 h 522767"/>
                <a:gd name="connsiteX53" fmla="*/ 109521 w 1876329"/>
                <a:gd name="connsiteY53" fmla="*/ 7422 h 522767"/>
                <a:gd name="connsiteX54" fmla="*/ 52973 w 1876329"/>
                <a:gd name="connsiteY54" fmla="*/ 43537 h 522767"/>
                <a:gd name="connsiteX55" fmla="*/ 46320 w 1876329"/>
                <a:gd name="connsiteY55" fmla="*/ 56842 h 522767"/>
                <a:gd name="connsiteX56" fmla="*/ 464 w 1876329"/>
                <a:gd name="connsiteY56" fmla="*/ 229574 h 522767"/>
                <a:gd name="connsiteX57" fmla="*/ 19113 w 1876329"/>
                <a:gd name="connsiteY57" fmla="*/ 257525 h 522767"/>
                <a:gd name="connsiteX58" fmla="*/ 46320 w 1876329"/>
                <a:gd name="connsiteY58" fmla="*/ 241691 h 522767"/>
                <a:gd name="connsiteX59" fmla="*/ 82435 w 1876329"/>
                <a:gd name="connsiteY59" fmla="*/ 105549 h 522767"/>
                <a:gd name="connsiteX60" fmla="*/ 82435 w 1876329"/>
                <a:gd name="connsiteY60" fmla="*/ 180154 h 522767"/>
                <a:gd name="connsiteX61" fmla="*/ 41569 w 1876329"/>
                <a:gd name="connsiteY61" fmla="*/ 332691 h 522767"/>
                <a:gd name="connsiteX62" fmla="*/ 82435 w 1876329"/>
                <a:gd name="connsiteY62" fmla="*/ 332691 h 522767"/>
                <a:gd name="connsiteX63" fmla="*/ 82435 w 1876329"/>
                <a:gd name="connsiteY63" fmla="*/ 522767 h 522767"/>
                <a:gd name="connsiteX64" fmla="*/ 129954 w 1876329"/>
                <a:gd name="connsiteY64" fmla="*/ 522767 h 522767"/>
                <a:gd name="connsiteX65" fmla="*/ 129954 w 1876329"/>
                <a:gd name="connsiteY65" fmla="*/ 332691 h 522767"/>
                <a:gd name="connsiteX66" fmla="*/ 177473 w 1876329"/>
                <a:gd name="connsiteY66" fmla="*/ 332691 h 522767"/>
                <a:gd name="connsiteX67" fmla="*/ 177473 w 1876329"/>
                <a:gd name="connsiteY67" fmla="*/ 522767 h 522767"/>
                <a:gd name="connsiteX68" fmla="*/ 224993 w 1876329"/>
                <a:gd name="connsiteY68" fmla="*/ 522767 h 522767"/>
                <a:gd name="connsiteX69" fmla="*/ 224993 w 1876329"/>
                <a:gd name="connsiteY69" fmla="*/ 332691 h 522767"/>
                <a:gd name="connsiteX70" fmla="*/ 265859 w 1876329"/>
                <a:gd name="connsiteY70" fmla="*/ 332691 h 522767"/>
                <a:gd name="connsiteX71" fmla="*/ 224993 w 1876329"/>
                <a:gd name="connsiteY71" fmla="*/ 180154 h 522767"/>
                <a:gd name="connsiteX72" fmla="*/ 224993 w 1876329"/>
                <a:gd name="connsiteY72" fmla="*/ 103886 h 522767"/>
                <a:gd name="connsiteX73" fmla="*/ 261345 w 1876329"/>
                <a:gd name="connsiteY73" fmla="*/ 241691 h 522767"/>
                <a:gd name="connsiteX74" fmla="*/ 290168 w 1876329"/>
                <a:gd name="connsiteY74" fmla="*/ 258962 h 522767"/>
                <a:gd name="connsiteX75" fmla="*/ 307438 w 1876329"/>
                <a:gd name="connsiteY75" fmla="*/ 241691 h 522767"/>
                <a:gd name="connsiteX76" fmla="*/ 343791 w 1876329"/>
                <a:gd name="connsiteY76" fmla="*/ 103886 h 522767"/>
                <a:gd name="connsiteX77" fmla="*/ 343791 w 1876329"/>
                <a:gd name="connsiteY77" fmla="*/ 522767 h 522767"/>
                <a:gd name="connsiteX78" fmla="*/ 391310 w 1876329"/>
                <a:gd name="connsiteY78" fmla="*/ 522767 h 522767"/>
                <a:gd name="connsiteX79" fmla="*/ 391310 w 1876329"/>
                <a:gd name="connsiteY79" fmla="*/ 261412 h 522767"/>
                <a:gd name="connsiteX80" fmla="*/ 438829 w 1876329"/>
                <a:gd name="connsiteY80" fmla="*/ 261412 h 522767"/>
                <a:gd name="connsiteX81" fmla="*/ 438829 w 1876329"/>
                <a:gd name="connsiteY81" fmla="*/ 522767 h 522767"/>
                <a:gd name="connsiteX82" fmla="*/ 486348 w 1876329"/>
                <a:gd name="connsiteY82" fmla="*/ 522767 h 522767"/>
                <a:gd name="connsiteX83" fmla="*/ 486348 w 1876329"/>
                <a:gd name="connsiteY83" fmla="*/ 105311 h 522767"/>
                <a:gd name="connsiteX84" fmla="*/ 522463 w 1876329"/>
                <a:gd name="connsiteY84" fmla="*/ 241691 h 522767"/>
                <a:gd name="connsiteX85" fmla="*/ 546222 w 1876329"/>
                <a:gd name="connsiteY85" fmla="*/ 265451 h 522767"/>
                <a:gd name="connsiteX86" fmla="*/ 569982 w 1876329"/>
                <a:gd name="connsiteY86" fmla="*/ 241691 h 522767"/>
                <a:gd name="connsiteX87" fmla="*/ 605146 w 1876329"/>
                <a:gd name="connsiteY87" fmla="*/ 105311 h 522767"/>
                <a:gd name="connsiteX88" fmla="*/ 605146 w 1876329"/>
                <a:gd name="connsiteY88" fmla="*/ 180154 h 522767"/>
                <a:gd name="connsiteX89" fmla="*/ 564280 w 1876329"/>
                <a:gd name="connsiteY89" fmla="*/ 332691 h 522767"/>
                <a:gd name="connsiteX90" fmla="*/ 605146 w 1876329"/>
                <a:gd name="connsiteY90" fmla="*/ 332691 h 522767"/>
                <a:gd name="connsiteX91" fmla="*/ 605146 w 1876329"/>
                <a:gd name="connsiteY91" fmla="*/ 522767 h 522767"/>
                <a:gd name="connsiteX92" fmla="*/ 652665 w 1876329"/>
                <a:gd name="connsiteY92" fmla="*/ 522767 h 522767"/>
                <a:gd name="connsiteX93" fmla="*/ 652665 w 1876329"/>
                <a:gd name="connsiteY93" fmla="*/ 332691 h 522767"/>
                <a:gd name="connsiteX94" fmla="*/ 700184 w 1876329"/>
                <a:gd name="connsiteY94" fmla="*/ 332691 h 522767"/>
                <a:gd name="connsiteX95" fmla="*/ 700184 w 1876329"/>
                <a:gd name="connsiteY95" fmla="*/ 522767 h 522767"/>
                <a:gd name="connsiteX96" fmla="*/ 747704 w 1876329"/>
                <a:gd name="connsiteY96" fmla="*/ 522767 h 522767"/>
                <a:gd name="connsiteX97" fmla="*/ 747704 w 1876329"/>
                <a:gd name="connsiteY97" fmla="*/ 332691 h 522767"/>
                <a:gd name="connsiteX98" fmla="*/ 788570 w 1876329"/>
                <a:gd name="connsiteY98" fmla="*/ 332691 h 522767"/>
                <a:gd name="connsiteX99" fmla="*/ 747704 w 1876329"/>
                <a:gd name="connsiteY99" fmla="*/ 180154 h 522767"/>
                <a:gd name="connsiteX100" fmla="*/ 747704 w 1876329"/>
                <a:gd name="connsiteY100" fmla="*/ 103886 h 522767"/>
                <a:gd name="connsiteX101" fmla="*/ 784056 w 1876329"/>
                <a:gd name="connsiteY101" fmla="*/ 241691 h 522767"/>
                <a:gd name="connsiteX102" fmla="*/ 812879 w 1876329"/>
                <a:gd name="connsiteY102" fmla="*/ 258962 h 522767"/>
                <a:gd name="connsiteX103" fmla="*/ 830149 w 1876329"/>
                <a:gd name="connsiteY103" fmla="*/ 241691 h 522767"/>
                <a:gd name="connsiteX104" fmla="*/ 866502 w 1876329"/>
                <a:gd name="connsiteY104" fmla="*/ 103886 h 522767"/>
                <a:gd name="connsiteX105" fmla="*/ 866502 w 1876329"/>
                <a:gd name="connsiteY105" fmla="*/ 522767 h 522767"/>
                <a:gd name="connsiteX106" fmla="*/ 914021 w 1876329"/>
                <a:gd name="connsiteY106" fmla="*/ 522767 h 522767"/>
                <a:gd name="connsiteX107" fmla="*/ 914021 w 1876329"/>
                <a:gd name="connsiteY107" fmla="*/ 261412 h 522767"/>
                <a:gd name="connsiteX108" fmla="*/ 961540 w 1876329"/>
                <a:gd name="connsiteY108" fmla="*/ 261412 h 522767"/>
                <a:gd name="connsiteX109" fmla="*/ 961540 w 1876329"/>
                <a:gd name="connsiteY109" fmla="*/ 522767 h 522767"/>
                <a:gd name="connsiteX110" fmla="*/ 1009059 w 1876329"/>
                <a:gd name="connsiteY110" fmla="*/ 522767 h 522767"/>
                <a:gd name="connsiteX111" fmla="*/ 1009059 w 1876329"/>
                <a:gd name="connsiteY111" fmla="*/ 105311 h 522767"/>
                <a:gd name="connsiteX112" fmla="*/ 1045174 w 1876329"/>
                <a:gd name="connsiteY112" fmla="*/ 241691 h 522767"/>
                <a:gd name="connsiteX113" fmla="*/ 1068933 w 1876329"/>
                <a:gd name="connsiteY113" fmla="*/ 265451 h 522767"/>
                <a:gd name="connsiteX114" fmla="*/ 1092693 w 1876329"/>
                <a:gd name="connsiteY114" fmla="*/ 241691 h 522767"/>
                <a:gd name="connsiteX115" fmla="*/ 1127857 w 1876329"/>
                <a:gd name="connsiteY115" fmla="*/ 105311 h 522767"/>
                <a:gd name="connsiteX116" fmla="*/ 1127857 w 1876329"/>
                <a:gd name="connsiteY116" fmla="*/ 180154 h 522767"/>
                <a:gd name="connsiteX117" fmla="*/ 1086991 w 1876329"/>
                <a:gd name="connsiteY117" fmla="*/ 332691 h 522767"/>
                <a:gd name="connsiteX118" fmla="*/ 1127857 w 1876329"/>
                <a:gd name="connsiteY118" fmla="*/ 332691 h 522767"/>
                <a:gd name="connsiteX119" fmla="*/ 1127857 w 1876329"/>
                <a:gd name="connsiteY119" fmla="*/ 522767 h 522767"/>
                <a:gd name="connsiteX120" fmla="*/ 1175376 w 1876329"/>
                <a:gd name="connsiteY120" fmla="*/ 522767 h 522767"/>
                <a:gd name="connsiteX121" fmla="*/ 1175376 w 1876329"/>
                <a:gd name="connsiteY121" fmla="*/ 332691 h 522767"/>
                <a:gd name="connsiteX122" fmla="*/ 1222896 w 1876329"/>
                <a:gd name="connsiteY122" fmla="*/ 332691 h 522767"/>
                <a:gd name="connsiteX123" fmla="*/ 1222896 w 1876329"/>
                <a:gd name="connsiteY123" fmla="*/ 522767 h 522767"/>
                <a:gd name="connsiteX124" fmla="*/ 1270415 w 1876329"/>
                <a:gd name="connsiteY124" fmla="*/ 522767 h 522767"/>
                <a:gd name="connsiteX125" fmla="*/ 1270415 w 1876329"/>
                <a:gd name="connsiteY125" fmla="*/ 332691 h 522767"/>
                <a:gd name="connsiteX126" fmla="*/ 1311281 w 1876329"/>
                <a:gd name="connsiteY126" fmla="*/ 332691 h 522767"/>
                <a:gd name="connsiteX127" fmla="*/ 1270415 w 1876329"/>
                <a:gd name="connsiteY127" fmla="*/ 180154 h 522767"/>
                <a:gd name="connsiteX128" fmla="*/ 1270415 w 1876329"/>
                <a:gd name="connsiteY128" fmla="*/ 103886 h 522767"/>
                <a:gd name="connsiteX129" fmla="*/ 1306767 w 1876329"/>
                <a:gd name="connsiteY129" fmla="*/ 241691 h 522767"/>
                <a:gd name="connsiteX130" fmla="*/ 1335590 w 1876329"/>
                <a:gd name="connsiteY130" fmla="*/ 258962 h 522767"/>
                <a:gd name="connsiteX131" fmla="*/ 1352861 w 1876329"/>
                <a:gd name="connsiteY131" fmla="*/ 241691 h 522767"/>
                <a:gd name="connsiteX132" fmla="*/ 1389213 w 1876329"/>
                <a:gd name="connsiteY132" fmla="*/ 103886 h 522767"/>
                <a:gd name="connsiteX133" fmla="*/ 1389213 w 1876329"/>
                <a:gd name="connsiteY133" fmla="*/ 522767 h 522767"/>
                <a:gd name="connsiteX134" fmla="*/ 1436732 w 1876329"/>
                <a:gd name="connsiteY134" fmla="*/ 522767 h 522767"/>
                <a:gd name="connsiteX135" fmla="*/ 1436732 w 1876329"/>
                <a:gd name="connsiteY135" fmla="*/ 261412 h 522767"/>
                <a:gd name="connsiteX136" fmla="*/ 1484251 w 1876329"/>
                <a:gd name="connsiteY136" fmla="*/ 261412 h 522767"/>
                <a:gd name="connsiteX137" fmla="*/ 1484251 w 1876329"/>
                <a:gd name="connsiteY137" fmla="*/ 522767 h 522767"/>
                <a:gd name="connsiteX138" fmla="*/ 1531770 w 1876329"/>
                <a:gd name="connsiteY138" fmla="*/ 522767 h 522767"/>
                <a:gd name="connsiteX139" fmla="*/ 1531770 w 1876329"/>
                <a:gd name="connsiteY139" fmla="*/ 105311 h 522767"/>
                <a:gd name="connsiteX140" fmla="*/ 1567885 w 1876329"/>
                <a:gd name="connsiteY140" fmla="*/ 241691 h 522767"/>
                <a:gd name="connsiteX141" fmla="*/ 1591644 w 1876329"/>
                <a:gd name="connsiteY141" fmla="*/ 265451 h 522767"/>
                <a:gd name="connsiteX142" fmla="*/ 1615404 w 1876329"/>
                <a:gd name="connsiteY142" fmla="*/ 241691 h 522767"/>
                <a:gd name="connsiteX143" fmla="*/ 1650568 w 1876329"/>
                <a:gd name="connsiteY143" fmla="*/ 105311 h 522767"/>
                <a:gd name="connsiteX144" fmla="*/ 1650568 w 1876329"/>
                <a:gd name="connsiteY144" fmla="*/ 180154 h 522767"/>
                <a:gd name="connsiteX145" fmla="*/ 1609702 w 1876329"/>
                <a:gd name="connsiteY145" fmla="*/ 332691 h 522767"/>
                <a:gd name="connsiteX146" fmla="*/ 1650568 w 1876329"/>
                <a:gd name="connsiteY146" fmla="*/ 332691 h 522767"/>
                <a:gd name="connsiteX147" fmla="*/ 1650568 w 1876329"/>
                <a:gd name="connsiteY147" fmla="*/ 522767 h 522767"/>
                <a:gd name="connsiteX148" fmla="*/ 1698087 w 1876329"/>
                <a:gd name="connsiteY148" fmla="*/ 522767 h 522767"/>
                <a:gd name="connsiteX149" fmla="*/ 1698087 w 1876329"/>
                <a:gd name="connsiteY149" fmla="*/ 332691 h 522767"/>
                <a:gd name="connsiteX150" fmla="*/ 1745607 w 1876329"/>
                <a:gd name="connsiteY150" fmla="*/ 332691 h 522767"/>
                <a:gd name="connsiteX151" fmla="*/ 1745607 w 1876329"/>
                <a:gd name="connsiteY151" fmla="*/ 522767 h 522767"/>
                <a:gd name="connsiteX152" fmla="*/ 1793126 w 1876329"/>
                <a:gd name="connsiteY152" fmla="*/ 522767 h 522767"/>
                <a:gd name="connsiteX153" fmla="*/ 1793126 w 1876329"/>
                <a:gd name="connsiteY153" fmla="*/ 332691 h 522767"/>
                <a:gd name="connsiteX154" fmla="*/ 1833992 w 1876329"/>
                <a:gd name="connsiteY154" fmla="*/ 332691 h 522767"/>
                <a:gd name="connsiteX155" fmla="*/ 1793126 w 1876329"/>
                <a:gd name="connsiteY155" fmla="*/ 180154 h 522767"/>
                <a:gd name="connsiteX156" fmla="*/ 1793126 w 1876329"/>
                <a:gd name="connsiteY156" fmla="*/ 103886 h 522767"/>
                <a:gd name="connsiteX157" fmla="*/ 1829478 w 1876329"/>
                <a:gd name="connsiteY157" fmla="*/ 241691 h 522767"/>
                <a:gd name="connsiteX158" fmla="*/ 1853238 w 1876329"/>
                <a:gd name="connsiteY158" fmla="*/ 259274 h 522767"/>
                <a:gd name="connsiteX159" fmla="*/ 1876320 w 1876329"/>
                <a:gd name="connsiteY159" fmla="*/ 234854 h 522767"/>
                <a:gd name="connsiteX160" fmla="*/ 1875572 w 1876329"/>
                <a:gd name="connsiteY160"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876329" h="522767">
                  <a:moveTo>
                    <a:pt x="1875572" y="229574"/>
                  </a:moveTo>
                  <a:lnTo>
                    <a:pt x="1829716" y="56604"/>
                  </a:lnTo>
                  <a:cubicBezTo>
                    <a:pt x="1828309" y="51715"/>
                    <a:pt x="1825881" y="47179"/>
                    <a:pt x="1822588" y="43299"/>
                  </a:cubicBezTo>
                  <a:cubicBezTo>
                    <a:pt x="1806956" y="27009"/>
                    <a:pt x="1787647" y="14704"/>
                    <a:pt x="1766278" y="7422"/>
                  </a:cubicBezTo>
                  <a:cubicBezTo>
                    <a:pt x="1752091" y="2086"/>
                    <a:pt x="1736996" y="-416"/>
                    <a:pt x="1721847" y="56"/>
                  </a:cubicBezTo>
                  <a:cubicBezTo>
                    <a:pt x="1706807" y="28"/>
                    <a:pt x="1691869" y="2518"/>
                    <a:pt x="1677654" y="7422"/>
                  </a:cubicBezTo>
                  <a:cubicBezTo>
                    <a:pt x="1656116" y="14616"/>
                    <a:pt x="1636693" y="27024"/>
                    <a:pt x="1621106" y="43537"/>
                  </a:cubicBezTo>
                  <a:cubicBezTo>
                    <a:pt x="1618146" y="47559"/>
                    <a:pt x="1615894" y="52059"/>
                    <a:pt x="1614454" y="56842"/>
                  </a:cubicBezTo>
                  <a:lnTo>
                    <a:pt x="1590694" y="145228"/>
                  </a:lnTo>
                  <a:lnTo>
                    <a:pt x="1566935" y="57555"/>
                  </a:lnTo>
                  <a:cubicBezTo>
                    <a:pt x="1565663" y="52660"/>
                    <a:pt x="1563309" y="48113"/>
                    <a:pt x="1560044" y="44249"/>
                  </a:cubicBezTo>
                  <a:cubicBezTo>
                    <a:pt x="1544311" y="27969"/>
                    <a:pt x="1524927" y="15671"/>
                    <a:pt x="1503496" y="8372"/>
                  </a:cubicBezTo>
                  <a:cubicBezTo>
                    <a:pt x="1489832" y="2853"/>
                    <a:pt x="1475230" y="30"/>
                    <a:pt x="1460492" y="56"/>
                  </a:cubicBezTo>
                  <a:cubicBezTo>
                    <a:pt x="1445457" y="68"/>
                    <a:pt x="1430526" y="2556"/>
                    <a:pt x="1416299" y="7422"/>
                  </a:cubicBezTo>
                  <a:cubicBezTo>
                    <a:pt x="1394803" y="14562"/>
                    <a:pt x="1375444" y="26978"/>
                    <a:pt x="1359988" y="43537"/>
                  </a:cubicBezTo>
                  <a:cubicBezTo>
                    <a:pt x="1356862" y="47490"/>
                    <a:pt x="1354524" y="52007"/>
                    <a:pt x="1353098" y="56842"/>
                  </a:cubicBezTo>
                  <a:lnTo>
                    <a:pt x="1329814" y="142614"/>
                  </a:lnTo>
                  <a:lnTo>
                    <a:pt x="1306054" y="56604"/>
                  </a:lnTo>
                  <a:cubicBezTo>
                    <a:pt x="1304648" y="51715"/>
                    <a:pt x="1302219" y="47179"/>
                    <a:pt x="1298926" y="43299"/>
                  </a:cubicBezTo>
                  <a:cubicBezTo>
                    <a:pt x="1283295" y="27009"/>
                    <a:pt x="1263985" y="14704"/>
                    <a:pt x="1242616" y="7422"/>
                  </a:cubicBezTo>
                  <a:cubicBezTo>
                    <a:pt x="1228726" y="2207"/>
                    <a:pt x="1213967" y="-293"/>
                    <a:pt x="1199136" y="56"/>
                  </a:cubicBezTo>
                  <a:cubicBezTo>
                    <a:pt x="1184096" y="28"/>
                    <a:pt x="1169159" y="2518"/>
                    <a:pt x="1154943" y="7422"/>
                  </a:cubicBezTo>
                  <a:cubicBezTo>
                    <a:pt x="1133405" y="14616"/>
                    <a:pt x="1113982" y="27024"/>
                    <a:pt x="1098395" y="43537"/>
                  </a:cubicBezTo>
                  <a:cubicBezTo>
                    <a:pt x="1095435" y="47559"/>
                    <a:pt x="1093182" y="52059"/>
                    <a:pt x="1091743" y="56842"/>
                  </a:cubicBezTo>
                  <a:lnTo>
                    <a:pt x="1067983" y="145228"/>
                  </a:lnTo>
                  <a:lnTo>
                    <a:pt x="1044223" y="57555"/>
                  </a:lnTo>
                  <a:cubicBezTo>
                    <a:pt x="1042952" y="52660"/>
                    <a:pt x="1040598" y="48113"/>
                    <a:pt x="1037333" y="44249"/>
                  </a:cubicBezTo>
                  <a:cubicBezTo>
                    <a:pt x="1021600" y="27969"/>
                    <a:pt x="1002216" y="15671"/>
                    <a:pt x="980785" y="8372"/>
                  </a:cubicBezTo>
                  <a:cubicBezTo>
                    <a:pt x="967121" y="2853"/>
                    <a:pt x="952519" y="30"/>
                    <a:pt x="937780" y="56"/>
                  </a:cubicBezTo>
                  <a:cubicBezTo>
                    <a:pt x="922745" y="68"/>
                    <a:pt x="907815" y="2556"/>
                    <a:pt x="893588" y="7422"/>
                  </a:cubicBezTo>
                  <a:cubicBezTo>
                    <a:pt x="872092" y="14562"/>
                    <a:pt x="852733" y="26978"/>
                    <a:pt x="837277" y="43537"/>
                  </a:cubicBezTo>
                  <a:cubicBezTo>
                    <a:pt x="834151" y="47490"/>
                    <a:pt x="831813" y="52007"/>
                    <a:pt x="830387" y="56842"/>
                  </a:cubicBezTo>
                  <a:lnTo>
                    <a:pt x="807103" y="142614"/>
                  </a:lnTo>
                  <a:lnTo>
                    <a:pt x="783343" y="56604"/>
                  </a:lnTo>
                  <a:cubicBezTo>
                    <a:pt x="781936" y="51715"/>
                    <a:pt x="779508" y="47179"/>
                    <a:pt x="776215" y="43299"/>
                  </a:cubicBezTo>
                  <a:cubicBezTo>
                    <a:pt x="760584" y="27009"/>
                    <a:pt x="741274" y="14704"/>
                    <a:pt x="719905" y="7422"/>
                  </a:cubicBezTo>
                  <a:cubicBezTo>
                    <a:pt x="706017" y="2207"/>
                    <a:pt x="691256" y="-293"/>
                    <a:pt x="676425" y="56"/>
                  </a:cubicBezTo>
                  <a:cubicBezTo>
                    <a:pt x="661385" y="28"/>
                    <a:pt x="646447" y="2518"/>
                    <a:pt x="632232" y="7422"/>
                  </a:cubicBezTo>
                  <a:cubicBezTo>
                    <a:pt x="610696" y="14616"/>
                    <a:pt x="591271" y="27024"/>
                    <a:pt x="575684" y="43537"/>
                  </a:cubicBezTo>
                  <a:cubicBezTo>
                    <a:pt x="572724" y="47559"/>
                    <a:pt x="570474" y="52059"/>
                    <a:pt x="569032" y="56842"/>
                  </a:cubicBezTo>
                  <a:lnTo>
                    <a:pt x="545272" y="145228"/>
                  </a:lnTo>
                  <a:lnTo>
                    <a:pt x="521512" y="57555"/>
                  </a:lnTo>
                  <a:cubicBezTo>
                    <a:pt x="520241" y="52660"/>
                    <a:pt x="517887" y="48113"/>
                    <a:pt x="514622" y="44249"/>
                  </a:cubicBezTo>
                  <a:cubicBezTo>
                    <a:pt x="498888" y="27969"/>
                    <a:pt x="479505" y="15671"/>
                    <a:pt x="458074" y="8372"/>
                  </a:cubicBezTo>
                  <a:cubicBezTo>
                    <a:pt x="444410" y="2853"/>
                    <a:pt x="429807" y="30"/>
                    <a:pt x="415069" y="56"/>
                  </a:cubicBezTo>
                  <a:cubicBezTo>
                    <a:pt x="400034" y="68"/>
                    <a:pt x="385104" y="2556"/>
                    <a:pt x="370876" y="7422"/>
                  </a:cubicBezTo>
                  <a:cubicBezTo>
                    <a:pt x="349381" y="14562"/>
                    <a:pt x="330022" y="26978"/>
                    <a:pt x="314566" y="43537"/>
                  </a:cubicBezTo>
                  <a:cubicBezTo>
                    <a:pt x="311439" y="47490"/>
                    <a:pt x="309102" y="52007"/>
                    <a:pt x="307676" y="56842"/>
                  </a:cubicBezTo>
                  <a:lnTo>
                    <a:pt x="284392" y="142614"/>
                  </a:lnTo>
                  <a:lnTo>
                    <a:pt x="260632" y="56604"/>
                  </a:lnTo>
                  <a:cubicBezTo>
                    <a:pt x="259225" y="51715"/>
                    <a:pt x="256797" y="47179"/>
                    <a:pt x="253504" y="43299"/>
                  </a:cubicBezTo>
                  <a:cubicBezTo>
                    <a:pt x="237873" y="27009"/>
                    <a:pt x="218563" y="14704"/>
                    <a:pt x="197194" y="7422"/>
                  </a:cubicBezTo>
                  <a:cubicBezTo>
                    <a:pt x="183304" y="2207"/>
                    <a:pt x="168545" y="-293"/>
                    <a:pt x="153714" y="56"/>
                  </a:cubicBezTo>
                  <a:cubicBezTo>
                    <a:pt x="138674" y="28"/>
                    <a:pt x="123739" y="2518"/>
                    <a:pt x="109521" y="7422"/>
                  </a:cubicBezTo>
                  <a:cubicBezTo>
                    <a:pt x="87985" y="14616"/>
                    <a:pt x="68559" y="27024"/>
                    <a:pt x="52973" y="43537"/>
                  </a:cubicBezTo>
                  <a:cubicBezTo>
                    <a:pt x="50013" y="47559"/>
                    <a:pt x="47763" y="52059"/>
                    <a:pt x="46320" y="56842"/>
                  </a:cubicBezTo>
                  <a:lnTo>
                    <a:pt x="464" y="229574"/>
                  </a:lnTo>
                  <a:cubicBezTo>
                    <a:pt x="-2105" y="242442"/>
                    <a:pt x="6244" y="254957"/>
                    <a:pt x="19113" y="257525"/>
                  </a:cubicBezTo>
                  <a:cubicBezTo>
                    <a:pt x="30879" y="259875"/>
                    <a:pt x="42550" y="253082"/>
                    <a:pt x="46320" y="241691"/>
                  </a:cubicBezTo>
                  <a:lnTo>
                    <a:pt x="82435" y="105549"/>
                  </a:lnTo>
                  <a:lnTo>
                    <a:pt x="82435" y="180154"/>
                  </a:lnTo>
                  <a:lnTo>
                    <a:pt x="41569" y="332691"/>
                  </a:lnTo>
                  <a:lnTo>
                    <a:pt x="82435" y="332691"/>
                  </a:lnTo>
                  <a:lnTo>
                    <a:pt x="82435" y="522767"/>
                  </a:lnTo>
                  <a:lnTo>
                    <a:pt x="129954" y="522767"/>
                  </a:lnTo>
                  <a:lnTo>
                    <a:pt x="129954" y="332691"/>
                  </a:lnTo>
                  <a:lnTo>
                    <a:pt x="177473" y="332691"/>
                  </a:lnTo>
                  <a:lnTo>
                    <a:pt x="177473" y="522767"/>
                  </a:lnTo>
                  <a:lnTo>
                    <a:pt x="224993" y="522767"/>
                  </a:lnTo>
                  <a:lnTo>
                    <a:pt x="224993" y="332691"/>
                  </a:lnTo>
                  <a:lnTo>
                    <a:pt x="265859" y="332691"/>
                  </a:lnTo>
                  <a:lnTo>
                    <a:pt x="224993" y="180154"/>
                  </a:lnTo>
                  <a:lnTo>
                    <a:pt x="224993" y="103886"/>
                  </a:lnTo>
                  <a:lnTo>
                    <a:pt x="261345" y="241691"/>
                  </a:lnTo>
                  <a:cubicBezTo>
                    <a:pt x="264536" y="254420"/>
                    <a:pt x="277440" y="262153"/>
                    <a:pt x="290168" y="258962"/>
                  </a:cubicBezTo>
                  <a:cubicBezTo>
                    <a:pt x="298669" y="256831"/>
                    <a:pt x="305307" y="250193"/>
                    <a:pt x="307438" y="241691"/>
                  </a:cubicBezTo>
                  <a:lnTo>
                    <a:pt x="343791" y="103886"/>
                  </a:lnTo>
                  <a:lnTo>
                    <a:pt x="343791" y="522767"/>
                  </a:lnTo>
                  <a:lnTo>
                    <a:pt x="391310" y="522767"/>
                  </a:lnTo>
                  <a:lnTo>
                    <a:pt x="391310" y="261412"/>
                  </a:lnTo>
                  <a:lnTo>
                    <a:pt x="438829" y="261412"/>
                  </a:lnTo>
                  <a:lnTo>
                    <a:pt x="438829" y="522767"/>
                  </a:lnTo>
                  <a:lnTo>
                    <a:pt x="486348" y="522767"/>
                  </a:lnTo>
                  <a:lnTo>
                    <a:pt x="486348" y="105311"/>
                  </a:lnTo>
                  <a:lnTo>
                    <a:pt x="522463" y="241691"/>
                  </a:lnTo>
                  <a:cubicBezTo>
                    <a:pt x="522463" y="254814"/>
                    <a:pt x="533100" y="265451"/>
                    <a:pt x="546222" y="265451"/>
                  </a:cubicBezTo>
                  <a:cubicBezTo>
                    <a:pt x="559345" y="265451"/>
                    <a:pt x="569982" y="254814"/>
                    <a:pt x="569982" y="241691"/>
                  </a:cubicBezTo>
                  <a:lnTo>
                    <a:pt x="605146" y="105311"/>
                  </a:lnTo>
                  <a:lnTo>
                    <a:pt x="605146" y="180154"/>
                  </a:lnTo>
                  <a:lnTo>
                    <a:pt x="564280" y="332691"/>
                  </a:lnTo>
                  <a:lnTo>
                    <a:pt x="605146" y="332691"/>
                  </a:lnTo>
                  <a:lnTo>
                    <a:pt x="605146" y="522767"/>
                  </a:lnTo>
                  <a:lnTo>
                    <a:pt x="652665" y="522767"/>
                  </a:lnTo>
                  <a:lnTo>
                    <a:pt x="652665" y="332691"/>
                  </a:lnTo>
                  <a:lnTo>
                    <a:pt x="700184" y="332691"/>
                  </a:lnTo>
                  <a:lnTo>
                    <a:pt x="700184" y="522767"/>
                  </a:lnTo>
                  <a:lnTo>
                    <a:pt x="747704" y="522767"/>
                  </a:lnTo>
                  <a:lnTo>
                    <a:pt x="747704" y="332691"/>
                  </a:lnTo>
                  <a:lnTo>
                    <a:pt x="788570" y="332691"/>
                  </a:lnTo>
                  <a:lnTo>
                    <a:pt x="747704" y="180154"/>
                  </a:lnTo>
                  <a:lnTo>
                    <a:pt x="747704" y="103886"/>
                  </a:lnTo>
                  <a:lnTo>
                    <a:pt x="784056" y="241691"/>
                  </a:lnTo>
                  <a:cubicBezTo>
                    <a:pt x="787247" y="254420"/>
                    <a:pt x="800151" y="262153"/>
                    <a:pt x="812879" y="258962"/>
                  </a:cubicBezTo>
                  <a:cubicBezTo>
                    <a:pt x="821380" y="256831"/>
                    <a:pt x="828018" y="250193"/>
                    <a:pt x="830149" y="241691"/>
                  </a:cubicBezTo>
                  <a:lnTo>
                    <a:pt x="866502" y="103886"/>
                  </a:lnTo>
                  <a:lnTo>
                    <a:pt x="866502" y="522767"/>
                  </a:lnTo>
                  <a:lnTo>
                    <a:pt x="914021" y="522767"/>
                  </a:lnTo>
                  <a:lnTo>
                    <a:pt x="914021" y="261412"/>
                  </a:lnTo>
                  <a:lnTo>
                    <a:pt x="961540" y="261412"/>
                  </a:lnTo>
                  <a:lnTo>
                    <a:pt x="961540" y="522767"/>
                  </a:lnTo>
                  <a:lnTo>
                    <a:pt x="1009059" y="522767"/>
                  </a:lnTo>
                  <a:lnTo>
                    <a:pt x="1009059" y="105311"/>
                  </a:lnTo>
                  <a:lnTo>
                    <a:pt x="1045174" y="241691"/>
                  </a:lnTo>
                  <a:cubicBezTo>
                    <a:pt x="1045174" y="254814"/>
                    <a:pt x="1055811" y="265451"/>
                    <a:pt x="1068933" y="265451"/>
                  </a:cubicBezTo>
                  <a:cubicBezTo>
                    <a:pt x="1082056" y="265451"/>
                    <a:pt x="1092693" y="254814"/>
                    <a:pt x="1092693" y="241691"/>
                  </a:cubicBezTo>
                  <a:lnTo>
                    <a:pt x="1127857" y="105311"/>
                  </a:lnTo>
                  <a:lnTo>
                    <a:pt x="1127857" y="180154"/>
                  </a:lnTo>
                  <a:lnTo>
                    <a:pt x="1086991" y="332691"/>
                  </a:lnTo>
                  <a:lnTo>
                    <a:pt x="1127857" y="332691"/>
                  </a:lnTo>
                  <a:lnTo>
                    <a:pt x="1127857" y="522767"/>
                  </a:lnTo>
                  <a:lnTo>
                    <a:pt x="1175376" y="522767"/>
                  </a:lnTo>
                  <a:lnTo>
                    <a:pt x="1175376" y="332691"/>
                  </a:lnTo>
                  <a:lnTo>
                    <a:pt x="1222896" y="332691"/>
                  </a:lnTo>
                  <a:lnTo>
                    <a:pt x="1222896" y="522767"/>
                  </a:lnTo>
                  <a:lnTo>
                    <a:pt x="1270415" y="522767"/>
                  </a:lnTo>
                  <a:lnTo>
                    <a:pt x="1270415" y="332691"/>
                  </a:lnTo>
                  <a:lnTo>
                    <a:pt x="1311281" y="332691"/>
                  </a:lnTo>
                  <a:lnTo>
                    <a:pt x="1270415" y="180154"/>
                  </a:lnTo>
                  <a:lnTo>
                    <a:pt x="1270415" y="103886"/>
                  </a:lnTo>
                  <a:lnTo>
                    <a:pt x="1306767" y="241691"/>
                  </a:lnTo>
                  <a:cubicBezTo>
                    <a:pt x="1309958" y="254420"/>
                    <a:pt x="1322862" y="262153"/>
                    <a:pt x="1335590" y="258962"/>
                  </a:cubicBezTo>
                  <a:cubicBezTo>
                    <a:pt x="1344091" y="256831"/>
                    <a:pt x="1350729" y="250193"/>
                    <a:pt x="1352861" y="241691"/>
                  </a:cubicBezTo>
                  <a:lnTo>
                    <a:pt x="1389213" y="103886"/>
                  </a:lnTo>
                  <a:lnTo>
                    <a:pt x="1389213" y="522767"/>
                  </a:lnTo>
                  <a:lnTo>
                    <a:pt x="1436732" y="522767"/>
                  </a:lnTo>
                  <a:lnTo>
                    <a:pt x="1436732" y="261412"/>
                  </a:lnTo>
                  <a:lnTo>
                    <a:pt x="1484251" y="261412"/>
                  </a:lnTo>
                  <a:lnTo>
                    <a:pt x="1484251" y="522767"/>
                  </a:lnTo>
                  <a:lnTo>
                    <a:pt x="1531770" y="522767"/>
                  </a:lnTo>
                  <a:lnTo>
                    <a:pt x="1531770" y="105311"/>
                  </a:lnTo>
                  <a:lnTo>
                    <a:pt x="1567885" y="241691"/>
                  </a:lnTo>
                  <a:cubicBezTo>
                    <a:pt x="1567885" y="254814"/>
                    <a:pt x="1578522" y="265451"/>
                    <a:pt x="1591644" y="265451"/>
                  </a:cubicBezTo>
                  <a:cubicBezTo>
                    <a:pt x="1604767" y="265451"/>
                    <a:pt x="1615404" y="254814"/>
                    <a:pt x="1615404" y="241691"/>
                  </a:cubicBezTo>
                  <a:lnTo>
                    <a:pt x="1650568" y="105311"/>
                  </a:lnTo>
                  <a:lnTo>
                    <a:pt x="1650568" y="180154"/>
                  </a:lnTo>
                  <a:lnTo>
                    <a:pt x="1609702" y="332691"/>
                  </a:lnTo>
                  <a:lnTo>
                    <a:pt x="1650568" y="332691"/>
                  </a:lnTo>
                  <a:lnTo>
                    <a:pt x="1650568" y="522767"/>
                  </a:lnTo>
                  <a:lnTo>
                    <a:pt x="1698087" y="522767"/>
                  </a:lnTo>
                  <a:lnTo>
                    <a:pt x="1698087" y="332691"/>
                  </a:lnTo>
                  <a:lnTo>
                    <a:pt x="1745607" y="332691"/>
                  </a:lnTo>
                  <a:lnTo>
                    <a:pt x="1745607" y="522767"/>
                  </a:lnTo>
                  <a:lnTo>
                    <a:pt x="1793126" y="522767"/>
                  </a:lnTo>
                  <a:lnTo>
                    <a:pt x="1793126" y="332691"/>
                  </a:lnTo>
                  <a:lnTo>
                    <a:pt x="1833992" y="332691"/>
                  </a:lnTo>
                  <a:lnTo>
                    <a:pt x="1793126" y="180154"/>
                  </a:lnTo>
                  <a:lnTo>
                    <a:pt x="1793126" y="103886"/>
                  </a:lnTo>
                  <a:lnTo>
                    <a:pt x="1829478" y="241691"/>
                  </a:lnTo>
                  <a:cubicBezTo>
                    <a:pt x="1832346" y="252364"/>
                    <a:pt x="1842192" y="259651"/>
                    <a:pt x="1853238" y="259274"/>
                  </a:cubicBezTo>
                  <a:cubicBezTo>
                    <a:pt x="1866355" y="258905"/>
                    <a:pt x="1876688" y="247971"/>
                    <a:pt x="1876320" y="234854"/>
                  </a:cubicBezTo>
                  <a:cubicBezTo>
                    <a:pt x="1876268" y="233071"/>
                    <a:pt x="1876018" y="231301"/>
                    <a:pt x="1875572" y="229574"/>
                  </a:cubicBezTo>
                  <a:close/>
                </a:path>
              </a:pathLst>
            </a:custGeom>
            <a:solidFill>
              <a:schemeClr val="accent4"/>
            </a:solidFill>
            <a:ln w="2371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7F41EA4-C920-4BDC-A5DE-9C9D2326FE5F}"/>
                </a:ext>
              </a:extLst>
            </p:cNvPr>
            <p:cNvSpPr/>
            <p:nvPr/>
          </p:nvSpPr>
          <p:spPr>
            <a:xfrm>
              <a:off x="11639059"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E5C8325-78A0-4F84-924B-AE6618521305}"/>
                </a:ext>
              </a:extLst>
            </p:cNvPr>
            <p:cNvSpPr/>
            <p:nvPr/>
          </p:nvSpPr>
          <p:spPr>
            <a:xfrm>
              <a:off x="11116348"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B1B681C-0C29-440A-B713-4DCD5F2C8C40}"/>
                </a:ext>
              </a:extLst>
            </p:cNvPr>
            <p:cNvSpPr/>
            <p:nvPr/>
          </p:nvSpPr>
          <p:spPr>
            <a:xfrm>
              <a:off x="11377703"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6AAA8E2-C4ED-4F03-9A77-7A3F0D409779}"/>
                </a:ext>
              </a:extLst>
            </p:cNvPr>
            <p:cNvSpPr/>
            <p:nvPr/>
          </p:nvSpPr>
          <p:spPr>
            <a:xfrm>
              <a:off x="10593637"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B751976-EB6B-4462-A287-DF9E01C2A5B9}"/>
                </a:ext>
              </a:extLst>
            </p:cNvPr>
            <p:cNvSpPr/>
            <p:nvPr/>
          </p:nvSpPr>
          <p:spPr>
            <a:xfrm>
              <a:off x="10854992"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C312B17-66DC-4E2F-A2AA-DE74D3073FD0}"/>
                </a:ext>
              </a:extLst>
            </p:cNvPr>
            <p:cNvSpPr/>
            <p:nvPr/>
          </p:nvSpPr>
          <p:spPr>
            <a:xfrm>
              <a:off x="10498766" y="1224655"/>
              <a:ext cx="1353981" cy="522763"/>
            </a:xfrm>
            <a:custGeom>
              <a:avLst/>
              <a:gdLst>
                <a:gd name="connsiteX0" fmla="*/ 1352941 w 1353981"/>
                <a:gd name="connsiteY0" fmla="*/ 229570 h 522763"/>
                <a:gd name="connsiteX1" fmla="*/ 1307085 w 1353981"/>
                <a:gd name="connsiteY1" fmla="*/ 56600 h 522763"/>
                <a:gd name="connsiteX2" fmla="*/ 1300195 w 1353981"/>
                <a:gd name="connsiteY2" fmla="*/ 43295 h 522763"/>
                <a:gd name="connsiteX3" fmla="*/ 1243647 w 1353981"/>
                <a:gd name="connsiteY3" fmla="*/ 7418 h 522763"/>
                <a:gd name="connsiteX4" fmla="*/ 1199692 w 1353981"/>
                <a:gd name="connsiteY4" fmla="*/ 52 h 522763"/>
                <a:gd name="connsiteX5" fmla="*/ 1155499 w 1353981"/>
                <a:gd name="connsiteY5" fmla="*/ 7418 h 522763"/>
                <a:gd name="connsiteX6" fmla="*/ 1099189 w 1353981"/>
                <a:gd name="connsiteY6" fmla="*/ 43532 h 522763"/>
                <a:gd name="connsiteX7" fmla="*/ 1092299 w 1353981"/>
                <a:gd name="connsiteY7" fmla="*/ 56838 h 522763"/>
                <a:gd name="connsiteX8" fmla="*/ 1069014 w 1353981"/>
                <a:gd name="connsiteY8" fmla="*/ 142610 h 522763"/>
                <a:gd name="connsiteX9" fmla="*/ 1045254 w 1353981"/>
                <a:gd name="connsiteY9" fmla="*/ 56600 h 522763"/>
                <a:gd name="connsiteX10" fmla="*/ 1038127 w 1353981"/>
                <a:gd name="connsiteY10" fmla="*/ 43295 h 522763"/>
                <a:gd name="connsiteX11" fmla="*/ 981816 w 1353981"/>
                <a:gd name="connsiteY11" fmla="*/ 7418 h 522763"/>
                <a:gd name="connsiteX12" fmla="*/ 938336 w 1353981"/>
                <a:gd name="connsiteY12" fmla="*/ 52 h 522763"/>
                <a:gd name="connsiteX13" fmla="*/ 894143 w 1353981"/>
                <a:gd name="connsiteY13" fmla="*/ 7418 h 522763"/>
                <a:gd name="connsiteX14" fmla="*/ 837596 w 1353981"/>
                <a:gd name="connsiteY14" fmla="*/ 43532 h 522763"/>
                <a:gd name="connsiteX15" fmla="*/ 830943 w 1353981"/>
                <a:gd name="connsiteY15" fmla="*/ 56838 h 522763"/>
                <a:gd name="connsiteX16" fmla="*/ 807183 w 1353981"/>
                <a:gd name="connsiteY16" fmla="*/ 145223 h 522763"/>
                <a:gd name="connsiteX17" fmla="*/ 783424 w 1353981"/>
                <a:gd name="connsiteY17" fmla="*/ 57550 h 522763"/>
                <a:gd name="connsiteX18" fmla="*/ 776533 w 1353981"/>
                <a:gd name="connsiteY18" fmla="*/ 44245 h 522763"/>
                <a:gd name="connsiteX19" fmla="*/ 719986 w 1353981"/>
                <a:gd name="connsiteY19" fmla="*/ 8368 h 522763"/>
                <a:gd name="connsiteX20" fmla="*/ 676981 w 1353981"/>
                <a:gd name="connsiteY20" fmla="*/ 52 h 522763"/>
                <a:gd name="connsiteX21" fmla="*/ 632788 w 1353981"/>
                <a:gd name="connsiteY21" fmla="*/ 7418 h 522763"/>
                <a:gd name="connsiteX22" fmla="*/ 576478 w 1353981"/>
                <a:gd name="connsiteY22" fmla="*/ 43532 h 522763"/>
                <a:gd name="connsiteX23" fmla="*/ 569587 w 1353981"/>
                <a:gd name="connsiteY23" fmla="*/ 56838 h 522763"/>
                <a:gd name="connsiteX24" fmla="*/ 546303 w 1353981"/>
                <a:gd name="connsiteY24" fmla="*/ 142610 h 522763"/>
                <a:gd name="connsiteX25" fmla="*/ 522543 w 1353981"/>
                <a:gd name="connsiteY25" fmla="*/ 56600 h 522763"/>
                <a:gd name="connsiteX26" fmla="*/ 515416 w 1353981"/>
                <a:gd name="connsiteY26" fmla="*/ 43295 h 522763"/>
                <a:gd name="connsiteX27" fmla="*/ 459105 w 1353981"/>
                <a:gd name="connsiteY27" fmla="*/ 7418 h 522763"/>
                <a:gd name="connsiteX28" fmla="*/ 415625 w 1353981"/>
                <a:gd name="connsiteY28" fmla="*/ 52 h 522763"/>
                <a:gd name="connsiteX29" fmla="*/ 371432 w 1353981"/>
                <a:gd name="connsiteY29" fmla="*/ 7418 h 522763"/>
                <a:gd name="connsiteX30" fmla="*/ 314885 w 1353981"/>
                <a:gd name="connsiteY30" fmla="*/ 43532 h 522763"/>
                <a:gd name="connsiteX31" fmla="*/ 308232 w 1353981"/>
                <a:gd name="connsiteY31" fmla="*/ 56838 h 522763"/>
                <a:gd name="connsiteX32" fmla="*/ 284472 w 1353981"/>
                <a:gd name="connsiteY32" fmla="*/ 145223 h 522763"/>
                <a:gd name="connsiteX33" fmla="*/ 260713 w 1353981"/>
                <a:gd name="connsiteY33" fmla="*/ 57550 h 522763"/>
                <a:gd name="connsiteX34" fmla="*/ 253822 w 1353981"/>
                <a:gd name="connsiteY34" fmla="*/ 44245 h 522763"/>
                <a:gd name="connsiteX35" fmla="*/ 197275 w 1353981"/>
                <a:gd name="connsiteY35" fmla="*/ 8368 h 522763"/>
                <a:gd name="connsiteX36" fmla="*/ 154270 w 1353981"/>
                <a:gd name="connsiteY36" fmla="*/ 52 h 522763"/>
                <a:gd name="connsiteX37" fmla="*/ 110077 w 1353981"/>
                <a:gd name="connsiteY37" fmla="*/ 7418 h 522763"/>
                <a:gd name="connsiteX38" fmla="*/ 53767 w 1353981"/>
                <a:gd name="connsiteY38" fmla="*/ 43532 h 522763"/>
                <a:gd name="connsiteX39" fmla="*/ 46876 w 1353981"/>
                <a:gd name="connsiteY39" fmla="*/ 56838 h 522763"/>
                <a:gd name="connsiteX40" fmla="*/ 783 w 1353981"/>
                <a:gd name="connsiteY40" fmla="*/ 230520 h 522763"/>
                <a:gd name="connsiteX41" fmla="*/ 17652 w 1353981"/>
                <a:gd name="connsiteY41" fmla="*/ 259507 h 522763"/>
                <a:gd name="connsiteX42" fmla="*/ 23830 w 1353981"/>
                <a:gd name="connsiteY42" fmla="*/ 259507 h 522763"/>
                <a:gd name="connsiteX43" fmla="*/ 47589 w 1353981"/>
                <a:gd name="connsiteY43" fmla="*/ 241925 h 522763"/>
                <a:gd name="connsiteX44" fmla="*/ 82991 w 1353981"/>
                <a:gd name="connsiteY44" fmla="*/ 103882 h 522763"/>
                <a:gd name="connsiteX45" fmla="*/ 82991 w 1353981"/>
                <a:gd name="connsiteY45" fmla="*/ 522763 h 522763"/>
                <a:gd name="connsiteX46" fmla="*/ 130510 w 1353981"/>
                <a:gd name="connsiteY46" fmla="*/ 522763 h 522763"/>
                <a:gd name="connsiteX47" fmla="*/ 130510 w 1353981"/>
                <a:gd name="connsiteY47" fmla="*/ 261408 h 522763"/>
                <a:gd name="connsiteX48" fmla="*/ 178029 w 1353981"/>
                <a:gd name="connsiteY48" fmla="*/ 261408 h 522763"/>
                <a:gd name="connsiteX49" fmla="*/ 178029 w 1353981"/>
                <a:gd name="connsiteY49" fmla="*/ 522763 h 522763"/>
                <a:gd name="connsiteX50" fmla="*/ 225548 w 1353981"/>
                <a:gd name="connsiteY50" fmla="*/ 522763 h 522763"/>
                <a:gd name="connsiteX51" fmla="*/ 225548 w 1353981"/>
                <a:gd name="connsiteY51" fmla="*/ 105307 h 522763"/>
                <a:gd name="connsiteX52" fmla="*/ 261663 w 1353981"/>
                <a:gd name="connsiteY52" fmla="*/ 241687 h 522763"/>
                <a:gd name="connsiteX53" fmla="*/ 285423 w 1353981"/>
                <a:gd name="connsiteY53" fmla="*/ 265447 h 522763"/>
                <a:gd name="connsiteX54" fmla="*/ 309182 w 1353981"/>
                <a:gd name="connsiteY54" fmla="*/ 241687 h 522763"/>
                <a:gd name="connsiteX55" fmla="*/ 344346 w 1353981"/>
                <a:gd name="connsiteY55" fmla="*/ 105307 h 522763"/>
                <a:gd name="connsiteX56" fmla="*/ 344346 w 1353981"/>
                <a:gd name="connsiteY56" fmla="*/ 180150 h 522763"/>
                <a:gd name="connsiteX57" fmla="*/ 303480 w 1353981"/>
                <a:gd name="connsiteY57" fmla="*/ 332687 h 522763"/>
                <a:gd name="connsiteX58" fmla="*/ 344346 w 1353981"/>
                <a:gd name="connsiteY58" fmla="*/ 332687 h 522763"/>
                <a:gd name="connsiteX59" fmla="*/ 344346 w 1353981"/>
                <a:gd name="connsiteY59" fmla="*/ 522763 h 522763"/>
                <a:gd name="connsiteX60" fmla="*/ 391866 w 1353981"/>
                <a:gd name="connsiteY60" fmla="*/ 522763 h 522763"/>
                <a:gd name="connsiteX61" fmla="*/ 391866 w 1353981"/>
                <a:gd name="connsiteY61" fmla="*/ 332687 h 522763"/>
                <a:gd name="connsiteX62" fmla="*/ 439385 w 1353981"/>
                <a:gd name="connsiteY62" fmla="*/ 332687 h 522763"/>
                <a:gd name="connsiteX63" fmla="*/ 439385 w 1353981"/>
                <a:gd name="connsiteY63" fmla="*/ 522763 h 522763"/>
                <a:gd name="connsiteX64" fmla="*/ 486904 w 1353981"/>
                <a:gd name="connsiteY64" fmla="*/ 522763 h 522763"/>
                <a:gd name="connsiteX65" fmla="*/ 486904 w 1353981"/>
                <a:gd name="connsiteY65" fmla="*/ 332687 h 522763"/>
                <a:gd name="connsiteX66" fmla="*/ 527771 w 1353981"/>
                <a:gd name="connsiteY66" fmla="*/ 332687 h 522763"/>
                <a:gd name="connsiteX67" fmla="*/ 486904 w 1353981"/>
                <a:gd name="connsiteY67" fmla="*/ 180150 h 522763"/>
                <a:gd name="connsiteX68" fmla="*/ 486904 w 1353981"/>
                <a:gd name="connsiteY68" fmla="*/ 103882 h 522763"/>
                <a:gd name="connsiteX69" fmla="*/ 523256 w 1353981"/>
                <a:gd name="connsiteY69" fmla="*/ 241687 h 522763"/>
                <a:gd name="connsiteX70" fmla="*/ 552079 w 1353981"/>
                <a:gd name="connsiteY70" fmla="*/ 258958 h 522763"/>
                <a:gd name="connsiteX71" fmla="*/ 569350 w 1353981"/>
                <a:gd name="connsiteY71" fmla="*/ 241687 h 522763"/>
                <a:gd name="connsiteX72" fmla="*/ 605702 w 1353981"/>
                <a:gd name="connsiteY72" fmla="*/ 103882 h 522763"/>
                <a:gd name="connsiteX73" fmla="*/ 605702 w 1353981"/>
                <a:gd name="connsiteY73" fmla="*/ 522763 h 522763"/>
                <a:gd name="connsiteX74" fmla="*/ 653221 w 1353981"/>
                <a:gd name="connsiteY74" fmla="*/ 522763 h 522763"/>
                <a:gd name="connsiteX75" fmla="*/ 653221 w 1353981"/>
                <a:gd name="connsiteY75" fmla="*/ 261408 h 522763"/>
                <a:gd name="connsiteX76" fmla="*/ 700740 w 1353981"/>
                <a:gd name="connsiteY76" fmla="*/ 261408 h 522763"/>
                <a:gd name="connsiteX77" fmla="*/ 700740 w 1353981"/>
                <a:gd name="connsiteY77" fmla="*/ 522763 h 522763"/>
                <a:gd name="connsiteX78" fmla="*/ 748260 w 1353981"/>
                <a:gd name="connsiteY78" fmla="*/ 522763 h 522763"/>
                <a:gd name="connsiteX79" fmla="*/ 748260 w 1353981"/>
                <a:gd name="connsiteY79" fmla="*/ 105307 h 522763"/>
                <a:gd name="connsiteX80" fmla="*/ 784374 w 1353981"/>
                <a:gd name="connsiteY80" fmla="*/ 241687 h 522763"/>
                <a:gd name="connsiteX81" fmla="*/ 808134 w 1353981"/>
                <a:gd name="connsiteY81" fmla="*/ 265447 h 522763"/>
                <a:gd name="connsiteX82" fmla="*/ 831893 w 1353981"/>
                <a:gd name="connsiteY82" fmla="*/ 241687 h 522763"/>
                <a:gd name="connsiteX83" fmla="*/ 867058 w 1353981"/>
                <a:gd name="connsiteY83" fmla="*/ 105307 h 522763"/>
                <a:gd name="connsiteX84" fmla="*/ 867058 w 1353981"/>
                <a:gd name="connsiteY84" fmla="*/ 180150 h 522763"/>
                <a:gd name="connsiteX85" fmla="*/ 826191 w 1353981"/>
                <a:gd name="connsiteY85" fmla="*/ 332687 h 522763"/>
                <a:gd name="connsiteX86" fmla="*/ 867058 w 1353981"/>
                <a:gd name="connsiteY86" fmla="*/ 332687 h 522763"/>
                <a:gd name="connsiteX87" fmla="*/ 867058 w 1353981"/>
                <a:gd name="connsiteY87" fmla="*/ 522763 h 522763"/>
                <a:gd name="connsiteX88" fmla="*/ 914577 w 1353981"/>
                <a:gd name="connsiteY88" fmla="*/ 522763 h 522763"/>
                <a:gd name="connsiteX89" fmla="*/ 914577 w 1353981"/>
                <a:gd name="connsiteY89" fmla="*/ 332687 h 522763"/>
                <a:gd name="connsiteX90" fmla="*/ 962096 w 1353981"/>
                <a:gd name="connsiteY90" fmla="*/ 332687 h 522763"/>
                <a:gd name="connsiteX91" fmla="*/ 962096 w 1353981"/>
                <a:gd name="connsiteY91" fmla="*/ 522763 h 522763"/>
                <a:gd name="connsiteX92" fmla="*/ 1009615 w 1353981"/>
                <a:gd name="connsiteY92" fmla="*/ 522763 h 522763"/>
                <a:gd name="connsiteX93" fmla="*/ 1009615 w 1353981"/>
                <a:gd name="connsiteY93" fmla="*/ 332687 h 522763"/>
                <a:gd name="connsiteX94" fmla="*/ 1050482 w 1353981"/>
                <a:gd name="connsiteY94" fmla="*/ 332687 h 522763"/>
                <a:gd name="connsiteX95" fmla="*/ 1009615 w 1353981"/>
                <a:gd name="connsiteY95" fmla="*/ 180150 h 522763"/>
                <a:gd name="connsiteX96" fmla="*/ 1009615 w 1353981"/>
                <a:gd name="connsiteY96" fmla="*/ 103882 h 522763"/>
                <a:gd name="connsiteX97" fmla="*/ 1045967 w 1353981"/>
                <a:gd name="connsiteY97" fmla="*/ 241687 h 522763"/>
                <a:gd name="connsiteX98" fmla="*/ 1074790 w 1353981"/>
                <a:gd name="connsiteY98" fmla="*/ 258958 h 522763"/>
                <a:gd name="connsiteX99" fmla="*/ 1092061 w 1353981"/>
                <a:gd name="connsiteY99" fmla="*/ 241687 h 522763"/>
                <a:gd name="connsiteX100" fmla="*/ 1128413 w 1353981"/>
                <a:gd name="connsiteY100" fmla="*/ 103882 h 522763"/>
                <a:gd name="connsiteX101" fmla="*/ 1128413 w 1353981"/>
                <a:gd name="connsiteY101" fmla="*/ 522763 h 522763"/>
                <a:gd name="connsiteX102" fmla="*/ 1175932 w 1353981"/>
                <a:gd name="connsiteY102" fmla="*/ 522763 h 522763"/>
                <a:gd name="connsiteX103" fmla="*/ 1175932 w 1353981"/>
                <a:gd name="connsiteY103" fmla="*/ 261408 h 522763"/>
                <a:gd name="connsiteX104" fmla="*/ 1223451 w 1353981"/>
                <a:gd name="connsiteY104" fmla="*/ 261408 h 522763"/>
                <a:gd name="connsiteX105" fmla="*/ 1223451 w 1353981"/>
                <a:gd name="connsiteY105" fmla="*/ 522763 h 522763"/>
                <a:gd name="connsiteX106" fmla="*/ 1270971 w 1353981"/>
                <a:gd name="connsiteY106" fmla="*/ 522763 h 522763"/>
                <a:gd name="connsiteX107" fmla="*/ 1270971 w 1353981"/>
                <a:gd name="connsiteY107" fmla="*/ 105307 h 522763"/>
                <a:gd name="connsiteX108" fmla="*/ 1307085 w 1353981"/>
                <a:gd name="connsiteY108" fmla="*/ 241687 h 522763"/>
                <a:gd name="connsiteX109" fmla="*/ 1330845 w 1353981"/>
                <a:gd name="connsiteY109" fmla="*/ 259269 h 522763"/>
                <a:gd name="connsiteX110" fmla="*/ 1337022 w 1353981"/>
                <a:gd name="connsiteY110" fmla="*/ 259269 h 522763"/>
                <a:gd name="connsiteX111" fmla="*/ 1352979 w 1353981"/>
                <a:gd name="connsiteY111" fmla="*/ 229701 h 522763"/>
                <a:gd name="connsiteX112" fmla="*/ 1352941 w 1353981"/>
                <a:gd name="connsiteY112" fmla="*/ 229570 h 5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53981" h="522763">
                  <a:moveTo>
                    <a:pt x="1352941" y="229570"/>
                  </a:moveTo>
                  <a:lnTo>
                    <a:pt x="1307085" y="56600"/>
                  </a:lnTo>
                  <a:cubicBezTo>
                    <a:pt x="1305814" y="51706"/>
                    <a:pt x="1303460" y="47158"/>
                    <a:pt x="1300195" y="43295"/>
                  </a:cubicBezTo>
                  <a:cubicBezTo>
                    <a:pt x="1284461" y="27015"/>
                    <a:pt x="1265078" y="14717"/>
                    <a:pt x="1243647" y="7418"/>
                  </a:cubicBezTo>
                  <a:cubicBezTo>
                    <a:pt x="1229622" y="2103"/>
                    <a:pt x="1214684" y="-402"/>
                    <a:pt x="1199692" y="52"/>
                  </a:cubicBezTo>
                  <a:cubicBezTo>
                    <a:pt x="1184657" y="64"/>
                    <a:pt x="1169726" y="2552"/>
                    <a:pt x="1155499" y="7418"/>
                  </a:cubicBezTo>
                  <a:cubicBezTo>
                    <a:pt x="1134004" y="14558"/>
                    <a:pt x="1114644" y="26974"/>
                    <a:pt x="1099189" y="43532"/>
                  </a:cubicBezTo>
                  <a:cubicBezTo>
                    <a:pt x="1096062" y="47486"/>
                    <a:pt x="1093724" y="52003"/>
                    <a:pt x="1092299" y="56838"/>
                  </a:cubicBezTo>
                  <a:lnTo>
                    <a:pt x="1069014" y="142610"/>
                  </a:lnTo>
                  <a:lnTo>
                    <a:pt x="1045254" y="56600"/>
                  </a:lnTo>
                  <a:cubicBezTo>
                    <a:pt x="1043848" y="51710"/>
                    <a:pt x="1041420" y="47175"/>
                    <a:pt x="1038127" y="43295"/>
                  </a:cubicBezTo>
                  <a:cubicBezTo>
                    <a:pt x="1022495" y="27003"/>
                    <a:pt x="1003186" y="14700"/>
                    <a:pt x="981816" y="7418"/>
                  </a:cubicBezTo>
                  <a:cubicBezTo>
                    <a:pt x="967926" y="2203"/>
                    <a:pt x="953167" y="-297"/>
                    <a:pt x="938336" y="52"/>
                  </a:cubicBezTo>
                  <a:cubicBezTo>
                    <a:pt x="923297" y="24"/>
                    <a:pt x="908359" y="2514"/>
                    <a:pt x="894143" y="7418"/>
                  </a:cubicBezTo>
                  <a:cubicBezTo>
                    <a:pt x="872605" y="14612"/>
                    <a:pt x="853182" y="27019"/>
                    <a:pt x="837596" y="43532"/>
                  </a:cubicBezTo>
                  <a:cubicBezTo>
                    <a:pt x="834635" y="47555"/>
                    <a:pt x="832383" y="52055"/>
                    <a:pt x="830943" y="56838"/>
                  </a:cubicBezTo>
                  <a:lnTo>
                    <a:pt x="807183" y="145223"/>
                  </a:lnTo>
                  <a:lnTo>
                    <a:pt x="783424" y="57550"/>
                  </a:lnTo>
                  <a:cubicBezTo>
                    <a:pt x="782153" y="52656"/>
                    <a:pt x="779798" y="48108"/>
                    <a:pt x="776533" y="44245"/>
                  </a:cubicBezTo>
                  <a:cubicBezTo>
                    <a:pt x="760800" y="27965"/>
                    <a:pt x="741417" y="15667"/>
                    <a:pt x="719986" y="8368"/>
                  </a:cubicBezTo>
                  <a:cubicBezTo>
                    <a:pt x="706322" y="2849"/>
                    <a:pt x="691719" y="26"/>
                    <a:pt x="676981" y="52"/>
                  </a:cubicBezTo>
                  <a:cubicBezTo>
                    <a:pt x="661946" y="64"/>
                    <a:pt x="647015" y="2552"/>
                    <a:pt x="632788" y="7418"/>
                  </a:cubicBezTo>
                  <a:cubicBezTo>
                    <a:pt x="611293" y="14558"/>
                    <a:pt x="591933" y="26974"/>
                    <a:pt x="576478" y="43532"/>
                  </a:cubicBezTo>
                  <a:cubicBezTo>
                    <a:pt x="573351" y="47486"/>
                    <a:pt x="571013" y="52003"/>
                    <a:pt x="569587" y="56838"/>
                  </a:cubicBezTo>
                  <a:lnTo>
                    <a:pt x="546303" y="142610"/>
                  </a:lnTo>
                  <a:lnTo>
                    <a:pt x="522543" y="56600"/>
                  </a:lnTo>
                  <a:cubicBezTo>
                    <a:pt x="521137" y="51710"/>
                    <a:pt x="518709" y="47175"/>
                    <a:pt x="515416" y="43295"/>
                  </a:cubicBezTo>
                  <a:cubicBezTo>
                    <a:pt x="499784" y="27003"/>
                    <a:pt x="480475" y="14700"/>
                    <a:pt x="459105" y="7418"/>
                  </a:cubicBezTo>
                  <a:cubicBezTo>
                    <a:pt x="445218" y="2203"/>
                    <a:pt x="430456" y="-297"/>
                    <a:pt x="415625" y="52"/>
                  </a:cubicBezTo>
                  <a:cubicBezTo>
                    <a:pt x="400585" y="24"/>
                    <a:pt x="385648" y="2514"/>
                    <a:pt x="371432" y="7418"/>
                  </a:cubicBezTo>
                  <a:cubicBezTo>
                    <a:pt x="349897" y="14612"/>
                    <a:pt x="330471" y="27019"/>
                    <a:pt x="314885" y="43532"/>
                  </a:cubicBezTo>
                  <a:cubicBezTo>
                    <a:pt x="311924" y="47555"/>
                    <a:pt x="309674" y="52055"/>
                    <a:pt x="308232" y="56838"/>
                  </a:cubicBezTo>
                  <a:lnTo>
                    <a:pt x="284472" y="145223"/>
                  </a:lnTo>
                  <a:lnTo>
                    <a:pt x="260713" y="57550"/>
                  </a:lnTo>
                  <a:cubicBezTo>
                    <a:pt x="259442" y="52656"/>
                    <a:pt x="257087" y="48108"/>
                    <a:pt x="253822" y="44245"/>
                  </a:cubicBezTo>
                  <a:cubicBezTo>
                    <a:pt x="238089" y="27965"/>
                    <a:pt x="218706" y="15667"/>
                    <a:pt x="197275" y="8368"/>
                  </a:cubicBezTo>
                  <a:cubicBezTo>
                    <a:pt x="183610" y="2849"/>
                    <a:pt x="169008" y="26"/>
                    <a:pt x="154270" y="52"/>
                  </a:cubicBezTo>
                  <a:cubicBezTo>
                    <a:pt x="139235" y="64"/>
                    <a:pt x="124304" y="2552"/>
                    <a:pt x="110077" y="7418"/>
                  </a:cubicBezTo>
                  <a:cubicBezTo>
                    <a:pt x="88582" y="14558"/>
                    <a:pt x="69222" y="26974"/>
                    <a:pt x="53767" y="43532"/>
                  </a:cubicBezTo>
                  <a:cubicBezTo>
                    <a:pt x="50640" y="47486"/>
                    <a:pt x="48302" y="52003"/>
                    <a:pt x="46876" y="56838"/>
                  </a:cubicBezTo>
                  <a:lnTo>
                    <a:pt x="783" y="230520"/>
                  </a:lnTo>
                  <a:cubicBezTo>
                    <a:pt x="-2537" y="243179"/>
                    <a:pt x="5005" y="256140"/>
                    <a:pt x="17652" y="259507"/>
                  </a:cubicBezTo>
                  <a:lnTo>
                    <a:pt x="23830" y="259507"/>
                  </a:lnTo>
                  <a:cubicBezTo>
                    <a:pt x="34875" y="259885"/>
                    <a:pt x="44721" y="252598"/>
                    <a:pt x="47589" y="241925"/>
                  </a:cubicBezTo>
                  <a:lnTo>
                    <a:pt x="82991" y="103882"/>
                  </a:lnTo>
                  <a:lnTo>
                    <a:pt x="82991" y="522763"/>
                  </a:lnTo>
                  <a:lnTo>
                    <a:pt x="130510" y="522763"/>
                  </a:lnTo>
                  <a:lnTo>
                    <a:pt x="130510" y="261408"/>
                  </a:lnTo>
                  <a:lnTo>
                    <a:pt x="178029" y="261408"/>
                  </a:lnTo>
                  <a:lnTo>
                    <a:pt x="178029" y="522763"/>
                  </a:lnTo>
                  <a:lnTo>
                    <a:pt x="225548" y="522763"/>
                  </a:lnTo>
                  <a:lnTo>
                    <a:pt x="225548" y="105307"/>
                  </a:lnTo>
                  <a:lnTo>
                    <a:pt x="261663" y="241687"/>
                  </a:lnTo>
                  <a:cubicBezTo>
                    <a:pt x="261663" y="254810"/>
                    <a:pt x="272300" y="265447"/>
                    <a:pt x="285423" y="265447"/>
                  </a:cubicBezTo>
                  <a:cubicBezTo>
                    <a:pt x="298545" y="265447"/>
                    <a:pt x="309182" y="254810"/>
                    <a:pt x="309182" y="241687"/>
                  </a:cubicBezTo>
                  <a:lnTo>
                    <a:pt x="344346" y="105307"/>
                  </a:lnTo>
                  <a:lnTo>
                    <a:pt x="344346" y="180150"/>
                  </a:lnTo>
                  <a:lnTo>
                    <a:pt x="303480" y="332687"/>
                  </a:lnTo>
                  <a:lnTo>
                    <a:pt x="344346" y="332687"/>
                  </a:lnTo>
                  <a:lnTo>
                    <a:pt x="344346" y="522763"/>
                  </a:lnTo>
                  <a:lnTo>
                    <a:pt x="391866" y="522763"/>
                  </a:lnTo>
                  <a:lnTo>
                    <a:pt x="391866" y="332687"/>
                  </a:lnTo>
                  <a:lnTo>
                    <a:pt x="439385" y="332687"/>
                  </a:lnTo>
                  <a:lnTo>
                    <a:pt x="439385" y="522763"/>
                  </a:lnTo>
                  <a:lnTo>
                    <a:pt x="486904" y="522763"/>
                  </a:lnTo>
                  <a:lnTo>
                    <a:pt x="486904" y="332687"/>
                  </a:lnTo>
                  <a:lnTo>
                    <a:pt x="527771" y="332687"/>
                  </a:lnTo>
                  <a:lnTo>
                    <a:pt x="486904" y="180150"/>
                  </a:lnTo>
                  <a:lnTo>
                    <a:pt x="486904" y="103882"/>
                  </a:lnTo>
                  <a:lnTo>
                    <a:pt x="523256" y="241687"/>
                  </a:lnTo>
                  <a:cubicBezTo>
                    <a:pt x="526447" y="254415"/>
                    <a:pt x="539351" y="262149"/>
                    <a:pt x="552079" y="258958"/>
                  </a:cubicBezTo>
                  <a:cubicBezTo>
                    <a:pt x="560580" y="256827"/>
                    <a:pt x="567219" y="250189"/>
                    <a:pt x="569350" y="241687"/>
                  </a:cubicBezTo>
                  <a:lnTo>
                    <a:pt x="605702" y="103882"/>
                  </a:lnTo>
                  <a:lnTo>
                    <a:pt x="605702" y="522763"/>
                  </a:lnTo>
                  <a:lnTo>
                    <a:pt x="653221" y="522763"/>
                  </a:lnTo>
                  <a:lnTo>
                    <a:pt x="653221" y="261408"/>
                  </a:lnTo>
                  <a:lnTo>
                    <a:pt x="700740" y="261408"/>
                  </a:lnTo>
                  <a:lnTo>
                    <a:pt x="700740" y="522763"/>
                  </a:lnTo>
                  <a:lnTo>
                    <a:pt x="748260" y="522763"/>
                  </a:lnTo>
                  <a:lnTo>
                    <a:pt x="748260" y="105307"/>
                  </a:lnTo>
                  <a:lnTo>
                    <a:pt x="784374" y="241687"/>
                  </a:lnTo>
                  <a:cubicBezTo>
                    <a:pt x="784374" y="254810"/>
                    <a:pt x="795011" y="265447"/>
                    <a:pt x="808134" y="265447"/>
                  </a:cubicBezTo>
                  <a:cubicBezTo>
                    <a:pt x="821256" y="265447"/>
                    <a:pt x="831893" y="254810"/>
                    <a:pt x="831893" y="241687"/>
                  </a:cubicBezTo>
                  <a:lnTo>
                    <a:pt x="867058" y="105307"/>
                  </a:lnTo>
                  <a:lnTo>
                    <a:pt x="867058" y="180150"/>
                  </a:lnTo>
                  <a:lnTo>
                    <a:pt x="826191" y="332687"/>
                  </a:lnTo>
                  <a:lnTo>
                    <a:pt x="867058" y="332687"/>
                  </a:lnTo>
                  <a:lnTo>
                    <a:pt x="867058" y="522763"/>
                  </a:lnTo>
                  <a:lnTo>
                    <a:pt x="914577" y="522763"/>
                  </a:lnTo>
                  <a:lnTo>
                    <a:pt x="914577" y="332687"/>
                  </a:lnTo>
                  <a:lnTo>
                    <a:pt x="962096" y="332687"/>
                  </a:lnTo>
                  <a:lnTo>
                    <a:pt x="962096" y="522763"/>
                  </a:lnTo>
                  <a:lnTo>
                    <a:pt x="1009615" y="522763"/>
                  </a:lnTo>
                  <a:lnTo>
                    <a:pt x="1009615" y="332687"/>
                  </a:lnTo>
                  <a:lnTo>
                    <a:pt x="1050482" y="332687"/>
                  </a:lnTo>
                  <a:lnTo>
                    <a:pt x="1009615" y="180150"/>
                  </a:lnTo>
                  <a:lnTo>
                    <a:pt x="1009615" y="103882"/>
                  </a:lnTo>
                  <a:lnTo>
                    <a:pt x="1045967" y="241687"/>
                  </a:lnTo>
                  <a:cubicBezTo>
                    <a:pt x="1049158" y="254415"/>
                    <a:pt x="1062062" y="262149"/>
                    <a:pt x="1074790" y="258958"/>
                  </a:cubicBezTo>
                  <a:cubicBezTo>
                    <a:pt x="1083291" y="256827"/>
                    <a:pt x="1089930" y="250189"/>
                    <a:pt x="1092061" y="241687"/>
                  </a:cubicBezTo>
                  <a:lnTo>
                    <a:pt x="1128413" y="103882"/>
                  </a:lnTo>
                  <a:lnTo>
                    <a:pt x="1128413" y="522763"/>
                  </a:lnTo>
                  <a:lnTo>
                    <a:pt x="1175932" y="522763"/>
                  </a:lnTo>
                  <a:lnTo>
                    <a:pt x="1175932" y="261408"/>
                  </a:lnTo>
                  <a:lnTo>
                    <a:pt x="1223451" y="261408"/>
                  </a:lnTo>
                  <a:lnTo>
                    <a:pt x="1223451" y="522763"/>
                  </a:lnTo>
                  <a:lnTo>
                    <a:pt x="1270971" y="522763"/>
                  </a:lnTo>
                  <a:lnTo>
                    <a:pt x="1270971" y="105307"/>
                  </a:lnTo>
                  <a:lnTo>
                    <a:pt x="1307085" y="241687"/>
                  </a:lnTo>
                  <a:cubicBezTo>
                    <a:pt x="1309953" y="252360"/>
                    <a:pt x="1319799" y="259647"/>
                    <a:pt x="1330845" y="259269"/>
                  </a:cubicBezTo>
                  <a:cubicBezTo>
                    <a:pt x="1332898" y="259502"/>
                    <a:pt x="1334970" y="259502"/>
                    <a:pt x="1337022" y="259269"/>
                  </a:cubicBezTo>
                  <a:cubicBezTo>
                    <a:pt x="1349593" y="255511"/>
                    <a:pt x="1356738" y="242272"/>
                    <a:pt x="1352979" y="229701"/>
                  </a:cubicBezTo>
                  <a:cubicBezTo>
                    <a:pt x="1352967" y="229656"/>
                    <a:pt x="1352955" y="229613"/>
                    <a:pt x="1352941" y="229570"/>
                  </a:cubicBezTo>
                  <a:close/>
                </a:path>
              </a:pathLst>
            </a:custGeom>
            <a:solidFill>
              <a:schemeClr val="accent4"/>
            </a:solidFill>
            <a:ln w="2371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3B3F37A-45AE-4084-A3D2-64E78AE7D5E0}"/>
                </a:ext>
              </a:extLst>
            </p:cNvPr>
            <p:cNvSpPr/>
            <p:nvPr/>
          </p:nvSpPr>
          <p:spPr>
            <a:xfrm>
              <a:off x="11116348"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F72B199-C8A1-472D-817C-21AD224EE72F}"/>
                </a:ext>
              </a:extLst>
            </p:cNvPr>
            <p:cNvSpPr/>
            <p:nvPr/>
          </p:nvSpPr>
          <p:spPr>
            <a:xfrm>
              <a:off x="11377703"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C1BE00D-D776-475B-9738-9EF7127ADE82}"/>
                </a:ext>
              </a:extLst>
            </p:cNvPr>
            <p:cNvSpPr/>
            <p:nvPr/>
          </p:nvSpPr>
          <p:spPr>
            <a:xfrm>
              <a:off x="10854992"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0265090-21F3-490E-8137-8B1F8FC74F3A}"/>
                </a:ext>
              </a:extLst>
            </p:cNvPr>
            <p:cNvSpPr/>
            <p:nvPr/>
          </p:nvSpPr>
          <p:spPr>
            <a:xfrm>
              <a:off x="10760121" y="511863"/>
              <a:ext cx="831726" cy="522767"/>
            </a:xfrm>
            <a:custGeom>
              <a:avLst/>
              <a:gdLst>
                <a:gd name="connsiteX0" fmla="*/ 830705 w 831726"/>
                <a:gd name="connsiteY0" fmla="*/ 229574 h 522767"/>
                <a:gd name="connsiteX1" fmla="*/ 784849 w 831726"/>
                <a:gd name="connsiteY1" fmla="*/ 56604 h 522767"/>
                <a:gd name="connsiteX2" fmla="*/ 777721 w 831726"/>
                <a:gd name="connsiteY2" fmla="*/ 43299 h 522767"/>
                <a:gd name="connsiteX3" fmla="*/ 721411 w 831726"/>
                <a:gd name="connsiteY3" fmla="*/ 7422 h 522767"/>
                <a:gd name="connsiteX4" fmla="*/ 676981 w 831726"/>
                <a:gd name="connsiteY4" fmla="*/ 56 h 522767"/>
                <a:gd name="connsiteX5" fmla="*/ 632788 w 831726"/>
                <a:gd name="connsiteY5" fmla="*/ 7422 h 522767"/>
                <a:gd name="connsiteX6" fmla="*/ 576240 w 831726"/>
                <a:gd name="connsiteY6" fmla="*/ 43536 h 522767"/>
                <a:gd name="connsiteX7" fmla="*/ 569587 w 831726"/>
                <a:gd name="connsiteY7" fmla="*/ 56842 h 522767"/>
                <a:gd name="connsiteX8" fmla="*/ 545828 w 831726"/>
                <a:gd name="connsiteY8" fmla="*/ 145227 h 522767"/>
                <a:gd name="connsiteX9" fmla="*/ 522068 w 831726"/>
                <a:gd name="connsiteY9" fmla="*/ 57555 h 522767"/>
                <a:gd name="connsiteX10" fmla="*/ 515178 w 831726"/>
                <a:gd name="connsiteY10" fmla="*/ 44249 h 522767"/>
                <a:gd name="connsiteX11" fmla="*/ 458630 w 831726"/>
                <a:gd name="connsiteY11" fmla="*/ 8372 h 522767"/>
                <a:gd name="connsiteX12" fmla="*/ 415625 w 831726"/>
                <a:gd name="connsiteY12" fmla="*/ 56 h 522767"/>
                <a:gd name="connsiteX13" fmla="*/ 371432 w 831726"/>
                <a:gd name="connsiteY13" fmla="*/ 7422 h 522767"/>
                <a:gd name="connsiteX14" fmla="*/ 315122 w 831726"/>
                <a:gd name="connsiteY14" fmla="*/ 43536 h 522767"/>
                <a:gd name="connsiteX15" fmla="*/ 308232 w 831726"/>
                <a:gd name="connsiteY15" fmla="*/ 56842 h 522767"/>
                <a:gd name="connsiteX16" fmla="*/ 284947 w 831726"/>
                <a:gd name="connsiteY16" fmla="*/ 142614 h 522767"/>
                <a:gd name="connsiteX17" fmla="*/ 261188 w 831726"/>
                <a:gd name="connsiteY17" fmla="*/ 56604 h 522767"/>
                <a:gd name="connsiteX18" fmla="*/ 254060 w 831726"/>
                <a:gd name="connsiteY18" fmla="*/ 43299 h 522767"/>
                <a:gd name="connsiteX19" fmla="*/ 197750 w 831726"/>
                <a:gd name="connsiteY19" fmla="*/ 7422 h 522767"/>
                <a:gd name="connsiteX20" fmla="*/ 154270 w 831726"/>
                <a:gd name="connsiteY20" fmla="*/ 56 h 522767"/>
                <a:gd name="connsiteX21" fmla="*/ 110077 w 831726"/>
                <a:gd name="connsiteY21" fmla="*/ 7422 h 522767"/>
                <a:gd name="connsiteX22" fmla="*/ 53529 w 831726"/>
                <a:gd name="connsiteY22" fmla="*/ 43536 h 522767"/>
                <a:gd name="connsiteX23" fmla="*/ 46876 w 831726"/>
                <a:gd name="connsiteY23" fmla="*/ 56842 h 522767"/>
                <a:gd name="connsiteX24" fmla="*/ 783 w 831726"/>
                <a:gd name="connsiteY24" fmla="*/ 230524 h 522767"/>
                <a:gd name="connsiteX25" fmla="*/ 17652 w 831726"/>
                <a:gd name="connsiteY25" fmla="*/ 259511 h 522767"/>
                <a:gd name="connsiteX26" fmla="*/ 23829 w 831726"/>
                <a:gd name="connsiteY26" fmla="*/ 259511 h 522767"/>
                <a:gd name="connsiteX27" fmla="*/ 47589 w 831726"/>
                <a:gd name="connsiteY27" fmla="*/ 241929 h 522767"/>
                <a:gd name="connsiteX28" fmla="*/ 82991 w 831726"/>
                <a:gd name="connsiteY28" fmla="*/ 105311 h 522767"/>
                <a:gd name="connsiteX29" fmla="*/ 82991 w 831726"/>
                <a:gd name="connsiteY29" fmla="*/ 180154 h 522767"/>
                <a:gd name="connsiteX30" fmla="*/ 42124 w 831726"/>
                <a:gd name="connsiteY30" fmla="*/ 332691 h 522767"/>
                <a:gd name="connsiteX31" fmla="*/ 82991 w 831726"/>
                <a:gd name="connsiteY31" fmla="*/ 332691 h 522767"/>
                <a:gd name="connsiteX32" fmla="*/ 82991 w 831726"/>
                <a:gd name="connsiteY32" fmla="*/ 522767 h 522767"/>
                <a:gd name="connsiteX33" fmla="*/ 130510 w 831726"/>
                <a:gd name="connsiteY33" fmla="*/ 522767 h 522767"/>
                <a:gd name="connsiteX34" fmla="*/ 130510 w 831726"/>
                <a:gd name="connsiteY34" fmla="*/ 332691 h 522767"/>
                <a:gd name="connsiteX35" fmla="*/ 178029 w 831726"/>
                <a:gd name="connsiteY35" fmla="*/ 332691 h 522767"/>
                <a:gd name="connsiteX36" fmla="*/ 178029 w 831726"/>
                <a:gd name="connsiteY36" fmla="*/ 522767 h 522767"/>
                <a:gd name="connsiteX37" fmla="*/ 225548 w 831726"/>
                <a:gd name="connsiteY37" fmla="*/ 522767 h 522767"/>
                <a:gd name="connsiteX38" fmla="*/ 225548 w 831726"/>
                <a:gd name="connsiteY38" fmla="*/ 332691 h 522767"/>
                <a:gd name="connsiteX39" fmla="*/ 266415 w 831726"/>
                <a:gd name="connsiteY39" fmla="*/ 332691 h 522767"/>
                <a:gd name="connsiteX40" fmla="*/ 225548 w 831726"/>
                <a:gd name="connsiteY40" fmla="*/ 180154 h 522767"/>
                <a:gd name="connsiteX41" fmla="*/ 225548 w 831726"/>
                <a:gd name="connsiteY41" fmla="*/ 103886 h 522767"/>
                <a:gd name="connsiteX42" fmla="*/ 261901 w 831726"/>
                <a:gd name="connsiteY42" fmla="*/ 241691 h 522767"/>
                <a:gd name="connsiteX43" fmla="*/ 290723 w 831726"/>
                <a:gd name="connsiteY43" fmla="*/ 258962 h 522767"/>
                <a:gd name="connsiteX44" fmla="*/ 307994 w 831726"/>
                <a:gd name="connsiteY44" fmla="*/ 241691 h 522767"/>
                <a:gd name="connsiteX45" fmla="*/ 344346 w 831726"/>
                <a:gd name="connsiteY45" fmla="*/ 103886 h 522767"/>
                <a:gd name="connsiteX46" fmla="*/ 344346 w 831726"/>
                <a:gd name="connsiteY46" fmla="*/ 522767 h 522767"/>
                <a:gd name="connsiteX47" fmla="*/ 391866 w 831726"/>
                <a:gd name="connsiteY47" fmla="*/ 522767 h 522767"/>
                <a:gd name="connsiteX48" fmla="*/ 391866 w 831726"/>
                <a:gd name="connsiteY48" fmla="*/ 261412 h 522767"/>
                <a:gd name="connsiteX49" fmla="*/ 439385 w 831726"/>
                <a:gd name="connsiteY49" fmla="*/ 261412 h 522767"/>
                <a:gd name="connsiteX50" fmla="*/ 439385 w 831726"/>
                <a:gd name="connsiteY50" fmla="*/ 522767 h 522767"/>
                <a:gd name="connsiteX51" fmla="*/ 486904 w 831726"/>
                <a:gd name="connsiteY51" fmla="*/ 522767 h 522767"/>
                <a:gd name="connsiteX52" fmla="*/ 486904 w 831726"/>
                <a:gd name="connsiteY52" fmla="*/ 105311 h 522767"/>
                <a:gd name="connsiteX53" fmla="*/ 523019 w 831726"/>
                <a:gd name="connsiteY53" fmla="*/ 241691 h 522767"/>
                <a:gd name="connsiteX54" fmla="*/ 546778 w 831726"/>
                <a:gd name="connsiteY54" fmla="*/ 265451 h 522767"/>
                <a:gd name="connsiteX55" fmla="*/ 570538 w 831726"/>
                <a:gd name="connsiteY55" fmla="*/ 241691 h 522767"/>
                <a:gd name="connsiteX56" fmla="*/ 605702 w 831726"/>
                <a:gd name="connsiteY56" fmla="*/ 105311 h 522767"/>
                <a:gd name="connsiteX57" fmla="*/ 605702 w 831726"/>
                <a:gd name="connsiteY57" fmla="*/ 180154 h 522767"/>
                <a:gd name="connsiteX58" fmla="*/ 564835 w 831726"/>
                <a:gd name="connsiteY58" fmla="*/ 332691 h 522767"/>
                <a:gd name="connsiteX59" fmla="*/ 605702 w 831726"/>
                <a:gd name="connsiteY59" fmla="*/ 332691 h 522767"/>
                <a:gd name="connsiteX60" fmla="*/ 605702 w 831726"/>
                <a:gd name="connsiteY60" fmla="*/ 522767 h 522767"/>
                <a:gd name="connsiteX61" fmla="*/ 653221 w 831726"/>
                <a:gd name="connsiteY61" fmla="*/ 522767 h 522767"/>
                <a:gd name="connsiteX62" fmla="*/ 653221 w 831726"/>
                <a:gd name="connsiteY62" fmla="*/ 332691 h 522767"/>
                <a:gd name="connsiteX63" fmla="*/ 700740 w 831726"/>
                <a:gd name="connsiteY63" fmla="*/ 332691 h 522767"/>
                <a:gd name="connsiteX64" fmla="*/ 700740 w 831726"/>
                <a:gd name="connsiteY64" fmla="*/ 522767 h 522767"/>
                <a:gd name="connsiteX65" fmla="*/ 748260 w 831726"/>
                <a:gd name="connsiteY65" fmla="*/ 522767 h 522767"/>
                <a:gd name="connsiteX66" fmla="*/ 748260 w 831726"/>
                <a:gd name="connsiteY66" fmla="*/ 332691 h 522767"/>
                <a:gd name="connsiteX67" fmla="*/ 789126 w 831726"/>
                <a:gd name="connsiteY67" fmla="*/ 332691 h 522767"/>
                <a:gd name="connsiteX68" fmla="*/ 748260 w 831726"/>
                <a:gd name="connsiteY68" fmla="*/ 180154 h 522767"/>
                <a:gd name="connsiteX69" fmla="*/ 748260 w 831726"/>
                <a:gd name="connsiteY69" fmla="*/ 103886 h 522767"/>
                <a:gd name="connsiteX70" fmla="*/ 784612 w 831726"/>
                <a:gd name="connsiteY70" fmla="*/ 241691 h 522767"/>
                <a:gd name="connsiteX71" fmla="*/ 808371 w 831726"/>
                <a:gd name="connsiteY71" fmla="*/ 259274 h 522767"/>
                <a:gd name="connsiteX72" fmla="*/ 814549 w 831726"/>
                <a:gd name="connsiteY72" fmla="*/ 259274 h 522767"/>
                <a:gd name="connsiteX73" fmla="*/ 830789 w 831726"/>
                <a:gd name="connsiteY73" fmla="*/ 229857 h 522767"/>
                <a:gd name="connsiteX74" fmla="*/ 830705 w 831726"/>
                <a:gd name="connsiteY74"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31726" h="522767">
                  <a:moveTo>
                    <a:pt x="830705" y="229574"/>
                  </a:moveTo>
                  <a:lnTo>
                    <a:pt x="784849" y="56604"/>
                  </a:lnTo>
                  <a:cubicBezTo>
                    <a:pt x="783443" y="51714"/>
                    <a:pt x="781015" y="47179"/>
                    <a:pt x="777721" y="43299"/>
                  </a:cubicBezTo>
                  <a:cubicBezTo>
                    <a:pt x="762090" y="27009"/>
                    <a:pt x="742781" y="14704"/>
                    <a:pt x="721411" y="7422"/>
                  </a:cubicBezTo>
                  <a:cubicBezTo>
                    <a:pt x="707224" y="2085"/>
                    <a:pt x="692130" y="-416"/>
                    <a:pt x="676981" y="56"/>
                  </a:cubicBezTo>
                  <a:cubicBezTo>
                    <a:pt x="661941" y="28"/>
                    <a:pt x="647003" y="2518"/>
                    <a:pt x="632788" y="7422"/>
                  </a:cubicBezTo>
                  <a:cubicBezTo>
                    <a:pt x="611252" y="14616"/>
                    <a:pt x="591826" y="27023"/>
                    <a:pt x="576240" y="43536"/>
                  </a:cubicBezTo>
                  <a:cubicBezTo>
                    <a:pt x="573280" y="47559"/>
                    <a:pt x="571030" y="52059"/>
                    <a:pt x="569587" y="56842"/>
                  </a:cubicBezTo>
                  <a:lnTo>
                    <a:pt x="545828" y="145227"/>
                  </a:lnTo>
                  <a:lnTo>
                    <a:pt x="522068" y="57555"/>
                  </a:lnTo>
                  <a:cubicBezTo>
                    <a:pt x="520797" y="52660"/>
                    <a:pt x="518443" y="48113"/>
                    <a:pt x="515178" y="44249"/>
                  </a:cubicBezTo>
                  <a:cubicBezTo>
                    <a:pt x="499444" y="27969"/>
                    <a:pt x="480061" y="15671"/>
                    <a:pt x="458630" y="8372"/>
                  </a:cubicBezTo>
                  <a:cubicBezTo>
                    <a:pt x="444966" y="2853"/>
                    <a:pt x="430363" y="29"/>
                    <a:pt x="415625" y="56"/>
                  </a:cubicBezTo>
                  <a:cubicBezTo>
                    <a:pt x="400590" y="68"/>
                    <a:pt x="385660" y="2556"/>
                    <a:pt x="371432" y="7422"/>
                  </a:cubicBezTo>
                  <a:cubicBezTo>
                    <a:pt x="349937" y="14562"/>
                    <a:pt x="330578" y="26978"/>
                    <a:pt x="315122" y="43536"/>
                  </a:cubicBezTo>
                  <a:cubicBezTo>
                    <a:pt x="311995" y="47490"/>
                    <a:pt x="309657" y="52007"/>
                    <a:pt x="308232" y="56842"/>
                  </a:cubicBezTo>
                  <a:lnTo>
                    <a:pt x="284947" y="142614"/>
                  </a:lnTo>
                  <a:lnTo>
                    <a:pt x="261188" y="56604"/>
                  </a:lnTo>
                  <a:cubicBezTo>
                    <a:pt x="259781" y="51714"/>
                    <a:pt x="257353" y="47179"/>
                    <a:pt x="254060" y="43299"/>
                  </a:cubicBezTo>
                  <a:cubicBezTo>
                    <a:pt x="238429" y="27009"/>
                    <a:pt x="219119" y="14704"/>
                    <a:pt x="197750" y="7422"/>
                  </a:cubicBezTo>
                  <a:cubicBezTo>
                    <a:pt x="183862" y="2207"/>
                    <a:pt x="169100" y="-293"/>
                    <a:pt x="154270" y="56"/>
                  </a:cubicBezTo>
                  <a:cubicBezTo>
                    <a:pt x="139230" y="28"/>
                    <a:pt x="124292" y="2518"/>
                    <a:pt x="110077" y="7422"/>
                  </a:cubicBezTo>
                  <a:cubicBezTo>
                    <a:pt x="88541" y="14616"/>
                    <a:pt x="69115" y="27023"/>
                    <a:pt x="53529" y="43536"/>
                  </a:cubicBezTo>
                  <a:cubicBezTo>
                    <a:pt x="50569" y="47559"/>
                    <a:pt x="48319" y="52059"/>
                    <a:pt x="46876" y="56842"/>
                  </a:cubicBezTo>
                  <a:lnTo>
                    <a:pt x="783" y="230524"/>
                  </a:lnTo>
                  <a:cubicBezTo>
                    <a:pt x="-2537" y="243184"/>
                    <a:pt x="5005" y="256144"/>
                    <a:pt x="17652" y="259511"/>
                  </a:cubicBezTo>
                  <a:cubicBezTo>
                    <a:pt x="19705" y="259744"/>
                    <a:pt x="21777" y="259744"/>
                    <a:pt x="23829" y="259511"/>
                  </a:cubicBezTo>
                  <a:cubicBezTo>
                    <a:pt x="34875" y="259889"/>
                    <a:pt x="44721" y="252602"/>
                    <a:pt x="47589" y="241929"/>
                  </a:cubicBezTo>
                  <a:lnTo>
                    <a:pt x="82991" y="105311"/>
                  </a:lnTo>
                  <a:lnTo>
                    <a:pt x="82991" y="180154"/>
                  </a:lnTo>
                  <a:lnTo>
                    <a:pt x="42124" y="332691"/>
                  </a:lnTo>
                  <a:lnTo>
                    <a:pt x="82991" y="332691"/>
                  </a:lnTo>
                  <a:lnTo>
                    <a:pt x="82991" y="522767"/>
                  </a:lnTo>
                  <a:lnTo>
                    <a:pt x="130510" y="522767"/>
                  </a:lnTo>
                  <a:lnTo>
                    <a:pt x="130510" y="332691"/>
                  </a:lnTo>
                  <a:lnTo>
                    <a:pt x="178029" y="332691"/>
                  </a:lnTo>
                  <a:lnTo>
                    <a:pt x="178029" y="522767"/>
                  </a:lnTo>
                  <a:lnTo>
                    <a:pt x="225548" y="522767"/>
                  </a:lnTo>
                  <a:lnTo>
                    <a:pt x="225548" y="332691"/>
                  </a:lnTo>
                  <a:lnTo>
                    <a:pt x="266415" y="332691"/>
                  </a:lnTo>
                  <a:lnTo>
                    <a:pt x="225548" y="180154"/>
                  </a:lnTo>
                  <a:lnTo>
                    <a:pt x="225548" y="103886"/>
                  </a:lnTo>
                  <a:lnTo>
                    <a:pt x="261901" y="241691"/>
                  </a:lnTo>
                  <a:cubicBezTo>
                    <a:pt x="265092" y="254419"/>
                    <a:pt x="277995" y="262153"/>
                    <a:pt x="290723" y="258962"/>
                  </a:cubicBezTo>
                  <a:cubicBezTo>
                    <a:pt x="299225" y="256831"/>
                    <a:pt x="305863" y="250193"/>
                    <a:pt x="307994" y="241691"/>
                  </a:cubicBezTo>
                  <a:lnTo>
                    <a:pt x="344346" y="103886"/>
                  </a:lnTo>
                  <a:lnTo>
                    <a:pt x="344346" y="522767"/>
                  </a:lnTo>
                  <a:lnTo>
                    <a:pt x="391866" y="522767"/>
                  </a:lnTo>
                  <a:lnTo>
                    <a:pt x="391866" y="261412"/>
                  </a:lnTo>
                  <a:lnTo>
                    <a:pt x="439385" y="261412"/>
                  </a:lnTo>
                  <a:lnTo>
                    <a:pt x="439385" y="522767"/>
                  </a:lnTo>
                  <a:lnTo>
                    <a:pt x="486904" y="522767"/>
                  </a:lnTo>
                  <a:lnTo>
                    <a:pt x="486904" y="105311"/>
                  </a:lnTo>
                  <a:lnTo>
                    <a:pt x="523019" y="241691"/>
                  </a:lnTo>
                  <a:cubicBezTo>
                    <a:pt x="523019" y="254814"/>
                    <a:pt x="533656" y="265451"/>
                    <a:pt x="546778" y="265451"/>
                  </a:cubicBezTo>
                  <a:cubicBezTo>
                    <a:pt x="559901" y="265451"/>
                    <a:pt x="570538" y="254814"/>
                    <a:pt x="570538" y="241691"/>
                  </a:cubicBezTo>
                  <a:lnTo>
                    <a:pt x="605702" y="105311"/>
                  </a:lnTo>
                  <a:lnTo>
                    <a:pt x="605702" y="180154"/>
                  </a:lnTo>
                  <a:lnTo>
                    <a:pt x="564835" y="332691"/>
                  </a:lnTo>
                  <a:lnTo>
                    <a:pt x="605702" y="332691"/>
                  </a:lnTo>
                  <a:lnTo>
                    <a:pt x="605702" y="522767"/>
                  </a:lnTo>
                  <a:lnTo>
                    <a:pt x="653221" y="522767"/>
                  </a:lnTo>
                  <a:lnTo>
                    <a:pt x="653221" y="332691"/>
                  </a:lnTo>
                  <a:lnTo>
                    <a:pt x="700740" y="332691"/>
                  </a:lnTo>
                  <a:lnTo>
                    <a:pt x="700740" y="522767"/>
                  </a:lnTo>
                  <a:lnTo>
                    <a:pt x="748260" y="522767"/>
                  </a:lnTo>
                  <a:lnTo>
                    <a:pt x="748260" y="332691"/>
                  </a:lnTo>
                  <a:lnTo>
                    <a:pt x="789126" y="332691"/>
                  </a:lnTo>
                  <a:lnTo>
                    <a:pt x="748260" y="180154"/>
                  </a:lnTo>
                  <a:lnTo>
                    <a:pt x="748260" y="103886"/>
                  </a:lnTo>
                  <a:lnTo>
                    <a:pt x="784612" y="241691"/>
                  </a:lnTo>
                  <a:cubicBezTo>
                    <a:pt x="787480" y="252364"/>
                    <a:pt x="797326" y="259651"/>
                    <a:pt x="808371" y="259274"/>
                  </a:cubicBezTo>
                  <a:lnTo>
                    <a:pt x="814549" y="259274"/>
                  </a:lnTo>
                  <a:cubicBezTo>
                    <a:pt x="827156" y="255636"/>
                    <a:pt x="834429" y="242466"/>
                    <a:pt x="830789" y="229857"/>
                  </a:cubicBezTo>
                  <a:cubicBezTo>
                    <a:pt x="830762" y="229764"/>
                    <a:pt x="830734" y="229669"/>
                    <a:pt x="830705" y="229574"/>
                  </a:cubicBezTo>
                  <a:close/>
                </a:path>
              </a:pathLst>
            </a:custGeom>
            <a:solidFill>
              <a:schemeClr val="accent4"/>
            </a:solidFill>
            <a:ln w="23713"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E086C2B9-0689-4ADD-B468-6F8249C84680}"/>
              </a:ext>
            </a:extLst>
          </p:cNvPr>
          <p:cNvGrpSpPr/>
          <p:nvPr/>
        </p:nvGrpSpPr>
        <p:grpSpPr>
          <a:xfrm>
            <a:off x="1058015" y="1661880"/>
            <a:ext cx="7994158" cy="4921796"/>
            <a:chOff x="1058015" y="1661880"/>
            <a:chExt cx="7994158" cy="4921796"/>
          </a:xfrm>
        </p:grpSpPr>
        <p:sp>
          <p:nvSpPr>
            <p:cNvPr id="25" name="Content Placeholder 2">
              <a:extLst>
                <a:ext uri="{FF2B5EF4-FFF2-40B4-BE49-F238E27FC236}">
                  <a16:creationId xmlns:a16="http://schemas.microsoft.com/office/drawing/2014/main" id="{CDEBF7AE-7934-4D57-8CC8-AEE31A7EAAF3}"/>
                </a:ext>
              </a:extLst>
            </p:cNvPr>
            <p:cNvSpPr txBox="1">
              <a:spLocks/>
            </p:cNvSpPr>
            <p:nvPr/>
          </p:nvSpPr>
          <p:spPr>
            <a:xfrm>
              <a:off x="1058015" y="1661880"/>
              <a:ext cx="7994158" cy="4921796"/>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365760" fontAlgn="base">
                <a:spcBef>
                  <a:spcPts val="600"/>
                </a:spcBef>
                <a:spcAft>
                  <a:spcPts val="800"/>
                </a:spcAft>
                <a:buClr>
                  <a:schemeClr val="accent1">
                    <a:lumMod val="75000"/>
                  </a:schemeClr>
                </a:buClr>
              </a:pPr>
              <a:r>
                <a:rPr lang="en-US" sz="2000" b="1" dirty="0">
                  <a:latin typeface="Trebuchet MS" panose="020B0703020202090204" pitchFamily="34" charset="0"/>
                </a:rPr>
                <a:t>Local District </a:t>
              </a:r>
              <a:r>
                <a:rPr lang="en-US" sz="2000" dirty="0">
                  <a:latin typeface="Trebuchet MS" panose="020B0703020202090204" pitchFamily="34" charset="0"/>
                </a:rPr>
                <a:t>– Contact your GSR</a:t>
              </a:r>
            </a:p>
            <a:p>
              <a:pPr marL="457200" indent="-365760" fontAlgn="base">
                <a:spcBef>
                  <a:spcPts val="600"/>
                </a:spcBef>
                <a:spcAft>
                  <a:spcPts val="600"/>
                </a:spcAft>
                <a:buClr>
                  <a:schemeClr val="accent1">
                    <a:lumMod val="75000"/>
                  </a:schemeClr>
                </a:buClr>
              </a:pPr>
              <a:r>
                <a:rPr lang="en-US" sz="2000" b="1" dirty="0">
                  <a:latin typeface="Trebuchet MS" panose="020B0703020202090204" pitchFamily="34" charset="0"/>
                </a:rPr>
                <a:t>Intergroup (Sepia)</a:t>
              </a:r>
            </a:p>
            <a:p>
              <a:pPr marL="822960" lvl="1" indent="-365760" fontAlgn="base">
                <a:spcBef>
                  <a:spcPts val="0"/>
                </a:spcBef>
                <a:spcAft>
                  <a:spcPts val="300"/>
                </a:spcAft>
                <a:buClr>
                  <a:schemeClr val="accent1">
                    <a:lumMod val="75000"/>
                  </a:schemeClr>
                </a:buClr>
                <a:buFont typeface="Wingdings" panose="05000000000000000000" pitchFamily="2" charset="2"/>
                <a:buChar char="v"/>
              </a:pPr>
              <a:r>
                <a:rPr lang="en-US" sz="1800" b="1" u="sng" dirty="0">
                  <a:solidFill>
                    <a:srgbClr val="05649F"/>
                  </a:solidFill>
                  <a:latin typeface="Trebuchet MS" panose="020B0703020202090204" pitchFamily="34" charset="0"/>
                  <a:hlinkClick r:id="rId3">
                    <a:extLst>
                      <a:ext uri="{A12FA001-AC4F-418D-AE19-62706E023703}">
                        <ahyp:hlinkClr xmlns:ahyp="http://schemas.microsoft.com/office/drawing/2018/hyperlinkcolor" val="tx"/>
                      </a:ext>
                    </a:extLst>
                  </a:hlinkClick>
                </a:rPr>
                <a:t>aasepia.org/donate</a:t>
              </a:r>
              <a:endParaRPr lang="en-US" sz="1800" b="1" u="sng" dirty="0">
                <a:solidFill>
                  <a:srgbClr val="05649F"/>
                </a:solidFill>
                <a:latin typeface="Trebuchet MS" panose="020B0703020202090204" pitchFamily="34" charset="0"/>
              </a:endParaRPr>
            </a:p>
            <a:p>
              <a:pPr marL="822960" lvl="1" indent="-365760" fontAlgn="base">
                <a:spcBef>
                  <a:spcPts val="300"/>
                </a:spcBef>
                <a:spcAft>
                  <a:spcPts val="300"/>
                </a:spcAft>
                <a:buClr>
                  <a:schemeClr val="accent1">
                    <a:lumMod val="75000"/>
                  </a:schemeClr>
                </a:buClr>
                <a:buFont typeface="Wingdings" panose="05000000000000000000" pitchFamily="2" charset="2"/>
                <a:buChar char="v"/>
              </a:pPr>
              <a:r>
                <a:rPr lang="en-US" sz="1600" dirty="0">
                  <a:solidFill>
                    <a:schemeClr val="tx1"/>
                  </a:solidFill>
                  <a:latin typeface="Trebuchet MS" panose="020B0703020202090204" pitchFamily="34" charset="0"/>
                </a:rPr>
                <a:t>1903 South Broad Street -- 2nd Floor</a:t>
              </a:r>
              <a:br>
                <a:rPr lang="en-US" sz="1600" dirty="0">
                  <a:solidFill>
                    <a:schemeClr val="tx1"/>
                  </a:solidFill>
                  <a:latin typeface="Trebuchet MS" panose="020B0703020202090204" pitchFamily="34" charset="0"/>
                </a:rPr>
              </a:br>
              <a:r>
                <a:rPr lang="en-US" sz="1600" dirty="0">
                  <a:solidFill>
                    <a:schemeClr val="tx1"/>
                  </a:solidFill>
                  <a:latin typeface="Trebuchet MS" panose="020B0703020202090204" pitchFamily="34" charset="0"/>
                </a:rPr>
                <a:t>Philadelphia, PA 19148-2216 –Checks  payable to SEPIA</a:t>
              </a:r>
            </a:p>
            <a:p>
              <a:pPr marL="457200" indent="-365760" fontAlgn="base">
                <a:spcBef>
                  <a:spcPts val="800"/>
                </a:spcBef>
                <a:spcAft>
                  <a:spcPts val="600"/>
                </a:spcAft>
                <a:buClr>
                  <a:schemeClr val="accent1">
                    <a:lumMod val="75000"/>
                  </a:schemeClr>
                </a:buClr>
              </a:pPr>
              <a:r>
                <a:rPr lang="en-US" sz="2000" b="1" dirty="0">
                  <a:latin typeface="Trebuchet MS" panose="020B0703020202090204" pitchFamily="34" charset="0"/>
                </a:rPr>
                <a:t>Area 59</a:t>
              </a:r>
            </a:p>
            <a:p>
              <a:pPr marL="822960" lvl="1" indent="-365760" fontAlgn="base">
                <a:spcBef>
                  <a:spcPts val="0"/>
                </a:spcBef>
                <a:spcAft>
                  <a:spcPts val="300"/>
                </a:spcAft>
                <a:buClr>
                  <a:schemeClr val="accent1">
                    <a:lumMod val="75000"/>
                  </a:schemeClr>
                </a:buClr>
                <a:buFont typeface="Wingdings" panose="05000000000000000000" pitchFamily="2" charset="2"/>
                <a:buChar char="v"/>
              </a:pPr>
              <a:r>
                <a:rPr lang="en-US" sz="1800" b="1" dirty="0">
                  <a:solidFill>
                    <a:srgbClr val="05649F"/>
                  </a:solidFill>
                  <a:latin typeface="Trebuchet MS" panose="020B0703020202090204" pitchFamily="34" charset="0"/>
                  <a:hlinkClick r:id="rId4">
                    <a:extLst>
                      <a:ext uri="{A12FA001-AC4F-418D-AE19-62706E023703}">
                        <ahyp:hlinkClr xmlns:ahyp="http://schemas.microsoft.com/office/drawing/2018/hyperlinkcolor" val="tx"/>
                      </a:ext>
                    </a:extLst>
                  </a:hlinkClick>
                </a:rPr>
                <a:t>area59aa.org/contributions</a:t>
              </a:r>
              <a:endParaRPr lang="en-US" sz="1800" b="1" dirty="0">
                <a:solidFill>
                  <a:srgbClr val="05649F"/>
                </a:solidFill>
                <a:latin typeface="Trebuchet MS" panose="020B0703020202090204" pitchFamily="34" charset="0"/>
              </a:endParaRPr>
            </a:p>
            <a:p>
              <a:pPr marL="822960" lvl="1" indent="-365760" fontAlgn="base">
                <a:spcBef>
                  <a:spcPts val="300"/>
                </a:spcBef>
                <a:spcAft>
                  <a:spcPts val="300"/>
                </a:spcAft>
                <a:buClr>
                  <a:schemeClr val="accent1">
                    <a:lumMod val="75000"/>
                  </a:schemeClr>
                </a:buClr>
                <a:buFont typeface="Wingdings" panose="05000000000000000000" pitchFamily="2" charset="2"/>
                <a:buChar char="v"/>
              </a:pPr>
              <a:r>
                <a:rPr lang="en-US" sz="1600" dirty="0">
                  <a:latin typeface="Trebuchet MS" panose="020B0703020202090204" pitchFamily="34" charset="0"/>
                </a:rPr>
                <a:t>Area 59 Treasurer</a:t>
              </a:r>
              <a:br>
                <a:rPr lang="en-US" sz="1600" dirty="0">
                  <a:latin typeface="Trebuchet MS" panose="020B0703020202090204" pitchFamily="34" charset="0"/>
                </a:rPr>
              </a:br>
              <a:r>
                <a:rPr lang="en-US" sz="1600" dirty="0">
                  <a:latin typeface="Trebuchet MS" panose="020B0703020202090204" pitchFamily="34" charset="0"/>
                </a:rPr>
                <a:t>14 Casey Drive</a:t>
              </a:r>
              <a:br>
                <a:rPr lang="en-US" sz="1600" dirty="0">
                  <a:latin typeface="Trebuchet MS" panose="020B0703020202090204" pitchFamily="34" charset="0"/>
                </a:rPr>
              </a:br>
              <a:r>
                <a:rPr lang="en-US" sz="1600" dirty="0">
                  <a:latin typeface="Trebuchet MS" panose="020B0703020202090204" pitchFamily="34" charset="0"/>
                </a:rPr>
                <a:t>Williamsport, PA 17701 – Checks payable to Area 59</a:t>
              </a:r>
            </a:p>
            <a:p>
              <a:pPr marL="457200" indent="-365760" defTabSz="570113">
                <a:spcBef>
                  <a:spcPts val="800"/>
                </a:spcBef>
                <a:spcAft>
                  <a:spcPts val="600"/>
                </a:spcAft>
                <a:buClr>
                  <a:srgbClr val="90C226">
                    <a:lumMod val="75000"/>
                  </a:srgbClr>
                </a:buClr>
                <a:buFont typeface=".Lucida Grande UI Regular"/>
                <a:buChar char="►"/>
                <a:tabLst>
                  <a:tab pos="908041" algn="l"/>
                </a:tabLst>
              </a:pPr>
              <a:r>
                <a:rPr lang="en-US" sz="2000" b="1" dirty="0">
                  <a:solidFill>
                    <a:prstClr val="black">
                      <a:lumMod val="75000"/>
                      <a:lumOff val="25000"/>
                    </a:prstClr>
                  </a:solidFill>
                </a:rPr>
                <a:t>General Service Office</a:t>
              </a:r>
            </a:p>
            <a:p>
              <a:pPr marL="822960" marR="0" lvl="1" indent="-365760" algn="l" defTabSz="457200" rtl="0" eaLnBrk="1" fontAlgn="base" latinLnBrk="0" hangingPunct="1">
                <a:lnSpc>
                  <a:spcPct val="100000"/>
                </a:lnSpc>
                <a:spcBef>
                  <a:spcPts val="0"/>
                </a:spcBef>
                <a:spcAft>
                  <a:spcPts val="300"/>
                </a:spcAft>
                <a:buClr>
                  <a:srgbClr val="90C226">
                    <a:lumMod val="75000"/>
                  </a:srgbClr>
                </a:buClr>
                <a:buSzTx/>
                <a:buFont typeface="Wingdings" panose="05000000000000000000" pitchFamily="2" charset="2"/>
                <a:buChar char="v"/>
                <a:tabLst/>
                <a:defRPr/>
              </a:pPr>
              <a:r>
                <a:rPr kumimoji="0" lang="en-US" sz="1800" b="1" i="0" u="none" strike="noStrike" kern="1200" cap="none" spc="0" normalizeH="0" baseline="0" noProof="0" dirty="0">
                  <a:ln>
                    <a:noFill/>
                  </a:ln>
                  <a:solidFill>
                    <a:srgbClr val="05649F"/>
                  </a:solidFill>
                  <a:effectLst/>
                  <a:uLnTx/>
                  <a:uFillTx/>
                  <a:latin typeface="Trebuchet MS" panose="020B0703020202090204" pitchFamily="34" charset="0"/>
                  <a:ea typeface="+mn-ea"/>
                  <a:cs typeface="+mn-cs"/>
                  <a:hlinkClick r:id="rId5">
                    <a:extLst>
                      <a:ext uri="{A12FA001-AC4F-418D-AE19-62706E023703}">
                        <ahyp:hlinkClr xmlns:ahyp="http://schemas.microsoft.com/office/drawing/2018/hyperlinkcolor" val="tx"/>
                      </a:ext>
                    </a:extLst>
                  </a:hlinkClick>
                </a:rPr>
                <a:t>contribution.aa.org</a:t>
              </a:r>
              <a:endParaRPr kumimoji="0" lang="en-US" sz="1800" b="1" i="0" u="none" strike="noStrike" kern="1200" cap="none" spc="0" normalizeH="0" baseline="0" noProof="0" dirty="0">
                <a:ln>
                  <a:noFill/>
                </a:ln>
                <a:solidFill>
                  <a:srgbClr val="05649F"/>
                </a:solidFill>
                <a:effectLst/>
                <a:uLnTx/>
                <a:uFillTx/>
                <a:latin typeface="Trebuchet MS" panose="020B0703020202090204" pitchFamily="34" charset="0"/>
                <a:ea typeface="+mn-ea"/>
                <a:cs typeface="+mn-cs"/>
              </a:endParaRPr>
            </a:p>
            <a:p>
              <a:pPr marL="822960" lvl="1" indent="-365760" fontAlgn="base">
                <a:spcBef>
                  <a:spcPts val="300"/>
                </a:spcBef>
                <a:spcAft>
                  <a:spcPts val="300"/>
                </a:spcAft>
                <a:buClr>
                  <a:schemeClr val="accent1">
                    <a:lumMod val="75000"/>
                  </a:schemeClr>
                </a:buClr>
                <a:buFont typeface="Wingdings" panose="05000000000000000000" pitchFamily="2" charset="2"/>
                <a:buChar char="v"/>
              </a:pPr>
              <a:r>
                <a:rPr lang="en-US" sz="1600" dirty="0">
                  <a:latin typeface="Trebuchet MS" panose="020B0703020202090204" pitchFamily="34" charset="0"/>
                </a:rPr>
                <a:t>General Service Office, Box 459</a:t>
              </a:r>
              <a:br>
                <a:rPr lang="en-US" sz="1600" dirty="0">
                  <a:latin typeface="Trebuchet MS" panose="020B0703020202090204" pitchFamily="34" charset="0"/>
                </a:rPr>
              </a:br>
              <a:r>
                <a:rPr lang="en-US" sz="1600" dirty="0">
                  <a:latin typeface="Trebuchet MS" panose="020B0703020202090204" pitchFamily="34" charset="0"/>
                </a:rPr>
                <a:t>Grand Central Station</a:t>
              </a:r>
              <a:br>
                <a:rPr lang="en-US" sz="1600" dirty="0">
                  <a:latin typeface="Trebuchet MS" panose="020B0703020202090204" pitchFamily="34" charset="0"/>
                </a:rPr>
              </a:br>
              <a:r>
                <a:rPr lang="en-US" sz="1600" dirty="0">
                  <a:latin typeface="Trebuchet MS" panose="020B0703020202090204" pitchFamily="34" charset="0"/>
                </a:rPr>
                <a:t>New York, NY 10163 - Checks payable to General Service Office</a:t>
              </a: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pic>
          <p:nvPicPr>
            <p:cNvPr id="26" name="Picture 2">
              <a:extLst>
                <a:ext uri="{FF2B5EF4-FFF2-40B4-BE49-F238E27FC236}">
                  <a16:creationId xmlns:a16="http://schemas.microsoft.com/office/drawing/2014/main" id="{DBC33A15-9DD5-4AF1-8DE0-00B88AAB1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686" y="5573476"/>
              <a:ext cx="1010200" cy="1010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8A7E5984-E98A-43B1-938E-A6D937FF89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3686" y="3736776"/>
              <a:ext cx="1010200" cy="1010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10F1CF8F-5F7A-4552-85AC-0CDAF7B284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1973" y="2111025"/>
              <a:ext cx="1010200" cy="1010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84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F358FB-63AB-4B93-A785-F9C1D5019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5" y="274324"/>
            <a:ext cx="1334039" cy="663684"/>
          </a:xfrm>
          <a:prstGeom prst="rect">
            <a:avLst/>
          </a:prstGeom>
        </p:spPr>
      </p:pic>
      <p:sp>
        <p:nvSpPr>
          <p:cNvPr id="5" name="Content Placeholder 2">
            <a:extLst>
              <a:ext uri="{FF2B5EF4-FFF2-40B4-BE49-F238E27FC236}">
                <a16:creationId xmlns:a16="http://schemas.microsoft.com/office/drawing/2014/main" id="{FF1F720A-A984-4042-BA87-6FC84A037AB2}"/>
              </a:ext>
            </a:extLst>
          </p:cNvPr>
          <p:cNvSpPr txBox="1">
            <a:spLocks/>
          </p:cNvSpPr>
          <p:nvPr/>
        </p:nvSpPr>
        <p:spPr>
          <a:xfrm>
            <a:off x="1195351" y="1880298"/>
            <a:ext cx="7994158" cy="4703378"/>
          </a:xfrm>
          <a:prstGeom prst="rect">
            <a:avLst/>
          </a:prstGeom>
        </p:spPr>
        <p:txBody>
          <a:bodyPr lIns="0" tIns="0" rIns="0" bIns="0">
            <a:noAutofit/>
          </a:bodyPr>
          <a:lstStyle>
            <a:lvl1pPr marL="342900" indent="-342900" algn="l" defTabSz="457200" rtl="0" eaLnBrk="1" latinLnBrk="0" hangingPunct="1">
              <a:spcBef>
                <a:spcPts val="1000"/>
              </a:spcBef>
              <a:spcAft>
                <a:spcPts val="0"/>
              </a:spcAft>
              <a:buClr>
                <a:srgbClr val="84B022"/>
              </a:buClr>
              <a:buSzPct val="80000"/>
              <a:buFont typeface="Wingdings 3" charset="2"/>
              <a:buChar char=""/>
              <a:defRPr sz="2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84B022"/>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84B022"/>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84B022"/>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84B022"/>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Since we are not meeting at our usual facility, should we pay rent?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Ask your landlord.</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You will need a meeting space once restrictions are lifted.</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Do you have supplies stored?</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Who should pay for our Zoom account?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If it’s a group expense, it should be paid for by the group.</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It’s recommended no one person control the account.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A member who wished to donate the account could simply make a normal contribution. </a:t>
            </a:r>
          </a:p>
          <a:p>
            <a:pPr marL="1095364" indent="-634994" fontAlgn="base">
              <a:spcBef>
                <a:spcPts val="600"/>
              </a:spcBef>
              <a:spcAft>
                <a:spcPts val="600"/>
              </a:spcAft>
              <a:buClr>
                <a:schemeClr val="accent1">
                  <a:lumMod val="75000"/>
                </a:schemeClr>
              </a:buClr>
            </a:pPr>
            <a:r>
              <a:rPr lang="en-US" sz="2000" dirty="0">
                <a:latin typeface="Trebuchet MS" panose="020B0703020202090204" pitchFamily="34" charset="0"/>
              </a:rPr>
              <a:t>Should we donate to the church, since they aren’t accepting rent?</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Consult AA literature and the 7</a:t>
            </a:r>
            <a:r>
              <a:rPr lang="en-US" sz="1800" baseline="30000" dirty="0">
                <a:latin typeface="Trebuchet MS" panose="020B0703020202090204" pitchFamily="34" charset="0"/>
              </a:rPr>
              <a:t>th</a:t>
            </a:r>
            <a:r>
              <a:rPr lang="en-US" sz="1800" dirty="0">
                <a:latin typeface="Trebuchet MS" panose="020B0703020202090204" pitchFamily="34" charset="0"/>
              </a:rPr>
              <a:t> Tradition.</a:t>
            </a:r>
          </a:p>
          <a:p>
            <a:pPr marL="1463040" lvl="1" indent="-365760" fontAlgn="base">
              <a:spcBef>
                <a:spcPts val="0"/>
              </a:spcBef>
              <a:spcAft>
                <a:spcPts val="300"/>
              </a:spcAft>
              <a:buClr>
                <a:schemeClr val="accent1">
                  <a:lumMod val="75000"/>
                </a:schemeClr>
              </a:buClr>
              <a:buFont typeface="Wingdings" panose="05000000000000000000" pitchFamily="2" charset="2"/>
              <a:buChar char="v"/>
            </a:pPr>
            <a:r>
              <a:rPr lang="en-US" sz="1800" dirty="0">
                <a:latin typeface="Trebuchet MS" panose="020B0703020202090204" pitchFamily="34" charset="0"/>
              </a:rPr>
              <a:t>Ultimately, it’s up to the Group Conscience.</a:t>
            </a:r>
          </a:p>
          <a:p>
            <a:pPr marL="1095364" indent="-634994" fontAlgn="base">
              <a:spcBef>
                <a:spcPts val="600"/>
              </a:spcBef>
              <a:spcAft>
                <a:spcPts val="600"/>
              </a:spcAft>
              <a:buClr>
                <a:schemeClr val="accent1">
                  <a:lumMod val="75000"/>
                </a:schemeClr>
              </a:buClr>
            </a:pPr>
            <a:endParaRPr lang="en-US" sz="2000" dirty="0">
              <a:latin typeface="Trebuchet MS" panose="020B0703020202090204" pitchFamily="34" charset="0"/>
            </a:endParaRPr>
          </a:p>
          <a:p>
            <a:pPr marL="1095364" indent="-634994" fontAlgn="base">
              <a:spcBef>
                <a:spcPts val="600"/>
              </a:spcBef>
              <a:spcAft>
                <a:spcPts val="600"/>
              </a:spcAft>
              <a:buClr>
                <a:schemeClr val="accent1">
                  <a:lumMod val="75000"/>
                </a:schemeClr>
              </a:buClr>
            </a:pPr>
            <a:endParaRPr lang="en-US" sz="2000" dirty="0">
              <a:latin typeface="Trebuchet MS" panose="020B0703020202090204" pitchFamily="34" charset="0"/>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a:p>
            <a:pPr marL="920741" indent="-634994" defTabSz="570113">
              <a:spcBef>
                <a:spcPts val="0"/>
              </a:spcBef>
              <a:spcAft>
                <a:spcPts val="800"/>
              </a:spcAft>
              <a:buClr>
                <a:srgbClr val="90C226">
                  <a:lumMod val="75000"/>
                </a:srgbClr>
              </a:buClr>
              <a:buFont typeface=".Lucida Grande UI Regular"/>
              <a:buChar char="►"/>
              <a:tabLst>
                <a:tab pos="908041" algn="l"/>
              </a:tabLst>
            </a:pPr>
            <a:endParaRPr lang="en-US" sz="2000" dirty="0">
              <a:solidFill>
                <a:prstClr val="black">
                  <a:lumMod val="75000"/>
                  <a:lumOff val="25000"/>
                </a:prstClr>
              </a:solidFill>
            </a:endParaRPr>
          </a:p>
        </p:txBody>
      </p:sp>
      <p:grpSp>
        <p:nvGrpSpPr>
          <p:cNvPr id="45" name="Group 44">
            <a:extLst>
              <a:ext uri="{FF2B5EF4-FFF2-40B4-BE49-F238E27FC236}">
                <a16:creationId xmlns:a16="http://schemas.microsoft.com/office/drawing/2014/main" id="{4A18CDBA-A22B-42E8-AB3C-6F39DBC30D23}"/>
              </a:ext>
            </a:extLst>
          </p:cNvPr>
          <p:cNvGrpSpPr/>
          <p:nvPr/>
        </p:nvGrpSpPr>
        <p:grpSpPr>
          <a:xfrm>
            <a:off x="10260826" y="606166"/>
            <a:ext cx="1876329" cy="2090844"/>
            <a:chOff x="10237966" y="369362"/>
            <a:chExt cx="1876329" cy="2090844"/>
          </a:xfrm>
          <a:effectLst>
            <a:glow rad="63500">
              <a:schemeClr val="accent3">
                <a:satMod val="175000"/>
                <a:alpha val="40000"/>
              </a:schemeClr>
            </a:glow>
          </a:effectLst>
        </p:grpSpPr>
        <p:sp>
          <p:nvSpPr>
            <p:cNvPr id="27" name="Freeform: Shape 26">
              <a:extLst>
                <a:ext uri="{FF2B5EF4-FFF2-40B4-BE49-F238E27FC236}">
                  <a16:creationId xmlns:a16="http://schemas.microsoft.com/office/drawing/2014/main" id="{2E19C08F-0A1D-4C40-B8AB-44D8C7FDB828}"/>
                </a:ext>
              </a:extLst>
            </p:cNvPr>
            <p:cNvSpPr/>
            <p:nvPr/>
          </p:nvSpPr>
          <p:spPr>
            <a:xfrm>
              <a:off x="11639059"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47A6068-B8EF-4C9A-A8FD-EAAA62B1753E}"/>
                </a:ext>
              </a:extLst>
            </p:cNvPr>
            <p:cNvSpPr/>
            <p:nvPr/>
          </p:nvSpPr>
          <p:spPr>
            <a:xfrm>
              <a:off x="11900414"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4F391BC-CA75-4D62-9994-281F39E56873}"/>
                </a:ext>
              </a:extLst>
            </p:cNvPr>
            <p:cNvSpPr/>
            <p:nvPr/>
          </p:nvSpPr>
          <p:spPr>
            <a:xfrm>
              <a:off x="11116348"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20B1E4C-1BD4-4C95-A981-C261CA16905B}"/>
                </a:ext>
              </a:extLst>
            </p:cNvPr>
            <p:cNvSpPr/>
            <p:nvPr/>
          </p:nvSpPr>
          <p:spPr>
            <a:xfrm>
              <a:off x="11377703"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37F6752-B1B8-4BA3-9380-B1ACE0E79AD2}"/>
                </a:ext>
              </a:extLst>
            </p:cNvPr>
            <p:cNvSpPr/>
            <p:nvPr/>
          </p:nvSpPr>
          <p:spPr>
            <a:xfrm>
              <a:off x="10593637"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8CED9F9-890A-42AE-B8CE-1B094096C5CB}"/>
                </a:ext>
              </a:extLst>
            </p:cNvPr>
            <p:cNvSpPr/>
            <p:nvPr/>
          </p:nvSpPr>
          <p:spPr>
            <a:xfrm>
              <a:off x="10854992"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8E08590-79D3-4189-8B24-5B0F22CE780E}"/>
                </a:ext>
              </a:extLst>
            </p:cNvPr>
            <p:cNvSpPr/>
            <p:nvPr/>
          </p:nvSpPr>
          <p:spPr>
            <a:xfrm>
              <a:off x="10332281" y="1794938"/>
              <a:ext cx="118797" cy="118797"/>
            </a:xfrm>
            <a:custGeom>
              <a:avLst/>
              <a:gdLst>
                <a:gd name="connsiteX0" fmla="*/ 118798 w 118797"/>
                <a:gd name="connsiteY0" fmla="*/ 59399 h 118797"/>
                <a:gd name="connsiteX1" fmla="*/ 59399 w 118797"/>
                <a:gd name="connsiteY1" fmla="*/ 118798 h 118797"/>
                <a:gd name="connsiteX2" fmla="*/ 0 w 118797"/>
                <a:gd name="connsiteY2" fmla="*/ 59399 h 118797"/>
                <a:gd name="connsiteX3" fmla="*/ 59399 w 118797"/>
                <a:gd name="connsiteY3" fmla="*/ 0 h 118797"/>
                <a:gd name="connsiteX4" fmla="*/ 118798 w 118797"/>
                <a:gd name="connsiteY4" fmla="*/ 59399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118798" y="59399"/>
                  </a:moveTo>
                  <a:cubicBezTo>
                    <a:pt x="118798" y="92204"/>
                    <a:pt x="92204" y="118798"/>
                    <a:pt x="59399" y="118798"/>
                  </a:cubicBezTo>
                  <a:cubicBezTo>
                    <a:pt x="26594" y="118798"/>
                    <a:pt x="0" y="92204"/>
                    <a:pt x="0" y="59399"/>
                  </a:cubicBezTo>
                  <a:cubicBezTo>
                    <a:pt x="0" y="26594"/>
                    <a:pt x="26594" y="0"/>
                    <a:pt x="59399" y="0"/>
                  </a:cubicBezTo>
                  <a:cubicBezTo>
                    <a:pt x="92204" y="0"/>
                    <a:pt x="118798" y="26594"/>
                    <a:pt x="118798" y="59399"/>
                  </a:cubicBezTo>
                  <a:close/>
                </a:path>
              </a:pathLst>
            </a:custGeom>
            <a:solidFill>
              <a:schemeClr val="accent4"/>
            </a:solidFill>
            <a:ln w="2371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440B3C5-63E7-4A78-B85B-DEC213DA3AB0}"/>
                </a:ext>
              </a:extLst>
            </p:cNvPr>
            <p:cNvSpPr/>
            <p:nvPr/>
          </p:nvSpPr>
          <p:spPr>
            <a:xfrm>
              <a:off x="10237966" y="1937439"/>
              <a:ext cx="1876329" cy="522767"/>
            </a:xfrm>
            <a:custGeom>
              <a:avLst/>
              <a:gdLst>
                <a:gd name="connsiteX0" fmla="*/ 1875572 w 1876329"/>
                <a:gd name="connsiteY0" fmla="*/ 229574 h 522767"/>
                <a:gd name="connsiteX1" fmla="*/ 1829716 w 1876329"/>
                <a:gd name="connsiteY1" fmla="*/ 56604 h 522767"/>
                <a:gd name="connsiteX2" fmla="*/ 1822588 w 1876329"/>
                <a:gd name="connsiteY2" fmla="*/ 43299 h 522767"/>
                <a:gd name="connsiteX3" fmla="*/ 1766278 w 1876329"/>
                <a:gd name="connsiteY3" fmla="*/ 7422 h 522767"/>
                <a:gd name="connsiteX4" fmla="*/ 1721847 w 1876329"/>
                <a:gd name="connsiteY4" fmla="*/ 56 h 522767"/>
                <a:gd name="connsiteX5" fmla="*/ 1677654 w 1876329"/>
                <a:gd name="connsiteY5" fmla="*/ 7422 h 522767"/>
                <a:gd name="connsiteX6" fmla="*/ 1621106 w 1876329"/>
                <a:gd name="connsiteY6" fmla="*/ 43537 h 522767"/>
                <a:gd name="connsiteX7" fmla="*/ 1614454 w 1876329"/>
                <a:gd name="connsiteY7" fmla="*/ 56842 h 522767"/>
                <a:gd name="connsiteX8" fmla="*/ 1590694 w 1876329"/>
                <a:gd name="connsiteY8" fmla="*/ 145228 h 522767"/>
                <a:gd name="connsiteX9" fmla="*/ 1566935 w 1876329"/>
                <a:gd name="connsiteY9" fmla="*/ 57555 h 522767"/>
                <a:gd name="connsiteX10" fmla="*/ 1560044 w 1876329"/>
                <a:gd name="connsiteY10" fmla="*/ 44249 h 522767"/>
                <a:gd name="connsiteX11" fmla="*/ 1503496 w 1876329"/>
                <a:gd name="connsiteY11" fmla="*/ 8372 h 522767"/>
                <a:gd name="connsiteX12" fmla="*/ 1460492 w 1876329"/>
                <a:gd name="connsiteY12" fmla="*/ 56 h 522767"/>
                <a:gd name="connsiteX13" fmla="*/ 1416299 w 1876329"/>
                <a:gd name="connsiteY13" fmla="*/ 7422 h 522767"/>
                <a:gd name="connsiteX14" fmla="*/ 1359988 w 1876329"/>
                <a:gd name="connsiteY14" fmla="*/ 43537 h 522767"/>
                <a:gd name="connsiteX15" fmla="*/ 1353098 w 1876329"/>
                <a:gd name="connsiteY15" fmla="*/ 56842 h 522767"/>
                <a:gd name="connsiteX16" fmla="*/ 1329814 w 1876329"/>
                <a:gd name="connsiteY16" fmla="*/ 142614 h 522767"/>
                <a:gd name="connsiteX17" fmla="*/ 1306054 w 1876329"/>
                <a:gd name="connsiteY17" fmla="*/ 56604 h 522767"/>
                <a:gd name="connsiteX18" fmla="*/ 1298926 w 1876329"/>
                <a:gd name="connsiteY18" fmla="*/ 43299 h 522767"/>
                <a:gd name="connsiteX19" fmla="*/ 1242616 w 1876329"/>
                <a:gd name="connsiteY19" fmla="*/ 7422 h 522767"/>
                <a:gd name="connsiteX20" fmla="*/ 1199136 w 1876329"/>
                <a:gd name="connsiteY20" fmla="*/ 56 h 522767"/>
                <a:gd name="connsiteX21" fmla="*/ 1154943 w 1876329"/>
                <a:gd name="connsiteY21" fmla="*/ 7422 h 522767"/>
                <a:gd name="connsiteX22" fmla="*/ 1098395 w 1876329"/>
                <a:gd name="connsiteY22" fmla="*/ 43537 h 522767"/>
                <a:gd name="connsiteX23" fmla="*/ 1091743 w 1876329"/>
                <a:gd name="connsiteY23" fmla="*/ 56842 h 522767"/>
                <a:gd name="connsiteX24" fmla="*/ 1067983 w 1876329"/>
                <a:gd name="connsiteY24" fmla="*/ 145228 h 522767"/>
                <a:gd name="connsiteX25" fmla="*/ 1044223 w 1876329"/>
                <a:gd name="connsiteY25" fmla="*/ 57555 h 522767"/>
                <a:gd name="connsiteX26" fmla="*/ 1037333 w 1876329"/>
                <a:gd name="connsiteY26" fmla="*/ 44249 h 522767"/>
                <a:gd name="connsiteX27" fmla="*/ 980785 w 1876329"/>
                <a:gd name="connsiteY27" fmla="*/ 8372 h 522767"/>
                <a:gd name="connsiteX28" fmla="*/ 937780 w 1876329"/>
                <a:gd name="connsiteY28" fmla="*/ 56 h 522767"/>
                <a:gd name="connsiteX29" fmla="*/ 893588 w 1876329"/>
                <a:gd name="connsiteY29" fmla="*/ 7422 h 522767"/>
                <a:gd name="connsiteX30" fmla="*/ 837277 w 1876329"/>
                <a:gd name="connsiteY30" fmla="*/ 43537 h 522767"/>
                <a:gd name="connsiteX31" fmla="*/ 830387 w 1876329"/>
                <a:gd name="connsiteY31" fmla="*/ 56842 h 522767"/>
                <a:gd name="connsiteX32" fmla="*/ 807103 w 1876329"/>
                <a:gd name="connsiteY32" fmla="*/ 142614 h 522767"/>
                <a:gd name="connsiteX33" fmla="*/ 783343 w 1876329"/>
                <a:gd name="connsiteY33" fmla="*/ 56604 h 522767"/>
                <a:gd name="connsiteX34" fmla="*/ 776215 w 1876329"/>
                <a:gd name="connsiteY34" fmla="*/ 43299 h 522767"/>
                <a:gd name="connsiteX35" fmla="*/ 719905 w 1876329"/>
                <a:gd name="connsiteY35" fmla="*/ 7422 h 522767"/>
                <a:gd name="connsiteX36" fmla="*/ 676425 w 1876329"/>
                <a:gd name="connsiteY36" fmla="*/ 56 h 522767"/>
                <a:gd name="connsiteX37" fmla="*/ 632232 w 1876329"/>
                <a:gd name="connsiteY37" fmla="*/ 7422 h 522767"/>
                <a:gd name="connsiteX38" fmla="*/ 575684 w 1876329"/>
                <a:gd name="connsiteY38" fmla="*/ 43537 h 522767"/>
                <a:gd name="connsiteX39" fmla="*/ 569032 w 1876329"/>
                <a:gd name="connsiteY39" fmla="*/ 56842 h 522767"/>
                <a:gd name="connsiteX40" fmla="*/ 545272 w 1876329"/>
                <a:gd name="connsiteY40" fmla="*/ 145228 h 522767"/>
                <a:gd name="connsiteX41" fmla="*/ 521512 w 1876329"/>
                <a:gd name="connsiteY41" fmla="*/ 57555 h 522767"/>
                <a:gd name="connsiteX42" fmla="*/ 514622 w 1876329"/>
                <a:gd name="connsiteY42" fmla="*/ 44249 h 522767"/>
                <a:gd name="connsiteX43" fmla="*/ 458074 w 1876329"/>
                <a:gd name="connsiteY43" fmla="*/ 8372 h 522767"/>
                <a:gd name="connsiteX44" fmla="*/ 415069 w 1876329"/>
                <a:gd name="connsiteY44" fmla="*/ 56 h 522767"/>
                <a:gd name="connsiteX45" fmla="*/ 370876 w 1876329"/>
                <a:gd name="connsiteY45" fmla="*/ 7422 h 522767"/>
                <a:gd name="connsiteX46" fmla="*/ 314566 w 1876329"/>
                <a:gd name="connsiteY46" fmla="*/ 43537 h 522767"/>
                <a:gd name="connsiteX47" fmla="*/ 307676 w 1876329"/>
                <a:gd name="connsiteY47" fmla="*/ 56842 h 522767"/>
                <a:gd name="connsiteX48" fmla="*/ 284392 w 1876329"/>
                <a:gd name="connsiteY48" fmla="*/ 142614 h 522767"/>
                <a:gd name="connsiteX49" fmla="*/ 260632 w 1876329"/>
                <a:gd name="connsiteY49" fmla="*/ 56604 h 522767"/>
                <a:gd name="connsiteX50" fmla="*/ 253504 w 1876329"/>
                <a:gd name="connsiteY50" fmla="*/ 43299 h 522767"/>
                <a:gd name="connsiteX51" fmla="*/ 197194 w 1876329"/>
                <a:gd name="connsiteY51" fmla="*/ 7422 h 522767"/>
                <a:gd name="connsiteX52" fmla="*/ 153714 w 1876329"/>
                <a:gd name="connsiteY52" fmla="*/ 56 h 522767"/>
                <a:gd name="connsiteX53" fmla="*/ 109521 w 1876329"/>
                <a:gd name="connsiteY53" fmla="*/ 7422 h 522767"/>
                <a:gd name="connsiteX54" fmla="*/ 52973 w 1876329"/>
                <a:gd name="connsiteY54" fmla="*/ 43537 h 522767"/>
                <a:gd name="connsiteX55" fmla="*/ 46320 w 1876329"/>
                <a:gd name="connsiteY55" fmla="*/ 56842 h 522767"/>
                <a:gd name="connsiteX56" fmla="*/ 464 w 1876329"/>
                <a:gd name="connsiteY56" fmla="*/ 229574 h 522767"/>
                <a:gd name="connsiteX57" fmla="*/ 19113 w 1876329"/>
                <a:gd name="connsiteY57" fmla="*/ 257525 h 522767"/>
                <a:gd name="connsiteX58" fmla="*/ 46320 w 1876329"/>
                <a:gd name="connsiteY58" fmla="*/ 241691 h 522767"/>
                <a:gd name="connsiteX59" fmla="*/ 82435 w 1876329"/>
                <a:gd name="connsiteY59" fmla="*/ 105549 h 522767"/>
                <a:gd name="connsiteX60" fmla="*/ 82435 w 1876329"/>
                <a:gd name="connsiteY60" fmla="*/ 180154 h 522767"/>
                <a:gd name="connsiteX61" fmla="*/ 41569 w 1876329"/>
                <a:gd name="connsiteY61" fmla="*/ 332691 h 522767"/>
                <a:gd name="connsiteX62" fmla="*/ 82435 w 1876329"/>
                <a:gd name="connsiteY62" fmla="*/ 332691 h 522767"/>
                <a:gd name="connsiteX63" fmla="*/ 82435 w 1876329"/>
                <a:gd name="connsiteY63" fmla="*/ 522767 h 522767"/>
                <a:gd name="connsiteX64" fmla="*/ 129954 w 1876329"/>
                <a:gd name="connsiteY64" fmla="*/ 522767 h 522767"/>
                <a:gd name="connsiteX65" fmla="*/ 129954 w 1876329"/>
                <a:gd name="connsiteY65" fmla="*/ 332691 h 522767"/>
                <a:gd name="connsiteX66" fmla="*/ 177473 w 1876329"/>
                <a:gd name="connsiteY66" fmla="*/ 332691 h 522767"/>
                <a:gd name="connsiteX67" fmla="*/ 177473 w 1876329"/>
                <a:gd name="connsiteY67" fmla="*/ 522767 h 522767"/>
                <a:gd name="connsiteX68" fmla="*/ 224993 w 1876329"/>
                <a:gd name="connsiteY68" fmla="*/ 522767 h 522767"/>
                <a:gd name="connsiteX69" fmla="*/ 224993 w 1876329"/>
                <a:gd name="connsiteY69" fmla="*/ 332691 h 522767"/>
                <a:gd name="connsiteX70" fmla="*/ 265859 w 1876329"/>
                <a:gd name="connsiteY70" fmla="*/ 332691 h 522767"/>
                <a:gd name="connsiteX71" fmla="*/ 224993 w 1876329"/>
                <a:gd name="connsiteY71" fmla="*/ 180154 h 522767"/>
                <a:gd name="connsiteX72" fmla="*/ 224993 w 1876329"/>
                <a:gd name="connsiteY72" fmla="*/ 103886 h 522767"/>
                <a:gd name="connsiteX73" fmla="*/ 261345 w 1876329"/>
                <a:gd name="connsiteY73" fmla="*/ 241691 h 522767"/>
                <a:gd name="connsiteX74" fmla="*/ 290168 w 1876329"/>
                <a:gd name="connsiteY74" fmla="*/ 258962 h 522767"/>
                <a:gd name="connsiteX75" fmla="*/ 307438 w 1876329"/>
                <a:gd name="connsiteY75" fmla="*/ 241691 h 522767"/>
                <a:gd name="connsiteX76" fmla="*/ 343791 w 1876329"/>
                <a:gd name="connsiteY76" fmla="*/ 103886 h 522767"/>
                <a:gd name="connsiteX77" fmla="*/ 343791 w 1876329"/>
                <a:gd name="connsiteY77" fmla="*/ 522767 h 522767"/>
                <a:gd name="connsiteX78" fmla="*/ 391310 w 1876329"/>
                <a:gd name="connsiteY78" fmla="*/ 522767 h 522767"/>
                <a:gd name="connsiteX79" fmla="*/ 391310 w 1876329"/>
                <a:gd name="connsiteY79" fmla="*/ 261412 h 522767"/>
                <a:gd name="connsiteX80" fmla="*/ 438829 w 1876329"/>
                <a:gd name="connsiteY80" fmla="*/ 261412 h 522767"/>
                <a:gd name="connsiteX81" fmla="*/ 438829 w 1876329"/>
                <a:gd name="connsiteY81" fmla="*/ 522767 h 522767"/>
                <a:gd name="connsiteX82" fmla="*/ 486348 w 1876329"/>
                <a:gd name="connsiteY82" fmla="*/ 522767 h 522767"/>
                <a:gd name="connsiteX83" fmla="*/ 486348 w 1876329"/>
                <a:gd name="connsiteY83" fmla="*/ 105311 h 522767"/>
                <a:gd name="connsiteX84" fmla="*/ 522463 w 1876329"/>
                <a:gd name="connsiteY84" fmla="*/ 241691 h 522767"/>
                <a:gd name="connsiteX85" fmla="*/ 546222 w 1876329"/>
                <a:gd name="connsiteY85" fmla="*/ 265451 h 522767"/>
                <a:gd name="connsiteX86" fmla="*/ 569982 w 1876329"/>
                <a:gd name="connsiteY86" fmla="*/ 241691 h 522767"/>
                <a:gd name="connsiteX87" fmla="*/ 605146 w 1876329"/>
                <a:gd name="connsiteY87" fmla="*/ 105311 h 522767"/>
                <a:gd name="connsiteX88" fmla="*/ 605146 w 1876329"/>
                <a:gd name="connsiteY88" fmla="*/ 180154 h 522767"/>
                <a:gd name="connsiteX89" fmla="*/ 564280 w 1876329"/>
                <a:gd name="connsiteY89" fmla="*/ 332691 h 522767"/>
                <a:gd name="connsiteX90" fmla="*/ 605146 w 1876329"/>
                <a:gd name="connsiteY90" fmla="*/ 332691 h 522767"/>
                <a:gd name="connsiteX91" fmla="*/ 605146 w 1876329"/>
                <a:gd name="connsiteY91" fmla="*/ 522767 h 522767"/>
                <a:gd name="connsiteX92" fmla="*/ 652665 w 1876329"/>
                <a:gd name="connsiteY92" fmla="*/ 522767 h 522767"/>
                <a:gd name="connsiteX93" fmla="*/ 652665 w 1876329"/>
                <a:gd name="connsiteY93" fmla="*/ 332691 h 522767"/>
                <a:gd name="connsiteX94" fmla="*/ 700184 w 1876329"/>
                <a:gd name="connsiteY94" fmla="*/ 332691 h 522767"/>
                <a:gd name="connsiteX95" fmla="*/ 700184 w 1876329"/>
                <a:gd name="connsiteY95" fmla="*/ 522767 h 522767"/>
                <a:gd name="connsiteX96" fmla="*/ 747704 w 1876329"/>
                <a:gd name="connsiteY96" fmla="*/ 522767 h 522767"/>
                <a:gd name="connsiteX97" fmla="*/ 747704 w 1876329"/>
                <a:gd name="connsiteY97" fmla="*/ 332691 h 522767"/>
                <a:gd name="connsiteX98" fmla="*/ 788570 w 1876329"/>
                <a:gd name="connsiteY98" fmla="*/ 332691 h 522767"/>
                <a:gd name="connsiteX99" fmla="*/ 747704 w 1876329"/>
                <a:gd name="connsiteY99" fmla="*/ 180154 h 522767"/>
                <a:gd name="connsiteX100" fmla="*/ 747704 w 1876329"/>
                <a:gd name="connsiteY100" fmla="*/ 103886 h 522767"/>
                <a:gd name="connsiteX101" fmla="*/ 784056 w 1876329"/>
                <a:gd name="connsiteY101" fmla="*/ 241691 h 522767"/>
                <a:gd name="connsiteX102" fmla="*/ 812879 w 1876329"/>
                <a:gd name="connsiteY102" fmla="*/ 258962 h 522767"/>
                <a:gd name="connsiteX103" fmla="*/ 830149 w 1876329"/>
                <a:gd name="connsiteY103" fmla="*/ 241691 h 522767"/>
                <a:gd name="connsiteX104" fmla="*/ 866502 w 1876329"/>
                <a:gd name="connsiteY104" fmla="*/ 103886 h 522767"/>
                <a:gd name="connsiteX105" fmla="*/ 866502 w 1876329"/>
                <a:gd name="connsiteY105" fmla="*/ 522767 h 522767"/>
                <a:gd name="connsiteX106" fmla="*/ 914021 w 1876329"/>
                <a:gd name="connsiteY106" fmla="*/ 522767 h 522767"/>
                <a:gd name="connsiteX107" fmla="*/ 914021 w 1876329"/>
                <a:gd name="connsiteY107" fmla="*/ 261412 h 522767"/>
                <a:gd name="connsiteX108" fmla="*/ 961540 w 1876329"/>
                <a:gd name="connsiteY108" fmla="*/ 261412 h 522767"/>
                <a:gd name="connsiteX109" fmla="*/ 961540 w 1876329"/>
                <a:gd name="connsiteY109" fmla="*/ 522767 h 522767"/>
                <a:gd name="connsiteX110" fmla="*/ 1009059 w 1876329"/>
                <a:gd name="connsiteY110" fmla="*/ 522767 h 522767"/>
                <a:gd name="connsiteX111" fmla="*/ 1009059 w 1876329"/>
                <a:gd name="connsiteY111" fmla="*/ 105311 h 522767"/>
                <a:gd name="connsiteX112" fmla="*/ 1045174 w 1876329"/>
                <a:gd name="connsiteY112" fmla="*/ 241691 h 522767"/>
                <a:gd name="connsiteX113" fmla="*/ 1068933 w 1876329"/>
                <a:gd name="connsiteY113" fmla="*/ 265451 h 522767"/>
                <a:gd name="connsiteX114" fmla="*/ 1092693 w 1876329"/>
                <a:gd name="connsiteY114" fmla="*/ 241691 h 522767"/>
                <a:gd name="connsiteX115" fmla="*/ 1127857 w 1876329"/>
                <a:gd name="connsiteY115" fmla="*/ 105311 h 522767"/>
                <a:gd name="connsiteX116" fmla="*/ 1127857 w 1876329"/>
                <a:gd name="connsiteY116" fmla="*/ 180154 h 522767"/>
                <a:gd name="connsiteX117" fmla="*/ 1086991 w 1876329"/>
                <a:gd name="connsiteY117" fmla="*/ 332691 h 522767"/>
                <a:gd name="connsiteX118" fmla="*/ 1127857 w 1876329"/>
                <a:gd name="connsiteY118" fmla="*/ 332691 h 522767"/>
                <a:gd name="connsiteX119" fmla="*/ 1127857 w 1876329"/>
                <a:gd name="connsiteY119" fmla="*/ 522767 h 522767"/>
                <a:gd name="connsiteX120" fmla="*/ 1175376 w 1876329"/>
                <a:gd name="connsiteY120" fmla="*/ 522767 h 522767"/>
                <a:gd name="connsiteX121" fmla="*/ 1175376 w 1876329"/>
                <a:gd name="connsiteY121" fmla="*/ 332691 h 522767"/>
                <a:gd name="connsiteX122" fmla="*/ 1222896 w 1876329"/>
                <a:gd name="connsiteY122" fmla="*/ 332691 h 522767"/>
                <a:gd name="connsiteX123" fmla="*/ 1222896 w 1876329"/>
                <a:gd name="connsiteY123" fmla="*/ 522767 h 522767"/>
                <a:gd name="connsiteX124" fmla="*/ 1270415 w 1876329"/>
                <a:gd name="connsiteY124" fmla="*/ 522767 h 522767"/>
                <a:gd name="connsiteX125" fmla="*/ 1270415 w 1876329"/>
                <a:gd name="connsiteY125" fmla="*/ 332691 h 522767"/>
                <a:gd name="connsiteX126" fmla="*/ 1311281 w 1876329"/>
                <a:gd name="connsiteY126" fmla="*/ 332691 h 522767"/>
                <a:gd name="connsiteX127" fmla="*/ 1270415 w 1876329"/>
                <a:gd name="connsiteY127" fmla="*/ 180154 h 522767"/>
                <a:gd name="connsiteX128" fmla="*/ 1270415 w 1876329"/>
                <a:gd name="connsiteY128" fmla="*/ 103886 h 522767"/>
                <a:gd name="connsiteX129" fmla="*/ 1306767 w 1876329"/>
                <a:gd name="connsiteY129" fmla="*/ 241691 h 522767"/>
                <a:gd name="connsiteX130" fmla="*/ 1335590 w 1876329"/>
                <a:gd name="connsiteY130" fmla="*/ 258962 h 522767"/>
                <a:gd name="connsiteX131" fmla="*/ 1352861 w 1876329"/>
                <a:gd name="connsiteY131" fmla="*/ 241691 h 522767"/>
                <a:gd name="connsiteX132" fmla="*/ 1389213 w 1876329"/>
                <a:gd name="connsiteY132" fmla="*/ 103886 h 522767"/>
                <a:gd name="connsiteX133" fmla="*/ 1389213 w 1876329"/>
                <a:gd name="connsiteY133" fmla="*/ 522767 h 522767"/>
                <a:gd name="connsiteX134" fmla="*/ 1436732 w 1876329"/>
                <a:gd name="connsiteY134" fmla="*/ 522767 h 522767"/>
                <a:gd name="connsiteX135" fmla="*/ 1436732 w 1876329"/>
                <a:gd name="connsiteY135" fmla="*/ 261412 h 522767"/>
                <a:gd name="connsiteX136" fmla="*/ 1484251 w 1876329"/>
                <a:gd name="connsiteY136" fmla="*/ 261412 h 522767"/>
                <a:gd name="connsiteX137" fmla="*/ 1484251 w 1876329"/>
                <a:gd name="connsiteY137" fmla="*/ 522767 h 522767"/>
                <a:gd name="connsiteX138" fmla="*/ 1531770 w 1876329"/>
                <a:gd name="connsiteY138" fmla="*/ 522767 h 522767"/>
                <a:gd name="connsiteX139" fmla="*/ 1531770 w 1876329"/>
                <a:gd name="connsiteY139" fmla="*/ 105311 h 522767"/>
                <a:gd name="connsiteX140" fmla="*/ 1567885 w 1876329"/>
                <a:gd name="connsiteY140" fmla="*/ 241691 h 522767"/>
                <a:gd name="connsiteX141" fmla="*/ 1591644 w 1876329"/>
                <a:gd name="connsiteY141" fmla="*/ 265451 h 522767"/>
                <a:gd name="connsiteX142" fmla="*/ 1615404 w 1876329"/>
                <a:gd name="connsiteY142" fmla="*/ 241691 h 522767"/>
                <a:gd name="connsiteX143" fmla="*/ 1650568 w 1876329"/>
                <a:gd name="connsiteY143" fmla="*/ 105311 h 522767"/>
                <a:gd name="connsiteX144" fmla="*/ 1650568 w 1876329"/>
                <a:gd name="connsiteY144" fmla="*/ 180154 h 522767"/>
                <a:gd name="connsiteX145" fmla="*/ 1609702 w 1876329"/>
                <a:gd name="connsiteY145" fmla="*/ 332691 h 522767"/>
                <a:gd name="connsiteX146" fmla="*/ 1650568 w 1876329"/>
                <a:gd name="connsiteY146" fmla="*/ 332691 h 522767"/>
                <a:gd name="connsiteX147" fmla="*/ 1650568 w 1876329"/>
                <a:gd name="connsiteY147" fmla="*/ 522767 h 522767"/>
                <a:gd name="connsiteX148" fmla="*/ 1698087 w 1876329"/>
                <a:gd name="connsiteY148" fmla="*/ 522767 h 522767"/>
                <a:gd name="connsiteX149" fmla="*/ 1698087 w 1876329"/>
                <a:gd name="connsiteY149" fmla="*/ 332691 h 522767"/>
                <a:gd name="connsiteX150" fmla="*/ 1745607 w 1876329"/>
                <a:gd name="connsiteY150" fmla="*/ 332691 h 522767"/>
                <a:gd name="connsiteX151" fmla="*/ 1745607 w 1876329"/>
                <a:gd name="connsiteY151" fmla="*/ 522767 h 522767"/>
                <a:gd name="connsiteX152" fmla="*/ 1793126 w 1876329"/>
                <a:gd name="connsiteY152" fmla="*/ 522767 h 522767"/>
                <a:gd name="connsiteX153" fmla="*/ 1793126 w 1876329"/>
                <a:gd name="connsiteY153" fmla="*/ 332691 h 522767"/>
                <a:gd name="connsiteX154" fmla="*/ 1833992 w 1876329"/>
                <a:gd name="connsiteY154" fmla="*/ 332691 h 522767"/>
                <a:gd name="connsiteX155" fmla="*/ 1793126 w 1876329"/>
                <a:gd name="connsiteY155" fmla="*/ 180154 h 522767"/>
                <a:gd name="connsiteX156" fmla="*/ 1793126 w 1876329"/>
                <a:gd name="connsiteY156" fmla="*/ 103886 h 522767"/>
                <a:gd name="connsiteX157" fmla="*/ 1829478 w 1876329"/>
                <a:gd name="connsiteY157" fmla="*/ 241691 h 522767"/>
                <a:gd name="connsiteX158" fmla="*/ 1853238 w 1876329"/>
                <a:gd name="connsiteY158" fmla="*/ 259274 h 522767"/>
                <a:gd name="connsiteX159" fmla="*/ 1876320 w 1876329"/>
                <a:gd name="connsiteY159" fmla="*/ 234854 h 522767"/>
                <a:gd name="connsiteX160" fmla="*/ 1875572 w 1876329"/>
                <a:gd name="connsiteY160"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876329" h="522767">
                  <a:moveTo>
                    <a:pt x="1875572" y="229574"/>
                  </a:moveTo>
                  <a:lnTo>
                    <a:pt x="1829716" y="56604"/>
                  </a:lnTo>
                  <a:cubicBezTo>
                    <a:pt x="1828309" y="51715"/>
                    <a:pt x="1825881" y="47179"/>
                    <a:pt x="1822588" y="43299"/>
                  </a:cubicBezTo>
                  <a:cubicBezTo>
                    <a:pt x="1806956" y="27009"/>
                    <a:pt x="1787647" y="14704"/>
                    <a:pt x="1766278" y="7422"/>
                  </a:cubicBezTo>
                  <a:cubicBezTo>
                    <a:pt x="1752091" y="2086"/>
                    <a:pt x="1736996" y="-416"/>
                    <a:pt x="1721847" y="56"/>
                  </a:cubicBezTo>
                  <a:cubicBezTo>
                    <a:pt x="1706807" y="28"/>
                    <a:pt x="1691869" y="2518"/>
                    <a:pt x="1677654" y="7422"/>
                  </a:cubicBezTo>
                  <a:cubicBezTo>
                    <a:pt x="1656116" y="14616"/>
                    <a:pt x="1636693" y="27024"/>
                    <a:pt x="1621106" y="43537"/>
                  </a:cubicBezTo>
                  <a:cubicBezTo>
                    <a:pt x="1618146" y="47559"/>
                    <a:pt x="1615894" y="52059"/>
                    <a:pt x="1614454" y="56842"/>
                  </a:cubicBezTo>
                  <a:lnTo>
                    <a:pt x="1590694" y="145228"/>
                  </a:lnTo>
                  <a:lnTo>
                    <a:pt x="1566935" y="57555"/>
                  </a:lnTo>
                  <a:cubicBezTo>
                    <a:pt x="1565663" y="52660"/>
                    <a:pt x="1563309" y="48113"/>
                    <a:pt x="1560044" y="44249"/>
                  </a:cubicBezTo>
                  <a:cubicBezTo>
                    <a:pt x="1544311" y="27969"/>
                    <a:pt x="1524927" y="15671"/>
                    <a:pt x="1503496" y="8372"/>
                  </a:cubicBezTo>
                  <a:cubicBezTo>
                    <a:pt x="1489832" y="2853"/>
                    <a:pt x="1475230" y="30"/>
                    <a:pt x="1460492" y="56"/>
                  </a:cubicBezTo>
                  <a:cubicBezTo>
                    <a:pt x="1445457" y="68"/>
                    <a:pt x="1430526" y="2556"/>
                    <a:pt x="1416299" y="7422"/>
                  </a:cubicBezTo>
                  <a:cubicBezTo>
                    <a:pt x="1394803" y="14562"/>
                    <a:pt x="1375444" y="26978"/>
                    <a:pt x="1359988" y="43537"/>
                  </a:cubicBezTo>
                  <a:cubicBezTo>
                    <a:pt x="1356862" y="47490"/>
                    <a:pt x="1354524" y="52007"/>
                    <a:pt x="1353098" y="56842"/>
                  </a:cubicBezTo>
                  <a:lnTo>
                    <a:pt x="1329814" y="142614"/>
                  </a:lnTo>
                  <a:lnTo>
                    <a:pt x="1306054" y="56604"/>
                  </a:lnTo>
                  <a:cubicBezTo>
                    <a:pt x="1304648" y="51715"/>
                    <a:pt x="1302219" y="47179"/>
                    <a:pt x="1298926" y="43299"/>
                  </a:cubicBezTo>
                  <a:cubicBezTo>
                    <a:pt x="1283295" y="27009"/>
                    <a:pt x="1263985" y="14704"/>
                    <a:pt x="1242616" y="7422"/>
                  </a:cubicBezTo>
                  <a:cubicBezTo>
                    <a:pt x="1228726" y="2207"/>
                    <a:pt x="1213967" y="-293"/>
                    <a:pt x="1199136" y="56"/>
                  </a:cubicBezTo>
                  <a:cubicBezTo>
                    <a:pt x="1184096" y="28"/>
                    <a:pt x="1169159" y="2518"/>
                    <a:pt x="1154943" y="7422"/>
                  </a:cubicBezTo>
                  <a:cubicBezTo>
                    <a:pt x="1133405" y="14616"/>
                    <a:pt x="1113982" y="27024"/>
                    <a:pt x="1098395" y="43537"/>
                  </a:cubicBezTo>
                  <a:cubicBezTo>
                    <a:pt x="1095435" y="47559"/>
                    <a:pt x="1093182" y="52059"/>
                    <a:pt x="1091743" y="56842"/>
                  </a:cubicBezTo>
                  <a:lnTo>
                    <a:pt x="1067983" y="145228"/>
                  </a:lnTo>
                  <a:lnTo>
                    <a:pt x="1044223" y="57555"/>
                  </a:lnTo>
                  <a:cubicBezTo>
                    <a:pt x="1042952" y="52660"/>
                    <a:pt x="1040598" y="48113"/>
                    <a:pt x="1037333" y="44249"/>
                  </a:cubicBezTo>
                  <a:cubicBezTo>
                    <a:pt x="1021600" y="27969"/>
                    <a:pt x="1002216" y="15671"/>
                    <a:pt x="980785" y="8372"/>
                  </a:cubicBezTo>
                  <a:cubicBezTo>
                    <a:pt x="967121" y="2853"/>
                    <a:pt x="952519" y="30"/>
                    <a:pt x="937780" y="56"/>
                  </a:cubicBezTo>
                  <a:cubicBezTo>
                    <a:pt x="922745" y="68"/>
                    <a:pt x="907815" y="2556"/>
                    <a:pt x="893588" y="7422"/>
                  </a:cubicBezTo>
                  <a:cubicBezTo>
                    <a:pt x="872092" y="14562"/>
                    <a:pt x="852733" y="26978"/>
                    <a:pt x="837277" y="43537"/>
                  </a:cubicBezTo>
                  <a:cubicBezTo>
                    <a:pt x="834151" y="47490"/>
                    <a:pt x="831813" y="52007"/>
                    <a:pt x="830387" y="56842"/>
                  </a:cubicBezTo>
                  <a:lnTo>
                    <a:pt x="807103" y="142614"/>
                  </a:lnTo>
                  <a:lnTo>
                    <a:pt x="783343" y="56604"/>
                  </a:lnTo>
                  <a:cubicBezTo>
                    <a:pt x="781936" y="51715"/>
                    <a:pt x="779508" y="47179"/>
                    <a:pt x="776215" y="43299"/>
                  </a:cubicBezTo>
                  <a:cubicBezTo>
                    <a:pt x="760584" y="27009"/>
                    <a:pt x="741274" y="14704"/>
                    <a:pt x="719905" y="7422"/>
                  </a:cubicBezTo>
                  <a:cubicBezTo>
                    <a:pt x="706017" y="2207"/>
                    <a:pt x="691256" y="-293"/>
                    <a:pt x="676425" y="56"/>
                  </a:cubicBezTo>
                  <a:cubicBezTo>
                    <a:pt x="661385" y="28"/>
                    <a:pt x="646447" y="2518"/>
                    <a:pt x="632232" y="7422"/>
                  </a:cubicBezTo>
                  <a:cubicBezTo>
                    <a:pt x="610696" y="14616"/>
                    <a:pt x="591271" y="27024"/>
                    <a:pt x="575684" y="43537"/>
                  </a:cubicBezTo>
                  <a:cubicBezTo>
                    <a:pt x="572724" y="47559"/>
                    <a:pt x="570474" y="52059"/>
                    <a:pt x="569032" y="56842"/>
                  </a:cubicBezTo>
                  <a:lnTo>
                    <a:pt x="545272" y="145228"/>
                  </a:lnTo>
                  <a:lnTo>
                    <a:pt x="521512" y="57555"/>
                  </a:lnTo>
                  <a:cubicBezTo>
                    <a:pt x="520241" y="52660"/>
                    <a:pt x="517887" y="48113"/>
                    <a:pt x="514622" y="44249"/>
                  </a:cubicBezTo>
                  <a:cubicBezTo>
                    <a:pt x="498888" y="27969"/>
                    <a:pt x="479505" y="15671"/>
                    <a:pt x="458074" y="8372"/>
                  </a:cubicBezTo>
                  <a:cubicBezTo>
                    <a:pt x="444410" y="2853"/>
                    <a:pt x="429807" y="30"/>
                    <a:pt x="415069" y="56"/>
                  </a:cubicBezTo>
                  <a:cubicBezTo>
                    <a:pt x="400034" y="68"/>
                    <a:pt x="385104" y="2556"/>
                    <a:pt x="370876" y="7422"/>
                  </a:cubicBezTo>
                  <a:cubicBezTo>
                    <a:pt x="349381" y="14562"/>
                    <a:pt x="330022" y="26978"/>
                    <a:pt x="314566" y="43537"/>
                  </a:cubicBezTo>
                  <a:cubicBezTo>
                    <a:pt x="311439" y="47490"/>
                    <a:pt x="309102" y="52007"/>
                    <a:pt x="307676" y="56842"/>
                  </a:cubicBezTo>
                  <a:lnTo>
                    <a:pt x="284392" y="142614"/>
                  </a:lnTo>
                  <a:lnTo>
                    <a:pt x="260632" y="56604"/>
                  </a:lnTo>
                  <a:cubicBezTo>
                    <a:pt x="259225" y="51715"/>
                    <a:pt x="256797" y="47179"/>
                    <a:pt x="253504" y="43299"/>
                  </a:cubicBezTo>
                  <a:cubicBezTo>
                    <a:pt x="237873" y="27009"/>
                    <a:pt x="218563" y="14704"/>
                    <a:pt x="197194" y="7422"/>
                  </a:cubicBezTo>
                  <a:cubicBezTo>
                    <a:pt x="183304" y="2207"/>
                    <a:pt x="168545" y="-293"/>
                    <a:pt x="153714" y="56"/>
                  </a:cubicBezTo>
                  <a:cubicBezTo>
                    <a:pt x="138674" y="28"/>
                    <a:pt x="123739" y="2518"/>
                    <a:pt x="109521" y="7422"/>
                  </a:cubicBezTo>
                  <a:cubicBezTo>
                    <a:pt x="87985" y="14616"/>
                    <a:pt x="68559" y="27024"/>
                    <a:pt x="52973" y="43537"/>
                  </a:cubicBezTo>
                  <a:cubicBezTo>
                    <a:pt x="50013" y="47559"/>
                    <a:pt x="47763" y="52059"/>
                    <a:pt x="46320" y="56842"/>
                  </a:cubicBezTo>
                  <a:lnTo>
                    <a:pt x="464" y="229574"/>
                  </a:lnTo>
                  <a:cubicBezTo>
                    <a:pt x="-2105" y="242442"/>
                    <a:pt x="6244" y="254957"/>
                    <a:pt x="19113" y="257525"/>
                  </a:cubicBezTo>
                  <a:cubicBezTo>
                    <a:pt x="30879" y="259875"/>
                    <a:pt x="42550" y="253082"/>
                    <a:pt x="46320" y="241691"/>
                  </a:cubicBezTo>
                  <a:lnTo>
                    <a:pt x="82435" y="105549"/>
                  </a:lnTo>
                  <a:lnTo>
                    <a:pt x="82435" y="180154"/>
                  </a:lnTo>
                  <a:lnTo>
                    <a:pt x="41569" y="332691"/>
                  </a:lnTo>
                  <a:lnTo>
                    <a:pt x="82435" y="332691"/>
                  </a:lnTo>
                  <a:lnTo>
                    <a:pt x="82435" y="522767"/>
                  </a:lnTo>
                  <a:lnTo>
                    <a:pt x="129954" y="522767"/>
                  </a:lnTo>
                  <a:lnTo>
                    <a:pt x="129954" y="332691"/>
                  </a:lnTo>
                  <a:lnTo>
                    <a:pt x="177473" y="332691"/>
                  </a:lnTo>
                  <a:lnTo>
                    <a:pt x="177473" y="522767"/>
                  </a:lnTo>
                  <a:lnTo>
                    <a:pt x="224993" y="522767"/>
                  </a:lnTo>
                  <a:lnTo>
                    <a:pt x="224993" y="332691"/>
                  </a:lnTo>
                  <a:lnTo>
                    <a:pt x="265859" y="332691"/>
                  </a:lnTo>
                  <a:lnTo>
                    <a:pt x="224993" y="180154"/>
                  </a:lnTo>
                  <a:lnTo>
                    <a:pt x="224993" y="103886"/>
                  </a:lnTo>
                  <a:lnTo>
                    <a:pt x="261345" y="241691"/>
                  </a:lnTo>
                  <a:cubicBezTo>
                    <a:pt x="264536" y="254420"/>
                    <a:pt x="277440" y="262153"/>
                    <a:pt x="290168" y="258962"/>
                  </a:cubicBezTo>
                  <a:cubicBezTo>
                    <a:pt x="298669" y="256831"/>
                    <a:pt x="305307" y="250193"/>
                    <a:pt x="307438" y="241691"/>
                  </a:cubicBezTo>
                  <a:lnTo>
                    <a:pt x="343791" y="103886"/>
                  </a:lnTo>
                  <a:lnTo>
                    <a:pt x="343791" y="522767"/>
                  </a:lnTo>
                  <a:lnTo>
                    <a:pt x="391310" y="522767"/>
                  </a:lnTo>
                  <a:lnTo>
                    <a:pt x="391310" y="261412"/>
                  </a:lnTo>
                  <a:lnTo>
                    <a:pt x="438829" y="261412"/>
                  </a:lnTo>
                  <a:lnTo>
                    <a:pt x="438829" y="522767"/>
                  </a:lnTo>
                  <a:lnTo>
                    <a:pt x="486348" y="522767"/>
                  </a:lnTo>
                  <a:lnTo>
                    <a:pt x="486348" y="105311"/>
                  </a:lnTo>
                  <a:lnTo>
                    <a:pt x="522463" y="241691"/>
                  </a:lnTo>
                  <a:cubicBezTo>
                    <a:pt x="522463" y="254814"/>
                    <a:pt x="533100" y="265451"/>
                    <a:pt x="546222" y="265451"/>
                  </a:cubicBezTo>
                  <a:cubicBezTo>
                    <a:pt x="559345" y="265451"/>
                    <a:pt x="569982" y="254814"/>
                    <a:pt x="569982" y="241691"/>
                  </a:cubicBezTo>
                  <a:lnTo>
                    <a:pt x="605146" y="105311"/>
                  </a:lnTo>
                  <a:lnTo>
                    <a:pt x="605146" y="180154"/>
                  </a:lnTo>
                  <a:lnTo>
                    <a:pt x="564280" y="332691"/>
                  </a:lnTo>
                  <a:lnTo>
                    <a:pt x="605146" y="332691"/>
                  </a:lnTo>
                  <a:lnTo>
                    <a:pt x="605146" y="522767"/>
                  </a:lnTo>
                  <a:lnTo>
                    <a:pt x="652665" y="522767"/>
                  </a:lnTo>
                  <a:lnTo>
                    <a:pt x="652665" y="332691"/>
                  </a:lnTo>
                  <a:lnTo>
                    <a:pt x="700184" y="332691"/>
                  </a:lnTo>
                  <a:lnTo>
                    <a:pt x="700184" y="522767"/>
                  </a:lnTo>
                  <a:lnTo>
                    <a:pt x="747704" y="522767"/>
                  </a:lnTo>
                  <a:lnTo>
                    <a:pt x="747704" y="332691"/>
                  </a:lnTo>
                  <a:lnTo>
                    <a:pt x="788570" y="332691"/>
                  </a:lnTo>
                  <a:lnTo>
                    <a:pt x="747704" y="180154"/>
                  </a:lnTo>
                  <a:lnTo>
                    <a:pt x="747704" y="103886"/>
                  </a:lnTo>
                  <a:lnTo>
                    <a:pt x="784056" y="241691"/>
                  </a:lnTo>
                  <a:cubicBezTo>
                    <a:pt x="787247" y="254420"/>
                    <a:pt x="800151" y="262153"/>
                    <a:pt x="812879" y="258962"/>
                  </a:cubicBezTo>
                  <a:cubicBezTo>
                    <a:pt x="821380" y="256831"/>
                    <a:pt x="828018" y="250193"/>
                    <a:pt x="830149" y="241691"/>
                  </a:cubicBezTo>
                  <a:lnTo>
                    <a:pt x="866502" y="103886"/>
                  </a:lnTo>
                  <a:lnTo>
                    <a:pt x="866502" y="522767"/>
                  </a:lnTo>
                  <a:lnTo>
                    <a:pt x="914021" y="522767"/>
                  </a:lnTo>
                  <a:lnTo>
                    <a:pt x="914021" y="261412"/>
                  </a:lnTo>
                  <a:lnTo>
                    <a:pt x="961540" y="261412"/>
                  </a:lnTo>
                  <a:lnTo>
                    <a:pt x="961540" y="522767"/>
                  </a:lnTo>
                  <a:lnTo>
                    <a:pt x="1009059" y="522767"/>
                  </a:lnTo>
                  <a:lnTo>
                    <a:pt x="1009059" y="105311"/>
                  </a:lnTo>
                  <a:lnTo>
                    <a:pt x="1045174" y="241691"/>
                  </a:lnTo>
                  <a:cubicBezTo>
                    <a:pt x="1045174" y="254814"/>
                    <a:pt x="1055811" y="265451"/>
                    <a:pt x="1068933" y="265451"/>
                  </a:cubicBezTo>
                  <a:cubicBezTo>
                    <a:pt x="1082056" y="265451"/>
                    <a:pt x="1092693" y="254814"/>
                    <a:pt x="1092693" y="241691"/>
                  </a:cubicBezTo>
                  <a:lnTo>
                    <a:pt x="1127857" y="105311"/>
                  </a:lnTo>
                  <a:lnTo>
                    <a:pt x="1127857" y="180154"/>
                  </a:lnTo>
                  <a:lnTo>
                    <a:pt x="1086991" y="332691"/>
                  </a:lnTo>
                  <a:lnTo>
                    <a:pt x="1127857" y="332691"/>
                  </a:lnTo>
                  <a:lnTo>
                    <a:pt x="1127857" y="522767"/>
                  </a:lnTo>
                  <a:lnTo>
                    <a:pt x="1175376" y="522767"/>
                  </a:lnTo>
                  <a:lnTo>
                    <a:pt x="1175376" y="332691"/>
                  </a:lnTo>
                  <a:lnTo>
                    <a:pt x="1222896" y="332691"/>
                  </a:lnTo>
                  <a:lnTo>
                    <a:pt x="1222896" y="522767"/>
                  </a:lnTo>
                  <a:lnTo>
                    <a:pt x="1270415" y="522767"/>
                  </a:lnTo>
                  <a:lnTo>
                    <a:pt x="1270415" y="332691"/>
                  </a:lnTo>
                  <a:lnTo>
                    <a:pt x="1311281" y="332691"/>
                  </a:lnTo>
                  <a:lnTo>
                    <a:pt x="1270415" y="180154"/>
                  </a:lnTo>
                  <a:lnTo>
                    <a:pt x="1270415" y="103886"/>
                  </a:lnTo>
                  <a:lnTo>
                    <a:pt x="1306767" y="241691"/>
                  </a:lnTo>
                  <a:cubicBezTo>
                    <a:pt x="1309958" y="254420"/>
                    <a:pt x="1322862" y="262153"/>
                    <a:pt x="1335590" y="258962"/>
                  </a:cubicBezTo>
                  <a:cubicBezTo>
                    <a:pt x="1344091" y="256831"/>
                    <a:pt x="1350729" y="250193"/>
                    <a:pt x="1352861" y="241691"/>
                  </a:cubicBezTo>
                  <a:lnTo>
                    <a:pt x="1389213" y="103886"/>
                  </a:lnTo>
                  <a:lnTo>
                    <a:pt x="1389213" y="522767"/>
                  </a:lnTo>
                  <a:lnTo>
                    <a:pt x="1436732" y="522767"/>
                  </a:lnTo>
                  <a:lnTo>
                    <a:pt x="1436732" y="261412"/>
                  </a:lnTo>
                  <a:lnTo>
                    <a:pt x="1484251" y="261412"/>
                  </a:lnTo>
                  <a:lnTo>
                    <a:pt x="1484251" y="522767"/>
                  </a:lnTo>
                  <a:lnTo>
                    <a:pt x="1531770" y="522767"/>
                  </a:lnTo>
                  <a:lnTo>
                    <a:pt x="1531770" y="105311"/>
                  </a:lnTo>
                  <a:lnTo>
                    <a:pt x="1567885" y="241691"/>
                  </a:lnTo>
                  <a:cubicBezTo>
                    <a:pt x="1567885" y="254814"/>
                    <a:pt x="1578522" y="265451"/>
                    <a:pt x="1591644" y="265451"/>
                  </a:cubicBezTo>
                  <a:cubicBezTo>
                    <a:pt x="1604767" y="265451"/>
                    <a:pt x="1615404" y="254814"/>
                    <a:pt x="1615404" y="241691"/>
                  </a:cubicBezTo>
                  <a:lnTo>
                    <a:pt x="1650568" y="105311"/>
                  </a:lnTo>
                  <a:lnTo>
                    <a:pt x="1650568" y="180154"/>
                  </a:lnTo>
                  <a:lnTo>
                    <a:pt x="1609702" y="332691"/>
                  </a:lnTo>
                  <a:lnTo>
                    <a:pt x="1650568" y="332691"/>
                  </a:lnTo>
                  <a:lnTo>
                    <a:pt x="1650568" y="522767"/>
                  </a:lnTo>
                  <a:lnTo>
                    <a:pt x="1698087" y="522767"/>
                  </a:lnTo>
                  <a:lnTo>
                    <a:pt x="1698087" y="332691"/>
                  </a:lnTo>
                  <a:lnTo>
                    <a:pt x="1745607" y="332691"/>
                  </a:lnTo>
                  <a:lnTo>
                    <a:pt x="1745607" y="522767"/>
                  </a:lnTo>
                  <a:lnTo>
                    <a:pt x="1793126" y="522767"/>
                  </a:lnTo>
                  <a:lnTo>
                    <a:pt x="1793126" y="332691"/>
                  </a:lnTo>
                  <a:lnTo>
                    <a:pt x="1833992" y="332691"/>
                  </a:lnTo>
                  <a:lnTo>
                    <a:pt x="1793126" y="180154"/>
                  </a:lnTo>
                  <a:lnTo>
                    <a:pt x="1793126" y="103886"/>
                  </a:lnTo>
                  <a:lnTo>
                    <a:pt x="1829478" y="241691"/>
                  </a:lnTo>
                  <a:cubicBezTo>
                    <a:pt x="1832346" y="252364"/>
                    <a:pt x="1842192" y="259651"/>
                    <a:pt x="1853238" y="259274"/>
                  </a:cubicBezTo>
                  <a:cubicBezTo>
                    <a:pt x="1866355" y="258905"/>
                    <a:pt x="1876688" y="247971"/>
                    <a:pt x="1876320" y="234854"/>
                  </a:cubicBezTo>
                  <a:cubicBezTo>
                    <a:pt x="1876268" y="233071"/>
                    <a:pt x="1876018" y="231301"/>
                    <a:pt x="1875572" y="229574"/>
                  </a:cubicBezTo>
                  <a:close/>
                </a:path>
              </a:pathLst>
            </a:custGeom>
            <a:solidFill>
              <a:schemeClr val="accent4"/>
            </a:solidFill>
            <a:ln w="2371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B30325F-92CC-4CCE-92D4-C62651C7A345}"/>
                </a:ext>
              </a:extLst>
            </p:cNvPr>
            <p:cNvSpPr/>
            <p:nvPr/>
          </p:nvSpPr>
          <p:spPr>
            <a:xfrm>
              <a:off x="11639059"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FA0CB8B-B338-40F3-88DC-970B19E82A4C}"/>
                </a:ext>
              </a:extLst>
            </p:cNvPr>
            <p:cNvSpPr/>
            <p:nvPr/>
          </p:nvSpPr>
          <p:spPr>
            <a:xfrm>
              <a:off x="11116348"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7A90DB-8C99-48BC-A988-A83D2FF211B9}"/>
                </a:ext>
              </a:extLst>
            </p:cNvPr>
            <p:cNvSpPr/>
            <p:nvPr/>
          </p:nvSpPr>
          <p:spPr>
            <a:xfrm>
              <a:off x="11377703"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50A83C3-3D5F-4314-A6CE-45055E026A5B}"/>
                </a:ext>
              </a:extLst>
            </p:cNvPr>
            <p:cNvSpPr/>
            <p:nvPr/>
          </p:nvSpPr>
          <p:spPr>
            <a:xfrm>
              <a:off x="10593637"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AB6948D-AEE1-4F0D-A71B-1646E924143F}"/>
                </a:ext>
              </a:extLst>
            </p:cNvPr>
            <p:cNvSpPr/>
            <p:nvPr/>
          </p:nvSpPr>
          <p:spPr>
            <a:xfrm>
              <a:off x="10854992" y="1082150"/>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8F1B067-B521-4AFD-B938-56D1522980F5}"/>
                </a:ext>
              </a:extLst>
            </p:cNvPr>
            <p:cNvSpPr/>
            <p:nvPr/>
          </p:nvSpPr>
          <p:spPr>
            <a:xfrm>
              <a:off x="10498766" y="1224655"/>
              <a:ext cx="1353981" cy="522763"/>
            </a:xfrm>
            <a:custGeom>
              <a:avLst/>
              <a:gdLst>
                <a:gd name="connsiteX0" fmla="*/ 1352941 w 1353981"/>
                <a:gd name="connsiteY0" fmla="*/ 229570 h 522763"/>
                <a:gd name="connsiteX1" fmla="*/ 1307085 w 1353981"/>
                <a:gd name="connsiteY1" fmla="*/ 56600 h 522763"/>
                <a:gd name="connsiteX2" fmla="*/ 1300195 w 1353981"/>
                <a:gd name="connsiteY2" fmla="*/ 43295 h 522763"/>
                <a:gd name="connsiteX3" fmla="*/ 1243647 w 1353981"/>
                <a:gd name="connsiteY3" fmla="*/ 7418 h 522763"/>
                <a:gd name="connsiteX4" fmla="*/ 1199692 w 1353981"/>
                <a:gd name="connsiteY4" fmla="*/ 52 h 522763"/>
                <a:gd name="connsiteX5" fmla="*/ 1155499 w 1353981"/>
                <a:gd name="connsiteY5" fmla="*/ 7418 h 522763"/>
                <a:gd name="connsiteX6" fmla="*/ 1099189 w 1353981"/>
                <a:gd name="connsiteY6" fmla="*/ 43532 h 522763"/>
                <a:gd name="connsiteX7" fmla="*/ 1092299 w 1353981"/>
                <a:gd name="connsiteY7" fmla="*/ 56838 h 522763"/>
                <a:gd name="connsiteX8" fmla="*/ 1069014 w 1353981"/>
                <a:gd name="connsiteY8" fmla="*/ 142610 h 522763"/>
                <a:gd name="connsiteX9" fmla="*/ 1045254 w 1353981"/>
                <a:gd name="connsiteY9" fmla="*/ 56600 h 522763"/>
                <a:gd name="connsiteX10" fmla="*/ 1038127 w 1353981"/>
                <a:gd name="connsiteY10" fmla="*/ 43295 h 522763"/>
                <a:gd name="connsiteX11" fmla="*/ 981816 w 1353981"/>
                <a:gd name="connsiteY11" fmla="*/ 7418 h 522763"/>
                <a:gd name="connsiteX12" fmla="*/ 938336 w 1353981"/>
                <a:gd name="connsiteY12" fmla="*/ 52 h 522763"/>
                <a:gd name="connsiteX13" fmla="*/ 894143 w 1353981"/>
                <a:gd name="connsiteY13" fmla="*/ 7418 h 522763"/>
                <a:gd name="connsiteX14" fmla="*/ 837596 w 1353981"/>
                <a:gd name="connsiteY14" fmla="*/ 43532 h 522763"/>
                <a:gd name="connsiteX15" fmla="*/ 830943 w 1353981"/>
                <a:gd name="connsiteY15" fmla="*/ 56838 h 522763"/>
                <a:gd name="connsiteX16" fmla="*/ 807183 w 1353981"/>
                <a:gd name="connsiteY16" fmla="*/ 145223 h 522763"/>
                <a:gd name="connsiteX17" fmla="*/ 783424 w 1353981"/>
                <a:gd name="connsiteY17" fmla="*/ 57550 h 522763"/>
                <a:gd name="connsiteX18" fmla="*/ 776533 w 1353981"/>
                <a:gd name="connsiteY18" fmla="*/ 44245 h 522763"/>
                <a:gd name="connsiteX19" fmla="*/ 719986 w 1353981"/>
                <a:gd name="connsiteY19" fmla="*/ 8368 h 522763"/>
                <a:gd name="connsiteX20" fmla="*/ 676981 w 1353981"/>
                <a:gd name="connsiteY20" fmla="*/ 52 h 522763"/>
                <a:gd name="connsiteX21" fmla="*/ 632788 w 1353981"/>
                <a:gd name="connsiteY21" fmla="*/ 7418 h 522763"/>
                <a:gd name="connsiteX22" fmla="*/ 576478 w 1353981"/>
                <a:gd name="connsiteY22" fmla="*/ 43532 h 522763"/>
                <a:gd name="connsiteX23" fmla="*/ 569587 w 1353981"/>
                <a:gd name="connsiteY23" fmla="*/ 56838 h 522763"/>
                <a:gd name="connsiteX24" fmla="*/ 546303 w 1353981"/>
                <a:gd name="connsiteY24" fmla="*/ 142610 h 522763"/>
                <a:gd name="connsiteX25" fmla="*/ 522543 w 1353981"/>
                <a:gd name="connsiteY25" fmla="*/ 56600 h 522763"/>
                <a:gd name="connsiteX26" fmla="*/ 515416 w 1353981"/>
                <a:gd name="connsiteY26" fmla="*/ 43295 h 522763"/>
                <a:gd name="connsiteX27" fmla="*/ 459105 w 1353981"/>
                <a:gd name="connsiteY27" fmla="*/ 7418 h 522763"/>
                <a:gd name="connsiteX28" fmla="*/ 415625 w 1353981"/>
                <a:gd name="connsiteY28" fmla="*/ 52 h 522763"/>
                <a:gd name="connsiteX29" fmla="*/ 371432 w 1353981"/>
                <a:gd name="connsiteY29" fmla="*/ 7418 h 522763"/>
                <a:gd name="connsiteX30" fmla="*/ 314885 w 1353981"/>
                <a:gd name="connsiteY30" fmla="*/ 43532 h 522763"/>
                <a:gd name="connsiteX31" fmla="*/ 308232 w 1353981"/>
                <a:gd name="connsiteY31" fmla="*/ 56838 h 522763"/>
                <a:gd name="connsiteX32" fmla="*/ 284472 w 1353981"/>
                <a:gd name="connsiteY32" fmla="*/ 145223 h 522763"/>
                <a:gd name="connsiteX33" fmla="*/ 260713 w 1353981"/>
                <a:gd name="connsiteY33" fmla="*/ 57550 h 522763"/>
                <a:gd name="connsiteX34" fmla="*/ 253822 w 1353981"/>
                <a:gd name="connsiteY34" fmla="*/ 44245 h 522763"/>
                <a:gd name="connsiteX35" fmla="*/ 197275 w 1353981"/>
                <a:gd name="connsiteY35" fmla="*/ 8368 h 522763"/>
                <a:gd name="connsiteX36" fmla="*/ 154270 w 1353981"/>
                <a:gd name="connsiteY36" fmla="*/ 52 h 522763"/>
                <a:gd name="connsiteX37" fmla="*/ 110077 w 1353981"/>
                <a:gd name="connsiteY37" fmla="*/ 7418 h 522763"/>
                <a:gd name="connsiteX38" fmla="*/ 53767 w 1353981"/>
                <a:gd name="connsiteY38" fmla="*/ 43532 h 522763"/>
                <a:gd name="connsiteX39" fmla="*/ 46876 w 1353981"/>
                <a:gd name="connsiteY39" fmla="*/ 56838 h 522763"/>
                <a:gd name="connsiteX40" fmla="*/ 783 w 1353981"/>
                <a:gd name="connsiteY40" fmla="*/ 230520 h 522763"/>
                <a:gd name="connsiteX41" fmla="*/ 17652 w 1353981"/>
                <a:gd name="connsiteY41" fmla="*/ 259507 h 522763"/>
                <a:gd name="connsiteX42" fmla="*/ 23830 w 1353981"/>
                <a:gd name="connsiteY42" fmla="*/ 259507 h 522763"/>
                <a:gd name="connsiteX43" fmla="*/ 47589 w 1353981"/>
                <a:gd name="connsiteY43" fmla="*/ 241925 h 522763"/>
                <a:gd name="connsiteX44" fmla="*/ 82991 w 1353981"/>
                <a:gd name="connsiteY44" fmla="*/ 103882 h 522763"/>
                <a:gd name="connsiteX45" fmla="*/ 82991 w 1353981"/>
                <a:gd name="connsiteY45" fmla="*/ 522763 h 522763"/>
                <a:gd name="connsiteX46" fmla="*/ 130510 w 1353981"/>
                <a:gd name="connsiteY46" fmla="*/ 522763 h 522763"/>
                <a:gd name="connsiteX47" fmla="*/ 130510 w 1353981"/>
                <a:gd name="connsiteY47" fmla="*/ 261408 h 522763"/>
                <a:gd name="connsiteX48" fmla="*/ 178029 w 1353981"/>
                <a:gd name="connsiteY48" fmla="*/ 261408 h 522763"/>
                <a:gd name="connsiteX49" fmla="*/ 178029 w 1353981"/>
                <a:gd name="connsiteY49" fmla="*/ 522763 h 522763"/>
                <a:gd name="connsiteX50" fmla="*/ 225548 w 1353981"/>
                <a:gd name="connsiteY50" fmla="*/ 522763 h 522763"/>
                <a:gd name="connsiteX51" fmla="*/ 225548 w 1353981"/>
                <a:gd name="connsiteY51" fmla="*/ 105307 h 522763"/>
                <a:gd name="connsiteX52" fmla="*/ 261663 w 1353981"/>
                <a:gd name="connsiteY52" fmla="*/ 241687 h 522763"/>
                <a:gd name="connsiteX53" fmla="*/ 285423 w 1353981"/>
                <a:gd name="connsiteY53" fmla="*/ 265447 h 522763"/>
                <a:gd name="connsiteX54" fmla="*/ 309182 w 1353981"/>
                <a:gd name="connsiteY54" fmla="*/ 241687 h 522763"/>
                <a:gd name="connsiteX55" fmla="*/ 344346 w 1353981"/>
                <a:gd name="connsiteY55" fmla="*/ 105307 h 522763"/>
                <a:gd name="connsiteX56" fmla="*/ 344346 w 1353981"/>
                <a:gd name="connsiteY56" fmla="*/ 180150 h 522763"/>
                <a:gd name="connsiteX57" fmla="*/ 303480 w 1353981"/>
                <a:gd name="connsiteY57" fmla="*/ 332687 h 522763"/>
                <a:gd name="connsiteX58" fmla="*/ 344346 w 1353981"/>
                <a:gd name="connsiteY58" fmla="*/ 332687 h 522763"/>
                <a:gd name="connsiteX59" fmla="*/ 344346 w 1353981"/>
                <a:gd name="connsiteY59" fmla="*/ 522763 h 522763"/>
                <a:gd name="connsiteX60" fmla="*/ 391866 w 1353981"/>
                <a:gd name="connsiteY60" fmla="*/ 522763 h 522763"/>
                <a:gd name="connsiteX61" fmla="*/ 391866 w 1353981"/>
                <a:gd name="connsiteY61" fmla="*/ 332687 h 522763"/>
                <a:gd name="connsiteX62" fmla="*/ 439385 w 1353981"/>
                <a:gd name="connsiteY62" fmla="*/ 332687 h 522763"/>
                <a:gd name="connsiteX63" fmla="*/ 439385 w 1353981"/>
                <a:gd name="connsiteY63" fmla="*/ 522763 h 522763"/>
                <a:gd name="connsiteX64" fmla="*/ 486904 w 1353981"/>
                <a:gd name="connsiteY64" fmla="*/ 522763 h 522763"/>
                <a:gd name="connsiteX65" fmla="*/ 486904 w 1353981"/>
                <a:gd name="connsiteY65" fmla="*/ 332687 h 522763"/>
                <a:gd name="connsiteX66" fmla="*/ 527771 w 1353981"/>
                <a:gd name="connsiteY66" fmla="*/ 332687 h 522763"/>
                <a:gd name="connsiteX67" fmla="*/ 486904 w 1353981"/>
                <a:gd name="connsiteY67" fmla="*/ 180150 h 522763"/>
                <a:gd name="connsiteX68" fmla="*/ 486904 w 1353981"/>
                <a:gd name="connsiteY68" fmla="*/ 103882 h 522763"/>
                <a:gd name="connsiteX69" fmla="*/ 523256 w 1353981"/>
                <a:gd name="connsiteY69" fmla="*/ 241687 h 522763"/>
                <a:gd name="connsiteX70" fmla="*/ 552079 w 1353981"/>
                <a:gd name="connsiteY70" fmla="*/ 258958 h 522763"/>
                <a:gd name="connsiteX71" fmla="*/ 569350 w 1353981"/>
                <a:gd name="connsiteY71" fmla="*/ 241687 h 522763"/>
                <a:gd name="connsiteX72" fmla="*/ 605702 w 1353981"/>
                <a:gd name="connsiteY72" fmla="*/ 103882 h 522763"/>
                <a:gd name="connsiteX73" fmla="*/ 605702 w 1353981"/>
                <a:gd name="connsiteY73" fmla="*/ 522763 h 522763"/>
                <a:gd name="connsiteX74" fmla="*/ 653221 w 1353981"/>
                <a:gd name="connsiteY74" fmla="*/ 522763 h 522763"/>
                <a:gd name="connsiteX75" fmla="*/ 653221 w 1353981"/>
                <a:gd name="connsiteY75" fmla="*/ 261408 h 522763"/>
                <a:gd name="connsiteX76" fmla="*/ 700740 w 1353981"/>
                <a:gd name="connsiteY76" fmla="*/ 261408 h 522763"/>
                <a:gd name="connsiteX77" fmla="*/ 700740 w 1353981"/>
                <a:gd name="connsiteY77" fmla="*/ 522763 h 522763"/>
                <a:gd name="connsiteX78" fmla="*/ 748260 w 1353981"/>
                <a:gd name="connsiteY78" fmla="*/ 522763 h 522763"/>
                <a:gd name="connsiteX79" fmla="*/ 748260 w 1353981"/>
                <a:gd name="connsiteY79" fmla="*/ 105307 h 522763"/>
                <a:gd name="connsiteX80" fmla="*/ 784374 w 1353981"/>
                <a:gd name="connsiteY80" fmla="*/ 241687 h 522763"/>
                <a:gd name="connsiteX81" fmla="*/ 808134 w 1353981"/>
                <a:gd name="connsiteY81" fmla="*/ 265447 h 522763"/>
                <a:gd name="connsiteX82" fmla="*/ 831893 w 1353981"/>
                <a:gd name="connsiteY82" fmla="*/ 241687 h 522763"/>
                <a:gd name="connsiteX83" fmla="*/ 867058 w 1353981"/>
                <a:gd name="connsiteY83" fmla="*/ 105307 h 522763"/>
                <a:gd name="connsiteX84" fmla="*/ 867058 w 1353981"/>
                <a:gd name="connsiteY84" fmla="*/ 180150 h 522763"/>
                <a:gd name="connsiteX85" fmla="*/ 826191 w 1353981"/>
                <a:gd name="connsiteY85" fmla="*/ 332687 h 522763"/>
                <a:gd name="connsiteX86" fmla="*/ 867058 w 1353981"/>
                <a:gd name="connsiteY86" fmla="*/ 332687 h 522763"/>
                <a:gd name="connsiteX87" fmla="*/ 867058 w 1353981"/>
                <a:gd name="connsiteY87" fmla="*/ 522763 h 522763"/>
                <a:gd name="connsiteX88" fmla="*/ 914577 w 1353981"/>
                <a:gd name="connsiteY88" fmla="*/ 522763 h 522763"/>
                <a:gd name="connsiteX89" fmla="*/ 914577 w 1353981"/>
                <a:gd name="connsiteY89" fmla="*/ 332687 h 522763"/>
                <a:gd name="connsiteX90" fmla="*/ 962096 w 1353981"/>
                <a:gd name="connsiteY90" fmla="*/ 332687 h 522763"/>
                <a:gd name="connsiteX91" fmla="*/ 962096 w 1353981"/>
                <a:gd name="connsiteY91" fmla="*/ 522763 h 522763"/>
                <a:gd name="connsiteX92" fmla="*/ 1009615 w 1353981"/>
                <a:gd name="connsiteY92" fmla="*/ 522763 h 522763"/>
                <a:gd name="connsiteX93" fmla="*/ 1009615 w 1353981"/>
                <a:gd name="connsiteY93" fmla="*/ 332687 h 522763"/>
                <a:gd name="connsiteX94" fmla="*/ 1050482 w 1353981"/>
                <a:gd name="connsiteY94" fmla="*/ 332687 h 522763"/>
                <a:gd name="connsiteX95" fmla="*/ 1009615 w 1353981"/>
                <a:gd name="connsiteY95" fmla="*/ 180150 h 522763"/>
                <a:gd name="connsiteX96" fmla="*/ 1009615 w 1353981"/>
                <a:gd name="connsiteY96" fmla="*/ 103882 h 522763"/>
                <a:gd name="connsiteX97" fmla="*/ 1045967 w 1353981"/>
                <a:gd name="connsiteY97" fmla="*/ 241687 h 522763"/>
                <a:gd name="connsiteX98" fmla="*/ 1074790 w 1353981"/>
                <a:gd name="connsiteY98" fmla="*/ 258958 h 522763"/>
                <a:gd name="connsiteX99" fmla="*/ 1092061 w 1353981"/>
                <a:gd name="connsiteY99" fmla="*/ 241687 h 522763"/>
                <a:gd name="connsiteX100" fmla="*/ 1128413 w 1353981"/>
                <a:gd name="connsiteY100" fmla="*/ 103882 h 522763"/>
                <a:gd name="connsiteX101" fmla="*/ 1128413 w 1353981"/>
                <a:gd name="connsiteY101" fmla="*/ 522763 h 522763"/>
                <a:gd name="connsiteX102" fmla="*/ 1175932 w 1353981"/>
                <a:gd name="connsiteY102" fmla="*/ 522763 h 522763"/>
                <a:gd name="connsiteX103" fmla="*/ 1175932 w 1353981"/>
                <a:gd name="connsiteY103" fmla="*/ 261408 h 522763"/>
                <a:gd name="connsiteX104" fmla="*/ 1223451 w 1353981"/>
                <a:gd name="connsiteY104" fmla="*/ 261408 h 522763"/>
                <a:gd name="connsiteX105" fmla="*/ 1223451 w 1353981"/>
                <a:gd name="connsiteY105" fmla="*/ 522763 h 522763"/>
                <a:gd name="connsiteX106" fmla="*/ 1270971 w 1353981"/>
                <a:gd name="connsiteY106" fmla="*/ 522763 h 522763"/>
                <a:gd name="connsiteX107" fmla="*/ 1270971 w 1353981"/>
                <a:gd name="connsiteY107" fmla="*/ 105307 h 522763"/>
                <a:gd name="connsiteX108" fmla="*/ 1307085 w 1353981"/>
                <a:gd name="connsiteY108" fmla="*/ 241687 h 522763"/>
                <a:gd name="connsiteX109" fmla="*/ 1330845 w 1353981"/>
                <a:gd name="connsiteY109" fmla="*/ 259269 h 522763"/>
                <a:gd name="connsiteX110" fmla="*/ 1337022 w 1353981"/>
                <a:gd name="connsiteY110" fmla="*/ 259269 h 522763"/>
                <a:gd name="connsiteX111" fmla="*/ 1352979 w 1353981"/>
                <a:gd name="connsiteY111" fmla="*/ 229701 h 522763"/>
                <a:gd name="connsiteX112" fmla="*/ 1352941 w 1353981"/>
                <a:gd name="connsiteY112" fmla="*/ 229570 h 5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353981" h="522763">
                  <a:moveTo>
                    <a:pt x="1352941" y="229570"/>
                  </a:moveTo>
                  <a:lnTo>
                    <a:pt x="1307085" y="56600"/>
                  </a:lnTo>
                  <a:cubicBezTo>
                    <a:pt x="1305814" y="51706"/>
                    <a:pt x="1303460" y="47158"/>
                    <a:pt x="1300195" y="43295"/>
                  </a:cubicBezTo>
                  <a:cubicBezTo>
                    <a:pt x="1284461" y="27015"/>
                    <a:pt x="1265078" y="14717"/>
                    <a:pt x="1243647" y="7418"/>
                  </a:cubicBezTo>
                  <a:cubicBezTo>
                    <a:pt x="1229622" y="2103"/>
                    <a:pt x="1214684" y="-402"/>
                    <a:pt x="1199692" y="52"/>
                  </a:cubicBezTo>
                  <a:cubicBezTo>
                    <a:pt x="1184657" y="64"/>
                    <a:pt x="1169726" y="2552"/>
                    <a:pt x="1155499" y="7418"/>
                  </a:cubicBezTo>
                  <a:cubicBezTo>
                    <a:pt x="1134004" y="14558"/>
                    <a:pt x="1114644" y="26974"/>
                    <a:pt x="1099189" y="43532"/>
                  </a:cubicBezTo>
                  <a:cubicBezTo>
                    <a:pt x="1096062" y="47486"/>
                    <a:pt x="1093724" y="52003"/>
                    <a:pt x="1092299" y="56838"/>
                  </a:cubicBezTo>
                  <a:lnTo>
                    <a:pt x="1069014" y="142610"/>
                  </a:lnTo>
                  <a:lnTo>
                    <a:pt x="1045254" y="56600"/>
                  </a:lnTo>
                  <a:cubicBezTo>
                    <a:pt x="1043848" y="51710"/>
                    <a:pt x="1041420" y="47175"/>
                    <a:pt x="1038127" y="43295"/>
                  </a:cubicBezTo>
                  <a:cubicBezTo>
                    <a:pt x="1022495" y="27003"/>
                    <a:pt x="1003186" y="14700"/>
                    <a:pt x="981816" y="7418"/>
                  </a:cubicBezTo>
                  <a:cubicBezTo>
                    <a:pt x="967926" y="2203"/>
                    <a:pt x="953167" y="-297"/>
                    <a:pt x="938336" y="52"/>
                  </a:cubicBezTo>
                  <a:cubicBezTo>
                    <a:pt x="923297" y="24"/>
                    <a:pt x="908359" y="2514"/>
                    <a:pt x="894143" y="7418"/>
                  </a:cubicBezTo>
                  <a:cubicBezTo>
                    <a:pt x="872605" y="14612"/>
                    <a:pt x="853182" y="27019"/>
                    <a:pt x="837596" y="43532"/>
                  </a:cubicBezTo>
                  <a:cubicBezTo>
                    <a:pt x="834635" y="47555"/>
                    <a:pt x="832383" y="52055"/>
                    <a:pt x="830943" y="56838"/>
                  </a:cubicBezTo>
                  <a:lnTo>
                    <a:pt x="807183" y="145223"/>
                  </a:lnTo>
                  <a:lnTo>
                    <a:pt x="783424" y="57550"/>
                  </a:lnTo>
                  <a:cubicBezTo>
                    <a:pt x="782153" y="52656"/>
                    <a:pt x="779798" y="48108"/>
                    <a:pt x="776533" y="44245"/>
                  </a:cubicBezTo>
                  <a:cubicBezTo>
                    <a:pt x="760800" y="27965"/>
                    <a:pt x="741417" y="15667"/>
                    <a:pt x="719986" y="8368"/>
                  </a:cubicBezTo>
                  <a:cubicBezTo>
                    <a:pt x="706322" y="2849"/>
                    <a:pt x="691719" y="26"/>
                    <a:pt x="676981" y="52"/>
                  </a:cubicBezTo>
                  <a:cubicBezTo>
                    <a:pt x="661946" y="64"/>
                    <a:pt x="647015" y="2552"/>
                    <a:pt x="632788" y="7418"/>
                  </a:cubicBezTo>
                  <a:cubicBezTo>
                    <a:pt x="611293" y="14558"/>
                    <a:pt x="591933" y="26974"/>
                    <a:pt x="576478" y="43532"/>
                  </a:cubicBezTo>
                  <a:cubicBezTo>
                    <a:pt x="573351" y="47486"/>
                    <a:pt x="571013" y="52003"/>
                    <a:pt x="569587" y="56838"/>
                  </a:cubicBezTo>
                  <a:lnTo>
                    <a:pt x="546303" y="142610"/>
                  </a:lnTo>
                  <a:lnTo>
                    <a:pt x="522543" y="56600"/>
                  </a:lnTo>
                  <a:cubicBezTo>
                    <a:pt x="521137" y="51710"/>
                    <a:pt x="518709" y="47175"/>
                    <a:pt x="515416" y="43295"/>
                  </a:cubicBezTo>
                  <a:cubicBezTo>
                    <a:pt x="499784" y="27003"/>
                    <a:pt x="480475" y="14700"/>
                    <a:pt x="459105" y="7418"/>
                  </a:cubicBezTo>
                  <a:cubicBezTo>
                    <a:pt x="445218" y="2203"/>
                    <a:pt x="430456" y="-297"/>
                    <a:pt x="415625" y="52"/>
                  </a:cubicBezTo>
                  <a:cubicBezTo>
                    <a:pt x="400585" y="24"/>
                    <a:pt x="385648" y="2514"/>
                    <a:pt x="371432" y="7418"/>
                  </a:cubicBezTo>
                  <a:cubicBezTo>
                    <a:pt x="349897" y="14612"/>
                    <a:pt x="330471" y="27019"/>
                    <a:pt x="314885" y="43532"/>
                  </a:cubicBezTo>
                  <a:cubicBezTo>
                    <a:pt x="311924" y="47555"/>
                    <a:pt x="309674" y="52055"/>
                    <a:pt x="308232" y="56838"/>
                  </a:cubicBezTo>
                  <a:lnTo>
                    <a:pt x="284472" y="145223"/>
                  </a:lnTo>
                  <a:lnTo>
                    <a:pt x="260713" y="57550"/>
                  </a:lnTo>
                  <a:cubicBezTo>
                    <a:pt x="259442" y="52656"/>
                    <a:pt x="257087" y="48108"/>
                    <a:pt x="253822" y="44245"/>
                  </a:cubicBezTo>
                  <a:cubicBezTo>
                    <a:pt x="238089" y="27965"/>
                    <a:pt x="218706" y="15667"/>
                    <a:pt x="197275" y="8368"/>
                  </a:cubicBezTo>
                  <a:cubicBezTo>
                    <a:pt x="183610" y="2849"/>
                    <a:pt x="169008" y="26"/>
                    <a:pt x="154270" y="52"/>
                  </a:cubicBezTo>
                  <a:cubicBezTo>
                    <a:pt x="139235" y="64"/>
                    <a:pt x="124304" y="2552"/>
                    <a:pt x="110077" y="7418"/>
                  </a:cubicBezTo>
                  <a:cubicBezTo>
                    <a:pt x="88582" y="14558"/>
                    <a:pt x="69222" y="26974"/>
                    <a:pt x="53767" y="43532"/>
                  </a:cubicBezTo>
                  <a:cubicBezTo>
                    <a:pt x="50640" y="47486"/>
                    <a:pt x="48302" y="52003"/>
                    <a:pt x="46876" y="56838"/>
                  </a:cubicBezTo>
                  <a:lnTo>
                    <a:pt x="783" y="230520"/>
                  </a:lnTo>
                  <a:cubicBezTo>
                    <a:pt x="-2537" y="243179"/>
                    <a:pt x="5005" y="256140"/>
                    <a:pt x="17652" y="259507"/>
                  </a:cubicBezTo>
                  <a:lnTo>
                    <a:pt x="23830" y="259507"/>
                  </a:lnTo>
                  <a:cubicBezTo>
                    <a:pt x="34875" y="259885"/>
                    <a:pt x="44721" y="252598"/>
                    <a:pt x="47589" y="241925"/>
                  </a:cubicBezTo>
                  <a:lnTo>
                    <a:pt x="82991" y="103882"/>
                  </a:lnTo>
                  <a:lnTo>
                    <a:pt x="82991" y="522763"/>
                  </a:lnTo>
                  <a:lnTo>
                    <a:pt x="130510" y="522763"/>
                  </a:lnTo>
                  <a:lnTo>
                    <a:pt x="130510" y="261408"/>
                  </a:lnTo>
                  <a:lnTo>
                    <a:pt x="178029" y="261408"/>
                  </a:lnTo>
                  <a:lnTo>
                    <a:pt x="178029" y="522763"/>
                  </a:lnTo>
                  <a:lnTo>
                    <a:pt x="225548" y="522763"/>
                  </a:lnTo>
                  <a:lnTo>
                    <a:pt x="225548" y="105307"/>
                  </a:lnTo>
                  <a:lnTo>
                    <a:pt x="261663" y="241687"/>
                  </a:lnTo>
                  <a:cubicBezTo>
                    <a:pt x="261663" y="254810"/>
                    <a:pt x="272300" y="265447"/>
                    <a:pt x="285423" y="265447"/>
                  </a:cubicBezTo>
                  <a:cubicBezTo>
                    <a:pt x="298545" y="265447"/>
                    <a:pt x="309182" y="254810"/>
                    <a:pt x="309182" y="241687"/>
                  </a:cubicBezTo>
                  <a:lnTo>
                    <a:pt x="344346" y="105307"/>
                  </a:lnTo>
                  <a:lnTo>
                    <a:pt x="344346" y="180150"/>
                  </a:lnTo>
                  <a:lnTo>
                    <a:pt x="303480" y="332687"/>
                  </a:lnTo>
                  <a:lnTo>
                    <a:pt x="344346" y="332687"/>
                  </a:lnTo>
                  <a:lnTo>
                    <a:pt x="344346" y="522763"/>
                  </a:lnTo>
                  <a:lnTo>
                    <a:pt x="391866" y="522763"/>
                  </a:lnTo>
                  <a:lnTo>
                    <a:pt x="391866" y="332687"/>
                  </a:lnTo>
                  <a:lnTo>
                    <a:pt x="439385" y="332687"/>
                  </a:lnTo>
                  <a:lnTo>
                    <a:pt x="439385" y="522763"/>
                  </a:lnTo>
                  <a:lnTo>
                    <a:pt x="486904" y="522763"/>
                  </a:lnTo>
                  <a:lnTo>
                    <a:pt x="486904" y="332687"/>
                  </a:lnTo>
                  <a:lnTo>
                    <a:pt x="527771" y="332687"/>
                  </a:lnTo>
                  <a:lnTo>
                    <a:pt x="486904" y="180150"/>
                  </a:lnTo>
                  <a:lnTo>
                    <a:pt x="486904" y="103882"/>
                  </a:lnTo>
                  <a:lnTo>
                    <a:pt x="523256" y="241687"/>
                  </a:lnTo>
                  <a:cubicBezTo>
                    <a:pt x="526447" y="254415"/>
                    <a:pt x="539351" y="262149"/>
                    <a:pt x="552079" y="258958"/>
                  </a:cubicBezTo>
                  <a:cubicBezTo>
                    <a:pt x="560580" y="256827"/>
                    <a:pt x="567219" y="250189"/>
                    <a:pt x="569350" y="241687"/>
                  </a:cubicBezTo>
                  <a:lnTo>
                    <a:pt x="605702" y="103882"/>
                  </a:lnTo>
                  <a:lnTo>
                    <a:pt x="605702" y="522763"/>
                  </a:lnTo>
                  <a:lnTo>
                    <a:pt x="653221" y="522763"/>
                  </a:lnTo>
                  <a:lnTo>
                    <a:pt x="653221" y="261408"/>
                  </a:lnTo>
                  <a:lnTo>
                    <a:pt x="700740" y="261408"/>
                  </a:lnTo>
                  <a:lnTo>
                    <a:pt x="700740" y="522763"/>
                  </a:lnTo>
                  <a:lnTo>
                    <a:pt x="748260" y="522763"/>
                  </a:lnTo>
                  <a:lnTo>
                    <a:pt x="748260" y="105307"/>
                  </a:lnTo>
                  <a:lnTo>
                    <a:pt x="784374" y="241687"/>
                  </a:lnTo>
                  <a:cubicBezTo>
                    <a:pt x="784374" y="254810"/>
                    <a:pt x="795011" y="265447"/>
                    <a:pt x="808134" y="265447"/>
                  </a:cubicBezTo>
                  <a:cubicBezTo>
                    <a:pt x="821256" y="265447"/>
                    <a:pt x="831893" y="254810"/>
                    <a:pt x="831893" y="241687"/>
                  </a:cubicBezTo>
                  <a:lnTo>
                    <a:pt x="867058" y="105307"/>
                  </a:lnTo>
                  <a:lnTo>
                    <a:pt x="867058" y="180150"/>
                  </a:lnTo>
                  <a:lnTo>
                    <a:pt x="826191" y="332687"/>
                  </a:lnTo>
                  <a:lnTo>
                    <a:pt x="867058" y="332687"/>
                  </a:lnTo>
                  <a:lnTo>
                    <a:pt x="867058" y="522763"/>
                  </a:lnTo>
                  <a:lnTo>
                    <a:pt x="914577" y="522763"/>
                  </a:lnTo>
                  <a:lnTo>
                    <a:pt x="914577" y="332687"/>
                  </a:lnTo>
                  <a:lnTo>
                    <a:pt x="962096" y="332687"/>
                  </a:lnTo>
                  <a:lnTo>
                    <a:pt x="962096" y="522763"/>
                  </a:lnTo>
                  <a:lnTo>
                    <a:pt x="1009615" y="522763"/>
                  </a:lnTo>
                  <a:lnTo>
                    <a:pt x="1009615" y="332687"/>
                  </a:lnTo>
                  <a:lnTo>
                    <a:pt x="1050482" y="332687"/>
                  </a:lnTo>
                  <a:lnTo>
                    <a:pt x="1009615" y="180150"/>
                  </a:lnTo>
                  <a:lnTo>
                    <a:pt x="1009615" y="103882"/>
                  </a:lnTo>
                  <a:lnTo>
                    <a:pt x="1045967" y="241687"/>
                  </a:lnTo>
                  <a:cubicBezTo>
                    <a:pt x="1049158" y="254415"/>
                    <a:pt x="1062062" y="262149"/>
                    <a:pt x="1074790" y="258958"/>
                  </a:cubicBezTo>
                  <a:cubicBezTo>
                    <a:pt x="1083291" y="256827"/>
                    <a:pt x="1089930" y="250189"/>
                    <a:pt x="1092061" y="241687"/>
                  </a:cubicBezTo>
                  <a:lnTo>
                    <a:pt x="1128413" y="103882"/>
                  </a:lnTo>
                  <a:lnTo>
                    <a:pt x="1128413" y="522763"/>
                  </a:lnTo>
                  <a:lnTo>
                    <a:pt x="1175932" y="522763"/>
                  </a:lnTo>
                  <a:lnTo>
                    <a:pt x="1175932" y="261408"/>
                  </a:lnTo>
                  <a:lnTo>
                    <a:pt x="1223451" y="261408"/>
                  </a:lnTo>
                  <a:lnTo>
                    <a:pt x="1223451" y="522763"/>
                  </a:lnTo>
                  <a:lnTo>
                    <a:pt x="1270971" y="522763"/>
                  </a:lnTo>
                  <a:lnTo>
                    <a:pt x="1270971" y="105307"/>
                  </a:lnTo>
                  <a:lnTo>
                    <a:pt x="1307085" y="241687"/>
                  </a:lnTo>
                  <a:cubicBezTo>
                    <a:pt x="1309953" y="252360"/>
                    <a:pt x="1319799" y="259647"/>
                    <a:pt x="1330845" y="259269"/>
                  </a:cubicBezTo>
                  <a:cubicBezTo>
                    <a:pt x="1332898" y="259502"/>
                    <a:pt x="1334970" y="259502"/>
                    <a:pt x="1337022" y="259269"/>
                  </a:cubicBezTo>
                  <a:cubicBezTo>
                    <a:pt x="1349593" y="255511"/>
                    <a:pt x="1356738" y="242272"/>
                    <a:pt x="1352979" y="229701"/>
                  </a:cubicBezTo>
                  <a:cubicBezTo>
                    <a:pt x="1352967" y="229656"/>
                    <a:pt x="1352955" y="229613"/>
                    <a:pt x="1352941" y="229570"/>
                  </a:cubicBezTo>
                  <a:close/>
                </a:path>
              </a:pathLst>
            </a:custGeom>
            <a:solidFill>
              <a:schemeClr val="accent4"/>
            </a:solidFill>
            <a:ln w="2371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4E0F4BA-0F21-4363-BDE6-6EA630D67F7B}"/>
                </a:ext>
              </a:extLst>
            </p:cNvPr>
            <p:cNvSpPr/>
            <p:nvPr/>
          </p:nvSpPr>
          <p:spPr>
            <a:xfrm>
              <a:off x="11116348"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344B797-E684-420C-9974-0FB150FC5C6F}"/>
                </a:ext>
              </a:extLst>
            </p:cNvPr>
            <p:cNvSpPr/>
            <p:nvPr/>
          </p:nvSpPr>
          <p:spPr>
            <a:xfrm>
              <a:off x="11377703"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5E792C7-F3D3-4B7E-95D5-D44B470A5CD2}"/>
                </a:ext>
              </a:extLst>
            </p:cNvPr>
            <p:cNvSpPr/>
            <p:nvPr/>
          </p:nvSpPr>
          <p:spPr>
            <a:xfrm>
              <a:off x="10854992" y="369362"/>
              <a:ext cx="118797" cy="118797"/>
            </a:xfrm>
            <a:custGeom>
              <a:avLst/>
              <a:gdLst>
                <a:gd name="connsiteX0" fmla="*/ 59399 w 118797"/>
                <a:gd name="connsiteY0" fmla="*/ 118798 h 118797"/>
                <a:gd name="connsiteX1" fmla="*/ 118798 w 118797"/>
                <a:gd name="connsiteY1" fmla="*/ 59399 h 118797"/>
                <a:gd name="connsiteX2" fmla="*/ 59399 w 118797"/>
                <a:gd name="connsiteY2" fmla="*/ 0 h 118797"/>
                <a:gd name="connsiteX3" fmla="*/ 0 w 118797"/>
                <a:gd name="connsiteY3" fmla="*/ 59399 h 118797"/>
                <a:gd name="connsiteX4" fmla="*/ 59399 w 118797"/>
                <a:gd name="connsiteY4" fmla="*/ 118798 h 11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97" h="118797">
                  <a:moveTo>
                    <a:pt x="59399" y="118798"/>
                  </a:moveTo>
                  <a:cubicBezTo>
                    <a:pt x="92204" y="118798"/>
                    <a:pt x="118798" y="92204"/>
                    <a:pt x="118798" y="59399"/>
                  </a:cubicBezTo>
                  <a:cubicBezTo>
                    <a:pt x="118798" y="26594"/>
                    <a:pt x="92204" y="0"/>
                    <a:pt x="59399" y="0"/>
                  </a:cubicBezTo>
                  <a:cubicBezTo>
                    <a:pt x="26594" y="0"/>
                    <a:pt x="0" y="26594"/>
                    <a:pt x="0" y="59399"/>
                  </a:cubicBezTo>
                  <a:cubicBezTo>
                    <a:pt x="0" y="92204"/>
                    <a:pt x="26594" y="118798"/>
                    <a:pt x="59399" y="118798"/>
                  </a:cubicBezTo>
                  <a:close/>
                </a:path>
              </a:pathLst>
            </a:custGeom>
            <a:solidFill>
              <a:schemeClr val="accent4"/>
            </a:solidFill>
            <a:ln w="2371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3B3489-7588-4B8F-9BB4-0A28C820BC21}"/>
                </a:ext>
              </a:extLst>
            </p:cNvPr>
            <p:cNvSpPr/>
            <p:nvPr/>
          </p:nvSpPr>
          <p:spPr>
            <a:xfrm>
              <a:off x="10760121" y="511863"/>
              <a:ext cx="831726" cy="522767"/>
            </a:xfrm>
            <a:custGeom>
              <a:avLst/>
              <a:gdLst>
                <a:gd name="connsiteX0" fmla="*/ 830705 w 831726"/>
                <a:gd name="connsiteY0" fmla="*/ 229574 h 522767"/>
                <a:gd name="connsiteX1" fmla="*/ 784849 w 831726"/>
                <a:gd name="connsiteY1" fmla="*/ 56604 h 522767"/>
                <a:gd name="connsiteX2" fmla="*/ 777721 w 831726"/>
                <a:gd name="connsiteY2" fmla="*/ 43299 h 522767"/>
                <a:gd name="connsiteX3" fmla="*/ 721411 w 831726"/>
                <a:gd name="connsiteY3" fmla="*/ 7422 h 522767"/>
                <a:gd name="connsiteX4" fmla="*/ 676981 w 831726"/>
                <a:gd name="connsiteY4" fmla="*/ 56 h 522767"/>
                <a:gd name="connsiteX5" fmla="*/ 632788 w 831726"/>
                <a:gd name="connsiteY5" fmla="*/ 7422 h 522767"/>
                <a:gd name="connsiteX6" fmla="*/ 576240 w 831726"/>
                <a:gd name="connsiteY6" fmla="*/ 43536 h 522767"/>
                <a:gd name="connsiteX7" fmla="*/ 569587 w 831726"/>
                <a:gd name="connsiteY7" fmla="*/ 56842 h 522767"/>
                <a:gd name="connsiteX8" fmla="*/ 545828 w 831726"/>
                <a:gd name="connsiteY8" fmla="*/ 145227 h 522767"/>
                <a:gd name="connsiteX9" fmla="*/ 522068 w 831726"/>
                <a:gd name="connsiteY9" fmla="*/ 57555 h 522767"/>
                <a:gd name="connsiteX10" fmla="*/ 515178 w 831726"/>
                <a:gd name="connsiteY10" fmla="*/ 44249 h 522767"/>
                <a:gd name="connsiteX11" fmla="*/ 458630 w 831726"/>
                <a:gd name="connsiteY11" fmla="*/ 8372 h 522767"/>
                <a:gd name="connsiteX12" fmla="*/ 415625 w 831726"/>
                <a:gd name="connsiteY12" fmla="*/ 56 h 522767"/>
                <a:gd name="connsiteX13" fmla="*/ 371432 w 831726"/>
                <a:gd name="connsiteY13" fmla="*/ 7422 h 522767"/>
                <a:gd name="connsiteX14" fmla="*/ 315122 w 831726"/>
                <a:gd name="connsiteY14" fmla="*/ 43536 h 522767"/>
                <a:gd name="connsiteX15" fmla="*/ 308232 w 831726"/>
                <a:gd name="connsiteY15" fmla="*/ 56842 h 522767"/>
                <a:gd name="connsiteX16" fmla="*/ 284947 w 831726"/>
                <a:gd name="connsiteY16" fmla="*/ 142614 h 522767"/>
                <a:gd name="connsiteX17" fmla="*/ 261188 w 831726"/>
                <a:gd name="connsiteY17" fmla="*/ 56604 h 522767"/>
                <a:gd name="connsiteX18" fmla="*/ 254060 w 831726"/>
                <a:gd name="connsiteY18" fmla="*/ 43299 h 522767"/>
                <a:gd name="connsiteX19" fmla="*/ 197750 w 831726"/>
                <a:gd name="connsiteY19" fmla="*/ 7422 h 522767"/>
                <a:gd name="connsiteX20" fmla="*/ 154270 w 831726"/>
                <a:gd name="connsiteY20" fmla="*/ 56 h 522767"/>
                <a:gd name="connsiteX21" fmla="*/ 110077 w 831726"/>
                <a:gd name="connsiteY21" fmla="*/ 7422 h 522767"/>
                <a:gd name="connsiteX22" fmla="*/ 53529 w 831726"/>
                <a:gd name="connsiteY22" fmla="*/ 43536 h 522767"/>
                <a:gd name="connsiteX23" fmla="*/ 46876 w 831726"/>
                <a:gd name="connsiteY23" fmla="*/ 56842 h 522767"/>
                <a:gd name="connsiteX24" fmla="*/ 783 w 831726"/>
                <a:gd name="connsiteY24" fmla="*/ 230524 h 522767"/>
                <a:gd name="connsiteX25" fmla="*/ 17652 w 831726"/>
                <a:gd name="connsiteY25" fmla="*/ 259511 h 522767"/>
                <a:gd name="connsiteX26" fmla="*/ 23829 w 831726"/>
                <a:gd name="connsiteY26" fmla="*/ 259511 h 522767"/>
                <a:gd name="connsiteX27" fmla="*/ 47589 w 831726"/>
                <a:gd name="connsiteY27" fmla="*/ 241929 h 522767"/>
                <a:gd name="connsiteX28" fmla="*/ 82991 w 831726"/>
                <a:gd name="connsiteY28" fmla="*/ 105311 h 522767"/>
                <a:gd name="connsiteX29" fmla="*/ 82991 w 831726"/>
                <a:gd name="connsiteY29" fmla="*/ 180154 h 522767"/>
                <a:gd name="connsiteX30" fmla="*/ 42124 w 831726"/>
                <a:gd name="connsiteY30" fmla="*/ 332691 h 522767"/>
                <a:gd name="connsiteX31" fmla="*/ 82991 w 831726"/>
                <a:gd name="connsiteY31" fmla="*/ 332691 h 522767"/>
                <a:gd name="connsiteX32" fmla="*/ 82991 w 831726"/>
                <a:gd name="connsiteY32" fmla="*/ 522767 h 522767"/>
                <a:gd name="connsiteX33" fmla="*/ 130510 w 831726"/>
                <a:gd name="connsiteY33" fmla="*/ 522767 h 522767"/>
                <a:gd name="connsiteX34" fmla="*/ 130510 w 831726"/>
                <a:gd name="connsiteY34" fmla="*/ 332691 h 522767"/>
                <a:gd name="connsiteX35" fmla="*/ 178029 w 831726"/>
                <a:gd name="connsiteY35" fmla="*/ 332691 h 522767"/>
                <a:gd name="connsiteX36" fmla="*/ 178029 w 831726"/>
                <a:gd name="connsiteY36" fmla="*/ 522767 h 522767"/>
                <a:gd name="connsiteX37" fmla="*/ 225548 w 831726"/>
                <a:gd name="connsiteY37" fmla="*/ 522767 h 522767"/>
                <a:gd name="connsiteX38" fmla="*/ 225548 w 831726"/>
                <a:gd name="connsiteY38" fmla="*/ 332691 h 522767"/>
                <a:gd name="connsiteX39" fmla="*/ 266415 w 831726"/>
                <a:gd name="connsiteY39" fmla="*/ 332691 h 522767"/>
                <a:gd name="connsiteX40" fmla="*/ 225548 w 831726"/>
                <a:gd name="connsiteY40" fmla="*/ 180154 h 522767"/>
                <a:gd name="connsiteX41" fmla="*/ 225548 w 831726"/>
                <a:gd name="connsiteY41" fmla="*/ 103886 h 522767"/>
                <a:gd name="connsiteX42" fmla="*/ 261901 w 831726"/>
                <a:gd name="connsiteY42" fmla="*/ 241691 h 522767"/>
                <a:gd name="connsiteX43" fmla="*/ 290723 w 831726"/>
                <a:gd name="connsiteY43" fmla="*/ 258962 h 522767"/>
                <a:gd name="connsiteX44" fmla="*/ 307994 w 831726"/>
                <a:gd name="connsiteY44" fmla="*/ 241691 h 522767"/>
                <a:gd name="connsiteX45" fmla="*/ 344346 w 831726"/>
                <a:gd name="connsiteY45" fmla="*/ 103886 h 522767"/>
                <a:gd name="connsiteX46" fmla="*/ 344346 w 831726"/>
                <a:gd name="connsiteY46" fmla="*/ 522767 h 522767"/>
                <a:gd name="connsiteX47" fmla="*/ 391866 w 831726"/>
                <a:gd name="connsiteY47" fmla="*/ 522767 h 522767"/>
                <a:gd name="connsiteX48" fmla="*/ 391866 w 831726"/>
                <a:gd name="connsiteY48" fmla="*/ 261412 h 522767"/>
                <a:gd name="connsiteX49" fmla="*/ 439385 w 831726"/>
                <a:gd name="connsiteY49" fmla="*/ 261412 h 522767"/>
                <a:gd name="connsiteX50" fmla="*/ 439385 w 831726"/>
                <a:gd name="connsiteY50" fmla="*/ 522767 h 522767"/>
                <a:gd name="connsiteX51" fmla="*/ 486904 w 831726"/>
                <a:gd name="connsiteY51" fmla="*/ 522767 h 522767"/>
                <a:gd name="connsiteX52" fmla="*/ 486904 w 831726"/>
                <a:gd name="connsiteY52" fmla="*/ 105311 h 522767"/>
                <a:gd name="connsiteX53" fmla="*/ 523019 w 831726"/>
                <a:gd name="connsiteY53" fmla="*/ 241691 h 522767"/>
                <a:gd name="connsiteX54" fmla="*/ 546778 w 831726"/>
                <a:gd name="connsiteY54" fmla="*/ 265451 h 522767"/>
                <a:gd name="connsiteX55" fmla="*/ 570538 w 831726"/>
                <a:gd name="connsiteY55" fmla="*/ 241691 h 522767"/>
                <a:gd name="connsiteX56" fmla="*/ 605702 w 831726"/>
                <a:gd name="connsiteY56" fmla="*/ 105311 h 522767"/>
                <a:gd name="connsiteX57" fmla="*/ 605702 w 831726"/>
                <a:gd name="connsiteY57" fmla="*/ 180154 h 522767"/>
                <a:gd name="connsiteX58" fmla="*/ 564835 w 831726"/>
                <a:gd name="connsiteY58" fmla="*/ 332691 h 522767"/>
                <a:gd name="connsiteX59" fmla="*/ 605702 w 831726"/>
                <a:gd name="connsiteY59" fmla="*/ 332691 h 522767"/>
                <a:gd name="connsiteX60" fmla="*/ 605702 w 831726"/>
                <a:gd name="connsiteY60" fmla="*/ 522767 h 522767"/>
                <a:gd name="connsiteX61" fmla="*/ 653221 w 831726"/>
                <a:gd name="connsiteY61" fmla="*/ 522767 h 522767"/>
                <a:gd name="connsiteX62" fmla="*/ 653221 w 831726"/>
                <a:gd name="connsiteY62" fmla="*/ 332691 h 522767"/>
                <a:gd name="connsiteX63" fmla="*/ 700740 w 831726"/>
                <a:gd name="connsiteY63" fmla="*/ 332691 h 522767"/>
                <a:gd name="connsiteX64" fmla="*/ 700740 w 831726"/>
                <a:gd name="connsiteY64" fmla="*/ 522767 h 522767"/>
                <a:gd name="connsiteX65" fmla="*/ 748260 w 831726"/>
                <a:gd name="connsiteY65" fmla="*/ 522767 h 522767"/>
                <a:gd name="connsiteX66" fmla="*/ 748260 w 831726"/>
                <a:gd name="connsiteY66" fmla="*/ 332691 h 522767"/>
                <a:gd name="connsiteX67" fmla="*/ 789126 w 831726"/>
                <a:gd name="connsiteY67" fmla="*/ 332691 h 522767"/>
                <a:gd name="connsiteX68" fmla="*/ 748260 w 831726"/>
                <a:gd name="connsiteY68" fmla="*/ 180154 h 522767"/>
                <a:gd name="connsiteX69" fmla="*/ 748260 w 831726"/>
                <a:gd name="connsiteY69" fmla="*/ 103886 h 522767"/>
                <a:gd name="connsiteX70" fmla="*/ 784612 w 831726"/>
                <a:gd name="connsiteY70" fmla="*/ 241691 h 522767"/>
                <a:gd name="connsiteX71" fmla="*/ 808371 w 831726"/>
                <a:gd name="connsiteY71" fmla="*/ 259274 h 522767"/>
                <a:gd name="connsiteX72" fmla="*/ 814549 w 831726"/>
                <a:gd name="connsiteY72" fmla="*/ 259274 h 522767"/>
                <a:gd name="connsiteX73" fmla="*/ 830789 w 831726"/>
                <a:gd name="connsiteY73" fmla="*/ 229857 h 522767"/>
                <a:gd name="connsiteX74" fmla="*/ 830705 w 831726"/>
                <a:gd name="connsiteY74" fmla="*/ 229574 h 5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31726" h="522767">
                  <a:moveTo>
                    <a:pt x="830705" y="229574"/>
                  </a:moveTo>
                  <a:lnTo>
                    <a:pt x="784849" y="56604"/>
                  </a:lnTo>
                  <a:cubicBezTo>
                    <a:pt x="783443" y="51714"/>
                    <a:pt x="781015" y="47179"/>
                    <a:pt x="777721" y="43299"/>
                  </a:cubicBezTo>
                  <a:cubicBezTo>
                    <a:pt x="762090" y="27009"/>
                    <a:pt x="742781" y="14704"/>
                    <a:pt x="721411" y="7422"/>
                  </a:cubicBezTo>
                  <a:cubicBezTo>
                    <a:pt x="707224" y="2085"/>
                    <a:pt x="692130" y="-416"/>
                    <a:pt x="676981" y="56"/>
                  </a:cubicBezTo>
                  <a:cubicBezTo>
                    <a:pt x="661941" y="28"/>
                    <a:pt x="647003" y="2518"/>
                    <a:pt x="632788" y="7422"/>
                  </a:cubicBezTo>
                  <a:cubicBezTo>
                    <a:pt x="611252" y="14616"/>
                    <a:pt x="591826" y="27023"/>
                    <a:pt x="576240" y="43536"/>
                  </a:cubicBezTo>
                  <a:cubicBezTo>
                    <a:pt x="573280" y="47559"/>
                    <a:pt x="571030" y="52059"/>
                    <a:pt x="569587" y="56842"/>
                  </a:cubicBezTo>
                  <a:lnTo>
                    <a:pt x="545828" y="145227"/>
                  </a:lnTo>
                  <a:lnTo>
                    <a:pt x="522068" y="57555"/>
                  </a:lnTo>
                  <a:cubicBezTo>
                    <a:pt x="520797" y="52660"/>
                    <a:pt x="518443" y="48113"/>
                    <a:pt x="515178" y="44249"/>
                  </a:cubicBezTo>
                  <a:cubicBezTo>
                    <a:pt x="499444" y="27969"/>
                    <a:pt x="480061" y="15671"/>
                    <a:pt x="458630" y="8372"/>
                  </a:cubicBezTo>
                  <a:cubicBezTo>
                    <a:pt x="444966" y="2853"/>
                    <a:pt x="430363" y="29"/>
                    <a:pt x="415625" y="56"/>
                  </a:cubicBezTo>
                  <a:cubicBezTo>
                    <a:pt x="400590" y="68"/>
                    <a:pt x="385660" y="2556"/>
                    <a:pt x="371432" y="7422"/>
                  </a:cubicBezTo>
                  <a:cubicBezTo>
                    <a:pt x="349937" y="14562"/>
                    <a:pt x="330578" y="26978"/>
                    <a:pt x="315122" y="43536"/>
                  </a:cubicBezTo>
                  <a:cubicBezTo>
                    <a:pt x="311995" y="47490"/>
                    <a:pt x="309657" y="52007"/>
                    <a:pt x="308232" y="56842"/>
                  </a:cubicBezTo>
                  <a:lnTo>
                    <a:pt x="284947" y="142614"/>
                  </a:lnTo>
                  <a:lnTo>
                    <a:pt x="261188" y="56604"/>
                  </a:lnTo>
                  <a:cubicBezTo>
                    <a:pt x="259781" y="51714"/>
                    <a:pt x="257353" y="47179"/>
                    <a:pt x="254060" y="43299"/>
                  </a:cubicBezTo>
                  <a:cubicBezTo>
                    <a:pt x="238429" y="27009"/>
                    <a:pt x="219119" y="14704"/>
                    <a:pt x="197750" y="7422"/>
                  </a:cubicBezTo>
                  <a:cubicBezTo>
                    <a:pt x="183862" y="2207"/>
                    <a:pt x="169100" y="-293"/>
                    <a:pt x="154270" y="56"/>
                  </a:cubicBezTo>
                  <a:cubicBezTo>
                    <a:pt x="139230" y="28"/>
                    <a:pt x="124292" y="2518"/>
                    <a:pt x="110077" y="7422"/>
                  </a:cubicBezTo>
                  <a:cubicBezTo>
                    <a:pt x="88541" y="14616"/>
                    <a:pt x="69115" y="27023"/>
                    <a:pt x="53529" y="43536"/>
                  </a:cubicBezTo>
                  <a:cubicBezTo>
                    <a:pt x="50569" y="47559"/>
                    <a:pt x="48319" y="52059"/>
                    <a:pt x="46876" y="56842"/>
                  </a:cubicBezTo>
                  <a:lnTo>
                    <a:pt x="783" y="230524"/>
                  </a:lnTo>
                  <a:cubicBezTo>
                    <a:pt x="-2537" y="243184"/>
                    <a:pt x="5005" y="256144"/>
                    <a:pt x="17652" y="259511"/>
                  </a:cubicBezTo>
                  <a:cubicBezTo>
                    <a:pt x="19705" y="259744"/>
                    <a:pt x="21777" y="259744"/>
                    <a:pt x="23829" y="259511"/>
                  </a:cubicBezTo>
                  <a:cubicBezTo>
                    <a:pt x="34875" y="259889"/>
                    <a:pt x="44721" y="252602"/>
                    <a:pt x="47589" y="241929"/>
                  </a:cubicBezTo>
                  <a:lnTo>
                    <a:pt x="82991" y="105311"/>
                  </a:lnTo>
                  <a:lnTo>
                    <a:pt x="82991" y="180154"/>
                  </a:lnTo>
                  <a:lnTo>
                    <a:pt x="42124" y="332691"/>
                  </a:lnTo>
                  <a:lnTo>
                    <a:pt x="82991" y="332691"/>
                  </a:lnTo>
                  <a:lnTo>
                    <a:pt x="82991" y="522767"/>
                  </a:lnTo>
                  <a:lnTo>
                    <a:pt x="130510" y="522767"/>
                  </a:lnTo>
                  <a:lnTo>
                    <a:pt x="130510" y="332691"/>
                  </a:lnTo>
                  <a:lnTo>
                    <a:pt x="178029" y="332691"/>
                  </a:lnTo>
                  <a:lnTo>
                    <a:pt x="178029" y="522767"/>
                  </a:lnTo>
                  <a:lnTo>
                    <a:pt x="225548" y="522767"/>
                  </a:lnTo>
                  <a:lnTo>
                    <a:pt x="225548" y="332691"/>
                  </a:lnTo>
                  <a:lnTo>
                    <a:pt x="266415" y="332691"/>
                  </a:lnTo>
                  <a:lnTo>
                    <a:pt x="225548" y="180154"/>
                  </a:lnTo>
                  <a:lnTo>
                    <a:pt x="225548" y="103886"/>
                  </a:lnTo>
                  <a:lnTo>
                    <a:pt x="261901" y="241691"/>
                  </a:lnTo>
                  <a:cubicBezTo>
                    <a:pt x="265092" y="254419"/>
                    <a:pt x="277995" y="262153"/>
                    <a:pt x="290723" y="258962"/>
                  </a:cubicBezTo>
                  <a:cubicBezTo>
                    <a:pt x="299225" y="256831"/>
                    <a:pt x="305863" y="250193"/>
                    <a:pt x="307994" y="241691"/>
                  </a:cubicBezTo>
                  <a:lnTo>
                    <a:pt x="344346" y="103886"/>
                  </a:lnTo>
                  <a:lnTo>
                    <a:pt x="344346" y="522767"/>
                  </a:lnTo>
                  <a:lnTo>
                    <a:pt x="391866" y="522767"/>
                  </a:lnTo>
                  <a:lnTo>
                    <a:pt x="391866" y="261412"/>
                  </a:lnTo>
                  <a:lnTo>
                    <a:pt x="439385" y="261412"/>
                  </a:lnTo>
                  <a:lnTo>
                    <a:pt x="439385" y="522767"/>
                  </a:lnTo>
                  <a:lnTo>
                    <a:pt x="486904" y="522767"/>
                  </a:lnTo>
                  <a:lnTo>
                    <a:pt x="486904" y="105311"/>
                  </a:lnTo>
                  <a:lnTo>
                    <a:pt x="523019" y="241691"/>
                  </a:lnTo>
                  <a:cubicBezTo>
                    <a:pt x="523019" y="254814"/>
                    <a:pt x="533656" y="265451"/>
                    <a:pt x="546778" y="265451"/>
                  </a:cubicBezTo>
                  <a:cubicBezTo>
                    <a:pt x="559901" y="265451"/>
                    <a:pt x="570538" y="254814"/>
                    <a:pt x="570538" y="241691"/>
                  </a:cubicBezTo>
                  <a:lnTo>
                    <a:pt x="605702" y="105311"/>
                  </a:lnTo>
                  <a:lnTo>
                    <a:pt x="605702" y="180154"/>
                  </a:lnTo>
                  <a:lnTo>
                    <a:pt x="564835" y="332691"/>
                  </a:lnTo>
                  <a:lnTo>
                    <a:pt x="605702" y="332691"/>
                  </a:lnTo>
                  <a:lnTo>
                    <a:pt x="605702" y="522767"/>
                  </a:lnTo>
                  <a:lnTo>
                    <a:pt x="653221" y="522767"/>
                  </a:lnTo>
                  <a:lnTo>
                    <a:pt x="653221" y="332691"/>
                  </a:lnTo>
                  <a:lnTo>
                    <a:pt x="700740" y="332691"/>
                  </a:lnTo>
                  <a:lnTo>
                    <a:pt x="700740" y="522767"/>
                  </a:lnTo>
                  <a:lnTo>
                    <a:pt x="748260" y="522767"/>
                  </a:lnTo>
                  <a:lnTo>
                    <a:pt x="748260" y="332691"/>
                  </a:lnTo>
                  <a:lnTo>
                    <a:pt x="789126" y="332691"/>
                  </a:lnTo>
                  <a:lnTo>
                    <a:pt x="748260" y="180154"/>
                  </a:lnTo>
                  <a:lnTo>
                    <a:pt x="748260" y="103886"/>
                  </a:lnTo>
                  <a:lnTo>
                    <a:pt x="784612" y="241691"/>
                  </a:lnTo>
                  <a:cubicBezTo>
                    <a:pt x="787480" y="252364"/>
                    <a:pt x="797326" y="259651"/>
                    <a:pt x="808371" y="259274"/>
                  </a:cubicBezTo>
                  <a:lnTo>
                    <a:pt x="814549" y="259274"/>
                  </a:lnTo>
                  <a:cubicBezTo>
                    <a:pt x="827156" y="255636"/>
                    <a:pt x="834429" y="242466"/>
                    <a:pt x="830789" y="229857"/>
                  </a:cubicBezTo>
                  <a:cubicBezTo>
                    <a:pt x="830762" y="229764"/>
                    <a:pt x="830734" y="229669"/>
                    <a:pt x="830705" y="229574"/>
                  </a:cubicBezTo>
                  <a:close/>
                </a:path>
              </a:pathLst>
            </a:custGeom>
            <a:solidFill>
              <a:schemeClr val="accent4"/>
            </a:solidFill>
            <a:ln w="23713"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5DCDC5-9EF6-4066-90E9-E252F8CC61DF}"/>
              </a:ext>
            </a:extLst>
          </p:cNvPr>
          <p:cNvSpPr txBox="1">
            <a:spLocks/>
          </p:cNvSpPr>
          <p:nvPr/>
        </p:nvSpPr>
        <p:spPr>
          <a:xfrm>
            <a:off x="2156460" y="606166"/>
            <a:ext cx="6819900" cy="663684"/>
          </a:xfrm>
          <a:prstGeom prst="rect">
            <a:avLst/>
          </a:prstGeom>
        </p:spPr>
        <p:txBody>
          <a:bodyPr vert="horz" wrap="square" lIns="0" tIns="0" rIns="0" bIns="0" rtlCol="0" anchor="ctr" anchorCtr="0">
            <a:noAutofit/>
          </a:bodyPr>
          <a:lstStyle>
            <a:lvl1pPr algn="l" defTabSz="227894" rtl="0" eaLnBrk="1" latinLnBrk="0" hangingPunct="1">
              <a:spcBef>
                <a:spcPct val="0"/>
              </a:spcBef>
              <a:buNone/>
              <a:defRPr sz="17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r>
              <a:rPr lang="en-US" sz="4800" b="1" dirty="0">
                <a:solidFill>
                  <a:schemeClr val="accent1">
                    <a:lumMod val="50000"/>
                  </a:schemeClr>
                </a:solidFill>
                <a:effectLst>
                  <a:outerShdw blurRad="38100" dist="38100" dir="2700000" algn="tl">
                    <a:srgbClr val="000000">
                      <a:alpha val="43137"/>
                    </a:srgbClr>
                  </a:outerShdw>
                </a:effectLst>
              </a:rPr>
              <a:t>Some Group Questions</a:t>
            </a:r>
          </a:p>
        </p:txBody>
      </p:sp>
    </p:spTree>
    <p:extLst>
      <p:ext uri="{BB962C8B-B14F-4D97-AF65-F5344CB8AC3E}">
        <p14:creationId xmlns:p14="http://schemas.microsoft.com/office/powerpoint/2010/main" val="31333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B2C836AD9B0A4A9EF2D14D0D0FB262" ma:contentTypeVersion="204" ma:contentTypeDescription="Create a new document." ma:contentTypeScope="" ma:versionID="d0dbfac73186081559b9ae9637e255cd">
  <xsd:schema xmlns:xsd="http://www.w3.org/2001/XMLSchema" xmlns:xs="http://www.w3.org/2001/XMLSchema" xmlns:p="http://schemas.microsoft.com/office/2006/metadata/properties" xmlns:ns2="5bcfc8e9-5b4a-434b-81c5-907269d7b849" targetNamespace="http://schemas.microsoft.com/office/2006/metadata/properties" ma:root="true" ma:fieldsID="fa8e054e5cd33bfabb5bf5a5398674bf" ns2:_="">
    <xsd:import namespace="5bcfc8e9-5b4a-434b-81c5-907269d7b849"/>
    <xsd:element name="properties">
      <xsd:complexType>
        <xsd:sequence>
          <xsd:element name="documentManagement">
            <xsd:complexType>
              <xsd:all>
                <xsd:element ref="ns2:IsMyDocuments" minOccurs="0"/>
                <xsd:element ref="ns2:SharedWithInternalId" minOccurs="0"/>
                <xsd:element ref="ns2:SharedWithInternalStringId" minOccurs="0"/>
                <xsd:element ref="ns2:MediaServiceAutoTags0" minOccurs="0"/>
                <xsd:element ref="ns2:MediaServiceOCR0" minOccurs="0"/>
                <xsd:element ref="ns2:MediaServiceAutoTags1" minOccurs="0"/>
                <xsd:element ref="ns2:MediaServiceAutoTags2" minOccurs="0"/>
                <xsd:element ref="ns2:MediaServiceOCR1" minOccurs="0"/>
                <xsd:element ref="ns2:MediaServiceLocation0" minOccurs="0"/>
                <xsd:element ref="ns2:MediaServiceKeyPoints0" minOccurs="0"/>
                <xsd:element ref="ns2:MediaServiceAutoTags3" minOccurs="0"/>
                <xsd:element ref="ns2:MediaServiceAutoTags4" minOccurs="0"/>
                <xsd:element ref="ns2:MediaServiceOCR2" minOccurs="0"/>
                <xsd:element ref="ns2:MediaServiceLocation1" minOccurs="0"/>
                <xsd:element ref="ns2:MediaServiceKeyPoints1" minOccurs="0"/>
                <xsd:element ref="ns2:MediaServiceLocation2" minOccurs="0"/>
                <xsd:element ref="ns2:MediaServiceOCR3" minOccurs="0"/>
                <xsd:element ref="ns2:MediaServiceLocation3" minOccurs="0"/>
                <xsd:element ref="ns2:MediaServiceAutoTags5" minOccurs="0"/>
                <xsd:element ref="ns2:MediaServiceOCR4" minOccurs="0"/>
                <xsd:element ref="ns2:MediaServiceAutoTags6" minOccurs="0"/>
                <xsd:element ref="ns2:MediaServiceAutoTags7" minOccurs="0"/>
                <xsd:element ref="ns2:MediaServiceOCR5" minOccurs="0"/>
                <xsd:element ref="ns2:MediaServiceLocation4" minOccurs="0"/>
                <xsd:element ref="ns2:MediaServiceOCR6" minOccurs="0"/>
                <xsd:element ref="ns2:MediaServiceKeyPoints2" minOccurs="0"/>
                <xsd:element ref="ns2:MediaServiceKeyPoints3" minOccurs="0"/>
                <xsd:element ref="ns2:MediaServiceLocation5" minOccurs="0"/>
                <xsd:element ref="ns2:MediaServiceOCR7" minOccurs="0"/>
                <xsd:element ref="ns2:MediaServiceKeyPoints4" minOccurs="0"/>
                <xsd:element ref="ns2:MediaServiceLocation6" minOccurs="0"/>
                <xsd:element ref="ns2:MediaServiceKeyPoints5" minOccurs="0"/>
                <xsd:element ref="ns2:MediaServiceLocation7" minOccurs="0"/>
                <xsd:element ref="ns2:MediaServiceKeyPoints6" minOccurs="0"/>
                <xsd:element ref="ns2:MediaServiceKeyPoints7" minOccurs="0"/>
                <xsd:element ref="ns2:MediaServiceAutoTags8" minOccurs="0"/>
                <xsd:element ref="ns2:MediaServiceOCR8" minOccurs="0"/>
                <xsd:element ref="ns2:MediaServiceLocation8" minOccurs="0"/>
                <xsd:element ref="ns2:MediaServiceAutoTags9" minOccurs="0"/>
                <xsd:element ref="ns2:MediaServiceOCR9" minOccurs="0"/>
                <xsd:element ref="ns2:MediaServiceAutoTags10" minOccurs="0"/>
                <xsd:element ref="ns2:MediaServiceKeyPoints8" minOccurs="0"/>
                <xsd:element ref="ns2:MediaServiceLocation9" minOccurs="0"/>
                <xsd:element ref="ns2:MediaServiceOCR10" minOccurs="0"/>
                <xsd:element ref="ns2:MediaServiceKeyPoints9" minOccurs="0"/>
                <xsd:element ref="ns2:MediaServiceLocation10" minOccurs="0"/>
                <xsd:element ref="ns2:MediaServiceKeyPoints10" minOccurs="0"/>
                <xsd:element ref="ns2:MediaServiceAutoTags11" minOccurs="0"/>
                <xsd:element ref="ns2:MediaServiceOCR11" minOccurs="0"/>
                <xsd:element ref="ns2:MediaServiceLocation11" minOccurs="0"/>
                <xsd:element ref="ns2:MediaServiceKeyPoints11" minOccurs="0"/>
                <xsd:element ref="ns2:MediaServiceAutoTags12" minOccurs="0"/>
                <xsd:element ref="ns2:MediaServiceOCR12" minOccurs="0"/>
                <xsd:element ref="ns2:MediaServiceLocation12" minOccurs="0"/>
                <xsd:element ref="ns2:MediaServiceKeyPoints12" minOccurs="0"/>
                <xsd:element ref="ns2:MediaServiceAutoTags13" minOccurs="0"/>
                <xsd:element ref="ns2:MediaServiceOCR13" minOccurs="0"/>
                <xsd:element ref="ns2:MediaServiceLocation13" minOccurs="0"/>
                <xsd:element ref="ns2:MediaServiceKeyPoints13" minOccurs="0"/>
                <xsd:element ref="ns2:MediaServiceMetadata" minOccurs="0"/>
                <xsd:element ref="ns2:MediaServiceFastMetadata" minOccurs="0"/>
                <xsd:element ref="ns2:MediaServiceAutoKeyPoints" minOccurs="0"/>
                <xsd:element ref="ns2:MediaServiceKeyPoints" minOccurs="0"/>
                <xsd:element ref="ns2:MediaServiceAutoTags14" minOccurs="0"/>
                <xsd:element ref="ns2:MediaServiceOCR14" minOccurs="0"/>
                <xsd:element ref="ns2:MediaServiceLocation14" minOccurs="0"/>
                <xsd:element ref="ns2:MediaServiceAutoTags15" minOccurs="0"/>
                <xsd:element ref="ns2:MediaServiceOCR15" minOccurs="0"/>
                <xsd:element ref="ns2:MediaServiceLocation15" minOccurs="0"/>
                <xsd:element ref="ns2:MediaServiceAutoTags16" minOccurs="0"/>
                <xsd:element ref="ns2:MediaServiceOCR16" minOccurs="0"/>
                <xsd:element ref="ns2:MediaServiceLocation16" minOccurs="0"/>
                <xsd:element ref="ns2:MediaServiceAutoTags17" minOccurs="0"/>
                <xsd:element ref="ns2:MediaServiceOCR17" minOccurs="0"/>
                <xsd:element ref="ns2:MediaServiceLocation17" minOccurs="0"/>
                <xsd:element ref="ns2:MediaServiceAutoTags18" minOccurs="0"/>
                <xsd:element ref="ns2:MediaServiceOCR18" minOccurs="0"/>
                <xsd:element ref="ns2:MediaServiceLocation18" minOccurs="0"/>
                <xsd:element ref="ns2:MediaServiceAutoTags19" minOccurs="0"/>
                <xsd:element ref="ns2:MediaServiceOCR19" minOccurs="0"/>
                <xsd:element ref="ns2:MediaServiceLocation19" minOccurs="0"/>
                <xsd:element ref="ns2:MediaServiceAutoTags20" minOccurs="0"/>
                <xsd:element ref="ns2:MediaServiceOCR20" minOccurs="0"/>
                <xsd:element ref="ns2:MediaServiceLocation20" minOccurs="0"/>
                <xsd:element ref="ns2:MediaServiceAutoTags21" minOccurs="0"/>
                <xsd:element ref="ns2:MediaServiceOCR21" minOccurs="0"/>
                <xsd:element ref="ns2:MediaServiceLocation21" minOccurs="0"/>
                <xsd:element ref="ns2:MediaServiceAutoTags22" minOccurs="0"/>
                <xsd:element ref="ns2:MediaServiceOCR22" minOccurs="0"/>
                <xsd:element ref="ns2:MediaServiceLocation22" minOccurs="0"/>
                <xsd:element ref="ns2:MediaServiceAutoTags23" minOccurs="0"/>
                <xsd:element ref="ns2:MediaServiceOCR23" minOccurs="0"/>
                <xsd:element ref="ns2:MediaServiceLocation23" minOccurs="0"/>
                <xsd:element ref="ns2:MediaServiceAutoTags24" minOccurs="0"/>
                <xsd:element ref="ns2:MediaServiceOCR24" minOccurs="0"/>
                <xsd:element ref="ns2:MediaServiceLocation24" minOccurs="0"/>
                <xsd:element ref="ns2:MediaServiceAutoTags25" minOccurs="0"/>
                <xsd:element ref="ns2:MediaServiceOCR25" minOccurs="0"/>
                <xsd:element ref="ns2:MediaServiceLocation25" minOccurs="0"/>
                <xsd:element ref="ns2:MediaServiceAutoTags26" minOccurs="0"/>
                <xsd:element ref="ns2:MediaServiceOCR26" minOccurs="0"/>
                <xsd:element ref="ns2:MediaServiceLocation26" minOccurs="0"/>
                <xsd:element ref="ns2:MediaServiceAutoTags27" minOccurs="0"/>
                <xsd:element ref="ns2:MediaServiceOCR27" minOccurs="0"/>
                <xsd:element ref="ns2:MediaServiceLocation27" minOccurs="0"/>
                <xsd:element ref="ns2:MediaServiceAutoTags28" minOccurs="0"/>
                <xsd:element ref="ns2:MediaServiceOCR28" minOccurs="0"/>
                <xsd:element ref="ns2:MediaServiceLocation28" minOccurs="0"/>
                <xsd:element ref="ns2:MediaServiceAutoTags29" minOccurs="0"/>
                <xsd:element ref="ns2:MediaServiceOCR29" minOccurs="0"/>
                <xsd:element ref="ns2:MediaServiceLocation29" minOccurs="0"/>
                <xsd:element ref="ns2:MediaServiceAutoTags30" minOccurs="0"/>
                <xsd:element ref="ns2:MediaServiceOCR30" minOccurs="0"/>
                <xsd:element ref="ns2:MediaServiceLocation30" minOccurs="0"/>
                <xsd:element ref="ns2:MediaServiceAutoTags31" minOccurs="0"/>
                <xsd:element ref="ns2:MediaServiceOCR31" minOccurs="0"/>
                <xsd:element ref="ns2:MediaServiceLocation31" minOccurs="0"/>
                <xsd:element ref="ns2:MediaServiceAutoTags32" minOccurs="0"/>
                <xsd:element ref="ns2:MediaServiceOCR32" minOccurs="0"/>
                <xsd:element ref="ns2:MediaServiceLocation32" minOccurs="0"/>
                <xsd:element ref="ns2:MediaServiceAutoTags33" minOccurs="0"/>
                <xsd:element ref="ns2:MediaServiceOCR33" minOccurs="0"/>
                <xsd:element ref="ns2:MediaServiceLocation33" minOccurs="0"/>
                <xsd:element ref="ns2:MediaServiceAutoTags34" minOccurs="0"/>
                <xsd:element ref="ns2:MediaServiceOCR34" minOccurs="0"/>
                <xsd:element ref="ns2:MediaServiceLocation34" minOccurs="0"/>
                <xsd:element ref="ns2:MediaServiceAutoTags35" minOccurs="0"/>
                <xsd:element ref="ns2:MediaServiceOCR35" minOccurs="0"/>
                <xsd:element ref="ns2:MediaServiceLocation35" minOccurs="0"/>
                <xsd:element ref="ns2:MediaServiceAutoTags36" minOccurs="0"/>
                <xsd:element ref="ns2:MediaServiceOCR36" minOccurs="0"/>
                <xsd:element ref="ns2:MediaServiceLocation36" minOccurs="0"/>
                <xsd:element ref="ns2:MediaServiceAutoTags37" minOccurs="0"/>
                <xsd:element ref="ns2:MediaServiceOCR37" minOccurs="0"/>
                <xsd:element ref="ns2:MediaServiceLocation37" minOccurs="0"/>
                <xsd:element ref="ns2:MediaServiceAutoTags38" minOccurs="0"/>
                <xsd:element ref="ns2:MediaServiceOCR38" minOccurs="0"/>
                <xsd:element ref="ns2:MediaServiceLocation38" minOccurs="0"/>
                <xsd:element ref="ns2:MediaServiceAutoTags39" minOccurs="0"/>
                <xsd:element ref="ns2:MediaServiceOCR39" minOccurs="0"/>
                <xsd:element ref="ns2:MediaServiceLocation39" minOccurs="0"/>
                <xsd:element ref="ns2:MediaServiceAutoTags40" minOccurs="0"/>
                <xsd:element ref="ns2:MediaServiceOCR40" minOccurs="0"/>
                <xsd:element ref="ns2:MediaServiceLocation40" minOccurs="0"/>
                <xsd:element ref="ns2:MediaServiceAutoTags41" minOccurs="0"/>
                <xsd:element ref="ns2:MediaServiceOCR41" minOccurs="0"/>
                <xsd:element ref="ns2:MediaServiceLocation41" minOccurs="0"/>
                <xsd:element ref="ns2:MediaServiceAutoTags42" minOccurs="0"/>
                <xsd:element ref="ns2:MediaServiceOCR42" minOccurs="0"/>
                <xsd:element ref="ns2:MediaServiceLocation42" minOccurs="0"/>
                <xsd:element ref="ns2:MediaServiceAutoTags43" minOccurs="0"/>
                <xsd:element ref="ns2:MediaServiceOCR43" minOccurs="0"/>
                <xsd:element ref="ns2:MediaServiceLocation43" minOccurs="0"/>
                <xsd:element ref="ns2:MediaServiceAutoTags44" minOccurs="0"/>
                <xsd:element ref="ns2:MediaServiceOCR44" minOccurs="0"/>
                <xsd:element ref="ns2:MediaServiceLocation44" minOccurs="0"/>
                <xsd:element ref="ns2:MediaServiceAutoTags45" minOccurs="0"/>
                <xsd:element ref="ns2:MediaServiceOCR45" minOccurs="0"/>
                <xsd:element ref="ns2:MediaServiceLocation45" minOccurs="0"/>
                <xsd:element ref="ns2:MediaServiceAutoTags46" minOccurs="0"/>
                <xsd:element ref="ns2:MediaServiceOCR46" minOccurs="0"/>
                <xsd:element ref="ns2:MediaServiceLocation46" minOccurs="0"/>
                <xsd:element ref="ns2:MediaServiceAutoTags47" minOccurs="0"/>
                <xsd:element ref="ns2:MediaServiceOCR47" minOccurs="0"/>
                <xsd:element ref="ns2:MediaServiceLocation47" minOccurs="0"/>
                <xsd:element ref="ns2:MediaServiceAutoTags48" minOccurs="0"/>
                <xsd:element ref="ns2:MediaServiceOCR48" minOccurs="0"/>
                <xsd:element ref="ns2:MediaServiceLocation48" minOccurs="0"/>
                <xsd:element ref="ns2:MediaServiceAutoTags49" minOccurs="0"/>
                <xsd:element ref="ns2:MediaServiceOCR49" minOccurs="0"/>
                <xsd:element ref="ns2:MediaServiceLocation49" minOccurs="0"/>
                <xsd:element ref="ns2:MediaServiceAutoTags50" minOccurs="0"/>
                <xsd:element ref="ns2:MediaServiceOCR50" minOccurs="0"/>
                <xsd:element ref="ns2:MediaServiceLocation50" minOccurs="0"/>
                <xsd:element ref="ns2:MediaServiceAutoTags51" minOccurs="0"/>
                <xsd:element ref="ns2:MediaServiceOCR51" minOccurs="0"/>
                <xsd:element ref="ns2:MediaServiceLocation51" minOccurs="0"/>
                <xsd:element ref="ns2:MediaServiceAutoTags52" minOccurs="0"/>
                <xsd:element ref="ns2:MediaServiceOCR52" minOccurs="0"/>
                <xsd:element ref="ns2:MediaServiceLocation52" minOccurs="0"/>
                <xsd:element ref="ns2:MediaServiceAutoTags53" minOccurs="0"/>
                <xsd:element ref="ns2:MediaServiceOCR53" minOccurs="0"/>
                <xsd:element ref="ns2:MediaServiceLocation53" minOccurs="0"/>
                <xsd:element ref="ns2:MediaServiceAutoTags54" minOccurs="0"/>
                <xsd:element ref="ns2:MediaServiceOCR54" minOccurs="0"/>
                <xsd:element ref="ns2:MediaServiceLocation54" minOccurs="0"/>
                <xsd:element ref="ns2:MediaServiceAutoTags55" minOccurs="0"/>
                <xsd:element ref="ns2:MediaServiceOCR55" minOccurs="0"/>
                <xsd:element ref="ns2:MediaServiceLocation55" minOccurs="0"/>
                <xsd:element ref="ns2:MediaServiceAutoTags56" minOccurs="0"/>
                <xsd:element ref="ns2:MediaServiceOCR56" minOccurs="0"/>
                <xsd:element ref="ns2:MediaServiceLocation56" minOccurs="0"/>
                <xsd:element ref="ns2:MediaServiceAutoTags57" minOccurs="0"/>
                <xsd:element ref="ns2:MediaServiceOCR57" minOccurs="0"/>
                <xsd:element ref="ns2:MediaServiceLocation57" minOccurs="0"/>
                <xsd:element ref="ns2:MediaServiceAutoTags58" minOccurs="0"/>
                <xsd:element ref="ns2:MediaServiceOCR58" minOccurs="0"/>
                <xsd:element ref="ns2:MediaServiceLocation58" minOccurs="0"/>
                <xsd:element ref="ns2:MediaServiceAutoTags59" minOccurs="0"/>
                <xsd:element ref="ns2:MediaServiceOCR59" minOccurs="0"/>
                <xsd:element ref="ns2:MediaServiceLocation59" minOccurs="0"/>
                <xsd:element ref="ns2:MediaServiceAutoTags60" minOccurs="0"/>
                <xsd:element ref="ns2:MediaServiceOCR60" minOccurs="0"/>
                <xsd:element ref="ns2:MediaServiceLocation6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fc8e9-5b4a-434b-81c5-907269d7b849" elementFormDefault="qualified">
    <xsd:import namespace="http://schemas.microsoft.com/office/2006/documentManagement/types"/>
    <xsd:import namespace="http://schemas.microsoft.com/office/infopath/2007/PartnerControls"/>
    <xsd:element name="IsMyDocuments" ma:index="8" nillable="true" ma:displayName="IsMyDocuments" ma:internalName="IsMyDocuments">
      <xsd:simpleType>
        <xsd:restriction base="dms:Text">
          <xsd:maxLength value="250"/>
        </xsd:restriction>
      </xsd:simpleType>
    </xsd:element>
    <xsd:element name="SharedWithInternalId" ma:index="9" nillable="true" ma:displayName="SharedWithInternalId" ma:internalName="SharedWithInternalId">
      <xsd:simpleType>
        <xsd:restriction base="dms:Text">
          <xsd:maxLength value="250"/>
        </xsd:restriction>
      </xsd:simpleType>
    </xsd:element>
    <xsd:element name="SharedWithInternalStringId" ma:index="10" nillable="true" ma:displayName="SharedWithInternalStringId" ma:internalName="SharedWithInternalStringId">
      <xsd:simpleType>
        <xsd:restriction base="dms:Text">
          <xsd:maxLength value="250"/>
        </xsd:restriction>
      </xsd:simpleType>
    </xsd:element>
    <xsd:element name="MediaServiceAutoTags0" ma:index="11" nillable="true" ma:displayName="MediaServiceAutoTags" ma:internalName="MediaServiceAutoTags0">
      <xsd:simpleType>
        <xsd:restriction base="dms:Text">
          <xsd:maxLength value="250"/>
        </xsd:restriction>
      </xsd:simpleType>
    </xsd:element>
    <xsd:element name="MediaServiceOCR0" ma:index="12" nillable="true" ma:displayName="MediaServiceOCR" ma:internalName="MediaServiceOCR0">
      <xsd:simpleType>
        <xsd:restriction base="dms:Text">
          <xsd:maxLength value="250"/>
        </xsd:restriction>
      </xsd:simpleType>
    </xsd:element>
    <xsd:element name="MediaServiceAutoTags1" ma:index="13" nillable="true" ma:displayName="MediaServiceAutoTags" ma:internalName="MediaServiceAutoTags1">
      <xsd:simpleType>
        <xsd:restriction base="dms:Text">
          <xsd:maxLength value="250"/>
        </xsd:restriction>
      </xsd:simpleType>
    </xsd:element>
    <xsd:element name="MediaServiceAutoTags2" ma:index="14" nillable="true" ma:displayName="MediaServiceAutoTags" ma:internalName="MediaServiceAutoTags2">
      <xsd:simpleType>
        <xsd:restriction base="dms:Text">
          <xsd:maxLength value="250"/>
        </xsd:restriction>
      </xsd:simpleType>
    </xsd:element>
    <xsd:element name="MediaServiceOCR1" ma:index="15" nillable="true" ma:displayName="MediaServiceOCR" ma:internalName="MediaServiceOCR1">
      <xsd:simpleType>
        <xsd:restriction base="dms:Text">
          <xsd:maxLength value="250"/>
        </xsd:restriction>
      </xsd:simpleType>
    </xsd:element>
    <xsd:element name="MediaServiceLocation0" ma:index="16" nillable="true" ma:displayName="MediaServiceLocation" ma:internalName="MediaServiceLocation0">
      <xsd:simpleType>
        <xsd:restriction base="dms:Text">
          <xsd:maxLength value="250"/>
        </xsd:restriction>
      </xsd:simpleType>
    </xsd:element>
    <xsd:element name="MediaServiceKeyPoints0" ma:index="17" nillable="true" ma:displayName="MediaServiceKeyPoints" ma:internalName="MediaServiceKeyPoints0">
      <xsd:simpleType>
        <xsd:restriction base="dms:Text">
          <xsd:maxLength value="250"/>
        </xsd:restriction>
      </xsd:simpleType>
    </xsd:element>
    <xsd:element name="MediaServiceAutoTags3" ma:index="18" nillable="true" ma:displayName="MediaServiceAutoTags" ma:internalName="MediaServiceAutoTags3">
      <xsd:simpleType>
        <xsd:restriction base="dms:Text">
          <xsd:maxLength value="250"/>
        </xsd:restriction>
      </xsd:simpleType>
    </xsd:element>
    <xsd:element name="MediaServiceAutoTags4" ma:index="19" nillable="true" ma:displayName="MediaServiceAutoTags" ma:internalName="MediaServiceAutoTags4">
      <xsd:simpleType>
        <xsd:restriction base="dms:Text">
          <xsd:maxLength value="250"/>
        </xsd:restriction>
      </xsd:simpleType>
    </xsd:element>
    <xsd:element name="MediaServiceOCR2" ma:index="20" nillable="true" ma:displayName="MediaServiceOCR" ma:internalName="MediaServiceOCR2">
      <xsd:simpleType>
        <xsd:restriction base="dms:Text">
          <xsd:maxLength value="250"/>
        </xsd:restriction>
      </xsd:simpleType>
    </xsd:element>
    <xsd:element name="MediaServiceLocation1" ma:index="21" nillable="true" ma:displayName="MediaServiceLocation" ma:internalName="MediaServiceLocation1">
      <xsd:simpleType>
        <xsd:restriction base="dms:Text">
          <xsd:maxLength value="250"/>
        </xsd:restriction>
      </xsd:simpleType>
    </xsd:element>
    <xsd:element name="MediaServiceKeyPoints1" ma:index="22" nillable="true" ma:displayName="MediaServiceKeyPoints" ma:internalName="MediaServiceKeyPoints1">
      <xsd:simpleType>
        <xsd:restriction base="dms:Text">
          <xsd:maxLength value="250"/>
        </xsd:restriction>
      </xsd:simpleType>
    </xsd:element>
    <xsd:element name="MediaServiceLocation2" ma:index="23" nillable="true" ma:displayName="MediaServiceLocation" ma:internalName="MediaServiceLocation2">
      <xsd:simpleType>
        <xsd:restriction base="dms:Text">
          <xsd:maxLength value="250"/>
        </xsd:restriction>
      </xsd:simpleType>
    </xsd:element>
    <xsd:element name="MediaServiceOCR3" ma:index="24" nillable="true" ma:displayName="MediaServiceOCR" ma:internalName="MediaServiceOCR3">
      <xsd:simpleType>
        <xsd:restriction base="dms:Text">
          <xsd:maxLength value="250"/>
        </xsd:restriction>
      </xsd:simpleType>
    </xsd:element>
    <xsd:element name="MediaServiceLocation3" ma:index="25" nillable="true" ma:displayName="MediaServiceLocation" ma:internalName="MediaServiceLocation3">
      <xsd:simpleType>
        <xsd:restriction base="dms:Text">
          <xsd:maxLength value="250"/>
        </xsd:restriction>
      </xsd:simpleType>
    </xsd:element>
    <xsd:element name="MediaServiceAutoTags5" ma:index="26" nillable="true" ma:displayName="MediaServiceAutoTags" ma:internalName="MediaServiceAutoTags5">
      <xsd:simpleType>
        <xsd:restriction base="dms:Text">
          <xsd:maxLength value="250"/>
        </xsd:restriction>
      </xsd:simpleType>
    </xsd:element>
    <xsd:element name="MediaServiceOCR4" ma:index="27" nillable="true" ma:displayName="MediaServiceOCR" ma:internalName="MediaServiceOCR4">
      <xsd:simpleType>
        <xsd:restriction base="dms:Text">
          <xsd:maxLength value="250"/>
        </xsd:restriction>
      </xsd:simpleType>
    </xsd:element>
    <xsd:element name="MediaServiceAutoTags6" ma:index="28" nillable="true" ma:displayName="MediaServiceAutoTags" ma:internalName="MediaServiceAutoTags6">
      <xsd:simpleType>
        <xsd:restriction base="dms:Text">
          <xsd:maxLength value="250"/>
        </xsd:restriction>
      </xsd:simpleType>
    </xsd:element>
    <xsd:element name="MediaServiceAutoTags7" ma:index="29" nillable="true" ma:displayName="MediaServiceAutoTags" ma:internalName="MediaServiceAutoTags7">
      <xsd:simpleType>
        <xsd:restriction base="dms:Text">
          <xsd:maxLength value="250"/>
        </xsd:restriction>
      </xsd:simpleType>
    </xsd:element>
    <xsd:element name="MediaServiceOCR5" ma:index="30" nillable="true" ma:displayName="MediaServiceOCR" ma:internalName="MediaServiceOCR5">
      <xsd:simpleType>
        <xsd:restriction base="dms:Text">
          <xsd:maxLength value="250"/>
        </xsd:restriction>
      </xsd:simpleType>
    </xsd:element>
    <xsd:element name="MediaServiceLocation4" ma:index="31" nillable="true" ma:displayName="MediaServiceLocation" ma:internalName="MediaServiceLocation4">
      <xsd:simpleType>
        <xsd:restriction base="dms:Text">
          <xsd:maxLength value="250"/>
        </xsd:restriction>
      </xsd:simpleType>
    </xsd:element>
    <xsd:element name="MediaServiceOCR6" ma:index="32" nillable="true" ma:displayName="MediaServiceOCR" ma:internalName="MediaServiceOCR6">
      <xsd:simpleType>
        <xsd:restriction base="dms:Text">
          <xsd:maxLength value="250"/>
        </xsd:restriction>
      </xsd:simpleType>
    </xsd:element>
    <xsd:element name="MediaServiceKeyPoints2" ma:index="33" nillable="true" ma:displayName="MediaServiceKeyPoints" ma:internalName="MediaServiceKeyPoints2">
      <xsd:simpleType>
        <xsd:restriction base="dms:Text">
          <xsd:maxLength value="250"/>
        </xsd:restriction>
      </xsd:simpleType>
    </xsd:element>
    <xsd:element name="MediaServiceKeyPoints3" ma:index="34" nillable="true" ma:displayName="MediaServiceKeyPoints" ma:internalName="MediaServiceKeyPoints3">
      <xsd:simpleType>
        <xsd:restriction base="dms:Text">
          <xsd:maxLength value="250"/>
        </xsd:restriction>
      </xsd:simpleType>
    </xsd:element>
    <xsd:element name="MediaServiceLocation5" ma:index="35" nillable="true" ma:displayName="MediaServiceLocation" ma:internalName="MediaServiceLocation5">
      <xsd:simpleType>
        <xsd:restriction base="dms:Text">
          <xsd:maxLength value="250"/>
        </xsd:restriction>
      </xsd:simpleType>
    </xsd:element>
    <xsd:element name="MediaServiceOCR7" ma:index="36" nillable="true" ma:displayName="MediaServiceOCR" ma:internalName="MediaServiceOCR7">
      <xsd:simpleType>
        <xsd:restriction base="dms:Text">
          <xsd:maxLength value="250"/>
        </xsd:restriction>
      </xsd:simpleType>
    </xsd:element>
    <xsd:element name="MediaServiceKeyPoints4" ma:index="37" nillable="true" ma:displayName="MediaServiceKeyPoints" ma:internalName="MediaServiceKeyPoints4">
      <xsd:simpleType>
        <xsd:restriction base="dms:Text">
          <xsd:maxLength value="250"/>
        </xsd:restriction>
      </xsd:simpleType>
    </xsd:element>
    <xsd:element name="MediaServiceLocation6" ma:index="38" nillable="true" ma:displayName="MediaServiceLocation" ma:internalName="MediaServiceLocation6">
      <xsd:simpleType>
        <xsd:restriction base="dms:Text">
          <xsd:maxLength value="250"/>
        </xsd:restriction>
      </xsd:simpleType>
    </xsd:element>
    <xsd:element name="MediaServiceKeyPoints5" ma:index="39" nillable="true" ma:displayName="MediaServiceKeyPoints" ma:internalName="MediaServiceKeyPoints5">
      <xsd:simpleType>
        <xsd:restriction base="dms:Text">
          <xsd:maxLength value="250"/>
        </xsd:restriction>
      </xsd:simpleType>
    </xsd:element>
    <xsd:element name="MediaServiceLocation7" ma:index="40" nillable="true" ma:displayName="MediaServiceLocation" ma:internalName="MediaServiceLocation7">
      <xsd:simpleType>
        <xsd:restriction base="dms:Text">
          <xsd:maxLength value="250"/>
        </xsd:restriction>
      </xsd:simpleType>
    </xsd:element>
    <xsd:element name="MediaServiceKeyPoints6" ma:index="41" nillable="true" ma:displayName="MediaServiceKeyPoints" ma:internalName="MediaServiceKeyPoints6">
      <xsd:simpleType>
        <xsd:restriction base="dms:Text">
          <xsd:maxLength value="250"/>
        </xsd:restriction>
      </xsd:simpleType>
    </xsd:element>
    <xsd:element name="MediaServiceKeyPoints7" ma:index="42" nillable="true" ma:displayName="MediaServiceKeyPoints" ma:internalName="MediaServiceKeyPoints7">
      <xsd:simpleType>
        <xsd:restriction base="dms:Text">
          <xsd:maxLength value="250"/>
        </xsd:restriction>
      </xsd:simpleType>
    </xsd:element>
    <xsd:element name="MediaServiceAutoTags8" ma:index="43" nillable="true" ma:displayName="MediaServiceAutoTags" ma:internalName="MediaServiceAutoTags8">
      <xsd:simpleType>
        <xsd:restriction base="dms:Text">
          <xsd:maxLength value="250"/>
        </xsd:restriction>
      </xsd:simpleType>
    </xsd:element>
    <xsd:element name="MediaServiceOCR8" ma:index="44" nillable="true" ma:displayName="MediaServiceOCR" ma:internalName="MediaServiceOCR8">
      <xsd:simpleType>
        <xsd:restriction base="dms:Text">
          <xsd:maxLength value="250"/>
        </xsd:restriction>
      </xsd:simpleType>
    </xsd:element>
    <xsd:element name="MediaServiceLocation8" ma:index="45" nillable="true" ma:displayName="MediaServiceLocation" ma:internalName="MediaServiceLocation8">
      <xsd:simpleType>
        <xsd:restriction base="dms:Text">
          <xsd:maxLength value="250"/>
        </xsd:restriction>
      </xsd:simpleType>
    </xsd:element>
    <xsd:element name="MediaServiceAutoTags9" ma:index="46" nillable="true" ma:displayName="MediaServiceAutoTags" ma:internalName="MediaServiceAutoTags9">
      <xsd:simpleType>
        <xsd:restriction base="dms:Text">
          <xsd:maxLength value="250"/>
        </xsd:restriction>
      </xsd:simpleType>
    </xsd:element>
    <xsd:element name="MediaServiceOCR9" ma:index="47" nillable="true" ma:displayName="MediaServiceOCR" ma:internalName="MediaServiceOCR9">
      <xsd:simpleType>
        <xsd:restriction base="dms:Text">
          <xsd:maxLength value="250"/>
        </xsd:restriction>
      </xsd:simpleType>
    </xsd:element>
    <xsd:element name="MediaServiceAutoTags10" ma:index="48" nillable="true" ma:displayName="MediaServiceAutoTags" ma:internalName="MediaServiceAutoTags10">
      <xsd:simpleType>
        <xsd:restriction base="dms:Text">
          <xsd:maxLength value="250"/>
        </xsd:restriction>
      </xsd:simpleType>
    </xsd:element>
    <xsd:element name="MediaServiceKeyPoints8" ma:index="49" nillable="true" ma:displayName="MediaServiceKeyPoints" ma:internalName="MediaServiceKeyPoints8">
      <xsd:simpleType>
        <xsd:restriction base="dms:Text">
          <xsd:maxLength value="250"/>
        </xsd:restriction>
      </xsd:simpleType>
    </xsd:element>
    <xsd:element name="MediaServiceLocation9" ma:index="50" nillable="true" ma:displayName="MediaServiceLocation" ma:internalName="MediaServiceLocation9">
      <xsd:simpleType>
        <xsd:restriction base="dms:Text">
          <xsd:maxLength value="250"/>
        </xsd:restriction>
      </xsd:simpleType>
    </xsd:element>
    <xsd:element name="MediaServiceOCR10" ma:index="51" nillable="true" ma:displayName="MediaServiceOCR" ma:internalName="MediaServiceOCR10">
      <xsd:simpleType>
        <xsd:restriction base="dms:Text">
          <xsd:maxLength value="250"/>
        </xsd:restriction>
      </xsd:simpleType>
    </xsd:element>
    <xsd:element name="MediaServiceKeyPoints9" ma:index="52" nillable="true" ma:displayName="MediaServiceKeyPoints" ma:internalName="MediaServiceKeyPoints9">
      <xsd:simpleType>
        <xsd:restriction base="dms:Text">
          <xsd:maxLength value="250"/>
        </xsd:restriction>
      </xsd:simpleType>
    </xsd:element>
    <xsd:element name="MediaServiceLocation10" ma:index="53" nillable="true" ma:displayName="MediaServiceLocation" ma:internalName="MediaServiceLocation10">
      <xsd:simpleType>
        <xsd:restriction base="dms:Text">
          <xsd:maxLength value="250"/>
        </xsd:restriction>
      </xsd:simpleType>
    </xsd:element>
    <xsd:element name="MediaServiceKeyPoints10" ma:index="54" nillable="true" ma:displayName="MediaServiceKeyPoints" ma:internalName="MediaServiceKeyPoints10">
      <xsd:simpleType>
        <xsd:restriction base="dms:Text">
          <xsd:maxLength value="250"/>
        </xsd:restriction>
      </xsd:simpleType>
    </xsd:element>
    <xsd:element name="MediaServiceAutoTags11" ma:index="55" nillable="true" ma:displayName="MediaServiceAutoTags" ma:internalName="MediaServiceAutoTags11">
      <xsd:simpleType>
        <xsd:restriction base="dms:Text">
          <xsd:maxLength value="250"/>
        </xsd:restriction>
      </xsd:simpleType>
    </xsd:element>
    <xsd:element name="MediaServiceOCR11" ma:index="56" nillable="true" ma:displayName="MediaServiceOCR" ma:internalName="MediaServiceOCR11">
      <xsd:simpleType>
        <xsd:restriction base="dms:Text">
          <xsd:maxLength value="250"/>
        </xsd:restriction>
      </xsd:simpleType>
    </xsd:element>
    <xsd:element name="MediaServiceLocation11" ma:index="57" nillable="true" ma:displayName="MediaServiceLocation" ma:internalName="MediaServiceLocation11">
      <xsd:simpleType>
        <xsd:restriction base="dms:Text">
          <xsd:maxLength value="250"/>
        </xsd:restriction>
      </xsd:simpleType>
    </xsd:element>
    <xsd:element name="MediaServiceKeyPoints11" ma:index="58" nillable="true" ma:displayName="MediaServiceKeyPoints" ma:internalName="MediaServiceKeyPoints11">
      <xsd:simpleType>
        <xsd:restriction base="dms:Text">
          <xsd:maxLength value="250"/>
        </xsd:restriction>
      </xsd:simpleType>
    </xsd:element>
    <xsd:element name="MediaServiceAutoTags12" ma:index="59" nillable="true" ma:displayName="MediaServiceAutoTags" ma:internalName="MediaServiceAutoTags12">
      <xsd:simpleType>
        <xsd:restriction base="dms:Text">
          <xsd:maxLength value="250"/>
        </xsd:restriction>
      </xsd:simpleType>
    </xsd:element>
    <xsd:element name="MediaServiceOCR12" ma:index="60" nillable="true" ma:displayName="MediaServiceOCR" ma:internalName="MediaServiceOCR12">
      <xsd:simpleType>
        <xsd:restriction base="dms:Text">
          <xsd:maxLength value="250"/>
        </xsd:restriction>
      </xsd:simpleType>
    </xsd:element>
    <xsd:element name="MediaServiceLocation12" ma:index="61" nillable="true" ma:displayName="MediaServiceLocation" ma:internalName="MediaServiceLocation12">
      <xsd:simpleType>
        <xsd:restriction base="dms:Text">
          <xsd:maxLength value="250"/>
        </xsd:restriction>
      </xsd:simpleType>
    </xsd:element>
    <xsd:element name="MediaServiceKeyPoints12" ma:index="62" nillable="true" ma:displayName="MediaServiceKeyPoints" ma:internalName="MediaServiceKeyPoints12">
      <xsd:simpleType>
        <xsd:restriction base="dms:Text">
          <xsd:maxLength value="250"/>
        </xsd:restriction>
      </xsd:simpleType>
    </xsd:element>
    <xsd:element name="MediaServiceAutoTags13" ma:index="63" nillable="true" ma:displayName="MediaServiceAutoTags" ma:internalName="MediaServiceAutoTags13">
      <xsd:simpleType>
        <xsd:restriction base="dms:Text">
          <xsd:maxLength value="250"/>
        </xsd:restriction>
      </xsd:simpleType>
    </xsd:element>
    <xsd:element name="MediaServiceOCR13" ma:index="64" nillable="true" ma:displayName="MediaServiceOCR" ma:internalName="MediaServiceOCR13">
      <xsd:simpleType>
        <xsd:restriction base="dms:Text">
          <xsd:maxLength value="250"/>
        </xsd:restriction>
      </xsd:simpleType>
    </xsd:element>
    <xsd:element name="MediaServiceLocation13" ma:index="65" nillable="true" ma:displayName="MediaServiceLocation" ma:internalName="MediaServiceLocation13">
      <xsd:simpleType>
        <xsd:restriction base="dms:Text">
          <xsd:maxLength value="250"/>
        </xsd:restriction>
      </xsd:simpleType>
    </xsd:element>
    <xsd:element name="MediaServiceKeyPoints13" ma:index="66" nillable="true" ma:displayName="MediaServiceKeyPoints" ma:internalName="MediaServiceKeyPoints13">
      <xsd:simpleType>
        <xsd:restriction base="dms:Text">
          <xsd:maxLength value="250"/>
        </xsd:restriction>
      </xsd:simpleType>
    </xsd:element>
    <xsd:element name="MediaServiceMetadata" ma:index="67" nillable="true" ma:displayName="MediaServiceMetadata" ma:hidden="true" ma:internalName="MediaServiceMetadata" ma:readOnly="true">
      <xsd:simpleType>
        <xsd:restriction base="dms:Note"/>
      </xsd:simpleType>
    </xsd:element>
    <xsd:element name="MediaServiceFastMetadata" ma:index="68" nillable="true" ma:displayName="MediaServiceFastMetadata" ma:hidden="true" ma:internalName="MediaServiceFastMetadata" ma:readOnly="true">
      <xsd:simpleType>
        <xsd:restriction base="dms:Note"/>
      </xsd:simpleType>
    </xsd:element>
    <xsd:element name="MediaServiceAutoKeyPoints" ma:index="69" nillable="true" ma:displayName="MediaServiceAutoKeyPoints" ma:hidden="true" ma:internalName="MediaServiceAutoKeyPoints" ma:readOnly="true">
      <xsd:simpleType>
        <xsd:restriction base="dms:Note"/>
      </xsd:simpleType>
    </xsd:element>
    <xsd:element name="MediaServiceKeyPoints" ma:index="70" nillable="true" ma:displayName="KeyPoints" ma:internalName="MediaServiceKeyPoints" ma:readOnly="true">
      <xsd:simpleType>
        <xsd:restriction base="dms:Note">
          <xsd:maxLength value="255"/>
        </xsd:restriction>
      </xsd:simpleType>
    </xsd:element>
    <xsd:element name="MediaServiceAutoTags14" ma:index="71" nillable="true" ma:displayName="MediaServiceAutoTags" ma:internalName="MediaServiceAutoTags14">
      <xsd:simpleType>
        <xsd:restriction base="dms:Text">
          <xsd:maxLength value="250"/>
        </xsd:restriction>
      </xsd:simpleType>
    </xsd:element>
    <xsd:element name="MediaServiceOCR14" ma:index="72" nillable="true" ma:displayName="MediaServiceOCR" ma:internalName="MediaServiceOCR14">
      <xsd:simpleType>
        <xsd:restriction base="dms:Text">
          <xsd:maxLength value="250"/>
        </xsd:restriction>
      </xsd:simpleType>
    </xsd:element>
    <xsd:element name="MediaServiceLocation14" ma:index="73" nillable="true" ma:displayName="MediaServiceLocation" ma:internalName="MediaServiceLocation14">
      <xsd:simpleType>
        <xsd:restriction base="dms:Text">
          <xsd:maxLength value="250"/>
        </xsd:restriction>
      </xsd:simpleType>
    </xsd:element>
    <xsd:element name="MediaServiceAutoTags15" ma:index="74" nillable="true" ma:displayName="MediaServiceAutoTags" ma:internalName="MediaServiceAutoTags15">
      <xsd:simpleType>
        <xsd:restriction base="dms:Text">
          <xsd:maxLength value="250"/>
        </xsd:restriction>
      </xsd:simpleType>
    </xsd:element>
    <xsd:element name="MediaServiceOCR15" ma:index="75" nillable="true" ma:displayName="MediaServiceOCR" ma:internalName="MediaServiceOCR15">
      <xsd:simpleType>
        <xsd:restriction base="dms:Text">
          <xsd:maxLength value="250"/>
        </xsd:restriction>
      </xsd:simpleType>
    </xsd:element>
    <xsd:element name="MediaServiceLocation15" ma:index="76" nillable="true" ma:displayName="MediaServiceLocation" ma:internalName="MediaServiceLocation15">
      <xsd:simpleType>
        <xsd:restriction base="dms:Text">
          <xsd:maxLength value="250"/>
        </xsd:restriction>
      </xsd:simpleType>
    </xsd:element>
    <xsd:element name="MediaServiceAutoTags16" ma:index="77" nillable="true" ma:displayName="MediaServiceAutoTags" ma:internalName="MediaServiceAutoTags16">
      <xsd:simpleType>
        <xsd:restriction base="dms:Text">
          <xsd:maxLength value="250"/>
        </xsd:restriction>
      </xsd:simpleType>
    </xsd:element>
    <xsd:element name="MediaServiceOCR16" ma:index="78" nillable="true" ma:displayName="MediaServiceOCR" ma:internalName="MediaServiceOCR16">
      <xsd:simpleType>
        <xsd:restriction base="dms:Text">
          <xsd:maxLength value="250"/>
        </xsd:restriction>
      </xsd:simpleType>
    </xsd:element>
    <xsd:element name="MediaServiceLocation16" ma:index="79" nillable="true" ma:displayName="MediaServiceLocation" ma:internalName="MediaServiceLocation16">
      <xsd:simpleType>
        <xsd:restriction base="dms:Text">
          <xsd:maxLength value="250"/>
        </xsd:restriction>
      </xsd:simpleType>
    </xsd:element>
    <xsd:element name="MediaServiceAutoTags17" ma:index="80" nillable="true" ma:displayName="MediaServiceAutoTags" ma:internalName="MediaServiceAutoTags17">
      <xsd:simpleType>
        <xsd:restriction base="dms:Text">
          <xsd:maxLength value="250"/>
        </xsd:restriction>
      </xsd:simpleType>
    </xsd:element>
    <xsd:element name="MediaServiceOCR17" ma:index="81" nillable="true" ma:displayName="MediaServiceOCR" ma:internalName="MediaServiceOCR17">
      <xsd:simpleType>
        <xsd:restriction base="dms:Text">
          <xsd:maxLength value="250"/>
        </xsd:restriction>
      </xsd:simpleType>
    </xsd:element>
    <xsd:element name="MediaServiceLocation17" ma:index="82" nillable="true" ma:displayName="MediaServiceLocation" ma:internalName="MediaServiceLocation17">
      <xsd:simpleType>
        <xsd:restriction base="dms:Text">
          <xsd:maxLength value="250"/>
        </xsd:restriction>
      </xsd:simpleType>
    </xsd:element>
    <xsd:element name="MediaServiceAutoTags18" ma:index="83" nillable="true" ma:displayName="MediaServiceAutoTags" ma:internalName="MediaServiceAutoTags18">
      <xsd:simpleType>
        <xsd:restriction base="dms:Text">
          <xsd:maxLength value="250"/>
        </xsd:restriction>
      </xsd:simpleType>
    </xsd:element>
    <xsd:element name="MediaServiceOCR18" ma:index="84" nillable="true" ma:displayName="MediaServiceOCR" ma:internalName="MediaServiceOCR18">
      <xsd:simpleType>
        <xsd:restriction base="dms:Text">
          <xsd:maxLength value="250"/>
        </xsd:restriction>
      </xsd:simpleType>
    </xsd:element>
    <xsd:element name="MediaServiceLocation18" ma:index="85" nillable="true" ma:displayName="MediaServiceLocation" ma:internalName="MediaServiceLocation18">
      <xsd:simpleType>
        <xsd:restriction base="dms:Text">
          <xsd:maxLength value="250"/>
        </xsd:restriction>
      </xsd:simpleType>
    </xsd:element>
    <xsd:element name="MediaServiceAutoTags19" ma:index="86" nillable="true" ma:displayName="MediaServiceAutoTags" ma:internalName="MediaServiceAutoTags19">
      <xsd:simpleType>
        <xsd:restriction base="dms:Text">
          <xsd:maxLength value="250"/>
        </xsd:restriction>
      </xsd:simpleType>
    </xsd:element>
    <xsd:element name="MediaServiceOCR19" ma:index="87" nillable="true" ma:displayName="MediaServiceOCR" ma:internalName="MediaServiceOCR19">
      <xsd:simpleType>
        <xsd:restriction base="dms:Text">
          <xsd:maxLength value="250"/>
        </xsd:restriction>
      </xsd:simpleType>
    </xsd:element>
    <xsd:element name="MediaServiceLocation19" ma:index="88" nillable="true" ma:displayName="MediaServiceLocation" ma:internalName="MediaServiceLocation19">
      <xsd:simpleType>
        <xsd:restriction base="dms:Text">
          <xsd:maxLength value="250"/>
        </xsd:restriction>
      </xsd:simpleType>
    </xsd:element>
    <xsd:element name="MediaServiceAutoTags20" ma:index="89" nillable="true" ma:displayName="MediaServiceAutoTags" ma:internalName="MediaServiceAutoTags20">
      <xsd:simpleType>
        <xsd:restriction base="dms:Text">
          <xsd:maxLength value="250"/>
        </xsd:restriction>
      </xsd:simpleType>
    </xsd:element>
    <xsd:element name="MediaServiceOCR20" ma:index="90" nillable="true" ma:displayName="MediaServiceOCR" ma:internalName="MediaServiceOCR20">
      <xsd:simpleType>
        <xsd:restriction base="dms:Text">
          <xsd:maxLength value="250"/>
        </xsd:restriction>
      </xsd:simpleType>
    </xsd:element>
    <xsd:element name="MediaServiceLocation20" ma:index="91" nillable="true" ma:displayName="MediaServiceLocation" ma:internalName="MediaServiceLocation20">
      <xsd:simpleType>
        <xsd:restriction base="dms:Text">
          <xsd:maxLength value="250"/>
        </xsd:restriction>
      </xsd:simpleType>
    </xsd:element>
    <xsd:element name="MediaServiceAutoTags21" ma:index="92" nillable="true" ma:displayName="MediaServiceAutoTags" ma:internalName="MediaServiceAutoTags21">
      <xsd:simpleType>
        <xsd:restriction base="dms:Text">
          <xsd:maxLength value="250"/>
        </xsd:restriction>
      </xsd:simpleType>
    </xsd:element>
    <xsd:element name="MediaServiceOCR21" ma:index="93" nillable="true" ma:displayName="MediaServiceOCR" ma:internalName="MediaServiceOCR21">
      <xsd:simpleType>
        <xsd:restriction base="dms:Text">
          <xsd:maxLength value="250"/>
        </xsd:restriction>
      </xsd:simpleType>
    </xsd:element>
    <xsd:element name="MediaServiceLocation21" ma:index="94" nillable="true" ma:displayName="MediaServiceLocation" ma:internalName="MediaServiceLocation21">
      <xsd:simpleType>
        <xsd:restriction base="dms:Text">
          <xsd:maxLength value="250"/>
        </xsd:restriction>
      </xsd:simpleType>
    </xsd:element>
    <xsd:element name="MediaServiceAutoTags22" ma:index="95" nillable="true" ma:displayName="MediaServiceAutoTags" ma:internalName="MediaServiceAutoTags22">
      <xsd:simpleType>
        <xsd:restriction base="dms:Text">
          <xsd:maxLength value="250"/>
        </xsd:restriction>
      </xsd:simpleType>
    </xsd:element>
    <xsd:element name="MediaServiceOCR22" ma:index="96" nillable="true" ma:displayName="MediaServiceOCR" ma:internalName="MediaServiceOCR22">
      <xsd:simpleType>
        <xsd:restriction base="dms:Text">
          <xsd:maxLength value="250"/>
        </xsd:restriction>
      </xsd:simpleType>
    </xsd:element>
    <xsd:element name="MediaServiceLocation22" ma:index="97" nillable="true" ma:displayName="MediaServiceLocation" ma:internalName="MediaServiceLocation22">
      <xsd:simpleType>
        <xsd:restriction base="dms:Text">
          <xsd:maxLength value="250"/>
        </xsd:restriction>
      </xsd:simpleType>
    </xsd:element>
    <xsd:element name="MediaServiceAutoTags23" ma:index="98" nillable="true" ma:displayName="MediaServiceAutoTags" ma:internalName="MediaServiceAutoTags23">
      <xsd:simpleType>
        <xsd:restriction base="dms:Text">
          <xsd:maxLength value="250"/>
        </xsd:restriction>
      </xsd:simpleType>
    </xsd:element>
    <xsd:element name="MediaServiceOCR23" ma:index="99" nillable="true" ma:displayName="MediaServiceOCR" ma:internalName="MediaServiceOCR23">
      <xsd:simpleType>
        <xsd:restriction base="dms:Text">
          <xsd:maxLength value="250"/>
        </xsd:restriction>
      </xsd:simpleType>
    </xsd:element>
    <xsd:element name="MediaServiceLocation23" ma:index="100" nillable="true" ma:displayName="MediaServiceLocation" ma:internalName="MediaServiceLocation23">
      <xsd:simpleType>
        <xsd:restriction base="dms:Text">
          <xsd:maxLength value="250"/>
        </xsd:restriction>
      </xsd:simpleType>
    </xsd:element>
    <xsd:element name="MediaServiceAutoTags24" ma:index="101" nillable="true" ma:displayName="MediaServiceAutoTags" ma:internalName="MediaServiceAutoTags24">
      <xsd:simpleType>
        <xsd:restriction base="dms:Text">
          <xsd:maxLength value="250"/>
        </xsd:restriction>
      </xsd:simpleType>
    </xsd:element>
    <xsd:element name="MediaServiceOCR24" ma:index="102" nillable="true" ma:displayName="MediaServiceOCR" ma:internalName="MediaServiceOCR24">
      <xsd:simpleType>
        <xsd:restriction base="dms:Text">
          <xsd:maxLength value="250"/>
        </xsd:restriction>
      </xsd:simpleType>
    </xsd:element>
    <xsd:element name="MediaServiceLocation24" ma:index="103" nillable="true" ma:displayName="MediaServiceLocation" ma:internalName="MediaServiceLocation24">
      <xsd:simpleType>
        <xsd:restriction base="dms:Text">
          <xsd:maxLength value="250"/>
        </xsd:restriction>
      </xsd:simpleType>
    </xsd:element>
    <xsd:element name="MediaServiceAutoTags25" ma:index="104" nillable="true" ma:displayName="MediaServiceAutoTags" ma:internalName="MediaServiceAutoTags25">
      <xsd:simpleType>
        <xsd:restriction base="dms:Text">
          <xsd:maxLength value="250"/>
        </xsd:restriction>
      </xsd:simpleType>
    </xsd:element>
    <xsd:element name="MediaServiceOCR25" ma:index="105" nillable="true" ma:displayName="MediaServiceOCR" ma:internalName="MediaServiceOCR25">
      <xsd:simpleType>
        <xsd:restriction base="dms:Text">
          <xsd:maxLength value="250"/>
        </xsd:restriction>
      </xsd:simpleType>
    </xsd:element>
    <xsd:element name="MediaServiceLocation25" ma:index="106" nillable="true" ma:displayName="MediaServiceLocation" ma:internalName="MediaServiceLocation25">
      <xsd:simpleType>
        <xsd:restriction base="dms:Text">
          <xsd:maxLength value="250"/>
        </xsd:restriction>
      </xsd:simpleType>
    </xsd:element>
    <xsd:element name="MediaServiceAutoTags26" ma:index="107" nillable="true" ma:displayName="MediaServiceAutoTags" ma:internalName="MediaServiceAutoTags26">
      <xsd:simpleType>
        <xsd:restriction base="dms:Text">
          <xsd:maxLength value="250"/>
        </xsd:restriction>
      </xsd:simpleType>
    </xsd:element>
    <xsd:element name="MediaServiceOCR26" ma:index="108" nillable="true" ma:displayName="MediaServiceOCR" ma:internalName="MediaServiceOCR26">
      <xsd:simpleType>
        <xsd:restriction base="dms:Text">
          <xsd:maxLength value="250"/>
        </xsd:restriction>
      </xsd:simpleType>
    </xsd:element>
    <xsd:element name="MediaServiceLocation26" ma:index="109" nillable="true" ma:displayName="MediaServiceLocation" ma:internalName="MediaServiceLocation26">
      <xsd:simpleType>
        <xsd:restriction base="dms:Text">
          <xsd:maxLength value="250"/>
        </xsd:restriction>
      </xsd:simpleType>
    </xsd:element>
    <xsd:element name="MediaServiceAutoTags27" ma:index="110" nillable="true" ma:displayName="MediaServiceAutoTags" ma:internalName="MediaServiceAutoTags27">
      <xsd:simpleType>
        <xsd:restriction base="dms:Text">
          <xsd:maxLength value="250"/>
        </xsd:restriction>
      </xsd:simpleType>
    </xsd:element>
    <xsd:element name="MediaServiceOCR27" ma:index="111" nillable="true" ma:displayName="MediaServiceOCR" ma:internalName="MediaServiceOCR27">
      <xsd:simpleType>
        <xsd:restriction base="dms:Text">
          <xsd:maxLength value="250"/>
        </xsd:restriction>
      </xsd:simpleType>
    </xsd:element>
    <xsd:element name="MediaServiceLocation27" ma:index="112" nillable="true" ma:displayName="MediaServiceLocation" ma:internalName="MediaServiceLocation27">
      <xsd:simpleType>
        <xsd:restriction base="dms:Text">
          <xsd:maxLength value="250"/>
        </xsd:restriction>
      </xsd:simpleType>
    </xsd:element>
    <xsd:element name="MediaServiceAutoTags28" ma:index="113" nillable="true" ma:displayName="MediaServiceAutoTags" ma:internalName="MediaServiceAutoTags28">
      <xsd:simpleType>
        <xsd:restriction base="dms:Text">
          <xsd:maxLength value="250"/>
        </xsd:restriction>
      </xsd:simpleType>
    </xsd:element>
    <xsd:element name="MediaServiceOCR28" ma:index="114" nillable="true" ma:displayName="MediaServiceOCR" ma:internalName="MediaServiceOCR28">
      <xsd:simpleType>
        <xsd:restriction base="dms:Text">
          <xsd:maxLength value="250"/>
        </xsd:restriction>
      </xsd:simpleType>
    </xsd:element>
    <xsd:element name="MediaServiceLocation28" ma:index="115" nillable="true" ma:displayName="MediaServiceLocation" ma:internalName="MediaServiceLocation28">
      <xsd:simpleType>
        <xsd:restriction base="dms:Text">
          <xsd:maxLength value="250"/>
        </xsd:restriction>
      </xsd:simpleType>
    </xsd:element>
    <xsd:element name="MediaServiceAutoTags29" ma:index="116" nillable="true" ma:displayName="MediaServiceAutoTags" ma:internalName="MediaServiceAutoTags29">
      <xsd:simpleType>
        <xsd:restriction base="dms:Text">
          <xsd:maxLength value="250"/>
        </xsd:restriction>
      </xsd:simpleType>
    </xsd:element>
    <xsd:element name="MediaServiceOCR29" ma:index="117" nillable="true" ma:displayName="MediaServiceOCR" ma:internalName="MediaServiceOCR29">
      <xsd:simpleType>
        <xsd:restriction base="dms:Text">
          <xsd:maxLength value="250"/>
        </xsd:restriction>
      </xsd:simpleType>
    </xsd:element>
    <xsd:element name="MediaServiceLocation29" ma:index="118" nillable="true" ma:displayName="MediaServiceLocation" ma:internalName="MediaServiceLocation29">
      <xsd:simpleType>
        <xsd:restriction base="dms:Text">
          <xsd:maxLength value="250"/>
        </xsd:restriction>
      </xsd:simpleType>
    </xsd:element>
    <xsd:element name="MediaServiceAutoTags30" ma:index="119" nillable="true" ma:displayName="MediaServiceAutoTags" ma:internalName="MediaServiceAutoTags30">
      <xsd:simpleType>
        <xsd:restriction base="dms:Text">
          <xsd:maxLength value="250"/>
        </xsd:restriction>
      </xsd:simpleType>
    </xsd:element>
    <xsd:element name="MediaServiceOCR30" ma:index="120" nillable="true" ma:displayName="MediaServiceOCR" ma:internalName="MediaServiceOCR30">
      <xsd:simpleType>
        <xsd:restriction base="dms:Text">
          <xsd:maxLength value="250"/>
        </xsd:restriction>
      </xsd:simpleType>
    </xsd:element>
    <xsd:element name="MediaServiceLocation30" ma:index="121" nillable="true" ma:displayName="MediaServiceLocation" ma:internalName="MediaServiceLocation30">
      <xsd:simpleType>
        <xsd:restriction base="dms:Text">
          <xsd:maxLength value="250"/>
        </xsd:restriction>
      </xsd:simpleType>
    </xsd:element>
    <xsd:element name="MediaServiceAutoTags31" ma:index="122" nillable="true" ma:displayName="MediaServiceAutoTags" ma:internalName="MediaServiceAutoTags31">
      <xsd:simpleType>
        <xsd:restriction base="dms:Text">
          <xsd:maxLength value="250"/>
        </xsd:restriction>
      </xsd:simpleType>
    </xsd:element>
    <xsd:element name="MediaServiceOCR31" ma:index="123" nillable="true" ma:displayName="MediaServiceOCR" ma:internalName="MediaServiceOCR31">
      <xsd:simpleType>
        <xsd:restriction base="dms:Text">
          <xsd:maxLength value="250"/>
        </xsd:restriction>
      </xsd:simpleType>
    </xsd:element>
    <xsd:element name="MediaServiceLocation31" ma:index="124" nillable="true" ma:displayName="MediaServiceLocation" ma:internalName="MediaServiceLocation31">
      <xsd:simpleType>
        <xsd:restriction base="dms:Text">
          <xsd:maxLength value="250"/>
        </xsd:restriction>
      </xsd:simpleType>
    </xsd:element>
    <xsd:element name="MediaServiceAutoTags32" ma:index="125" nillable="true" ma:displayName="MediaServiceAutoTags" ma:internalName="MediaServiceAutoTags32">
      <xsd:simpleType>
        <xsd:restriction base="dms:Text">
          <xsd:maxLength value="250"/>
        </xsd:restriction>
      </xsd:simpleType>
    </xsd:element>
    <xsd:element name="MediaServiceOCR32" ma:index="126" nillable="true" ma:displayName="MediaServiceOCR" ma:internalName="MediaServiceOCR32">
      <xsd:simpleType>
        <xsd:restriction base="dms:Text">
          <xsd:maxLength value="250"/>
        </xsd:restriction>
      </xsd:simpleType>
    </xsd:element>
    <xsd:element name="MediaServiceLocation32" ma:index="127" nillable="true" ma:displayName="MediaServiceLocation" ma:internalName="MediaServiceLocation32">
      <xsd:simpleType>
        <xsd:restriction base="dms:Text">
          <xsd:maxLength value="250"/>
        </xsd:restriction>
      </xsd:simpleType>
    </xsd:element>
    <xsd:element name="MediaServiceAutoTags33" ma:index="128" nillable="true" ma:displayName="MediaServiceAutoTags" ma:internalName="MediaServiceAutoTags33">
      <xsd:simpleType>
        <xsd:restriction base="dms:Text">
          <xsd:maxLength value="250"/>
        </xsd:restriction>
      </xsd:simpleType>
    </xsd:element>
    <xsd:element name="MediaServiceOCR33" ma:index="129" nillable="true" ma:displayName="MediaServiceOCR" ma:internalName="MediaServiceOCR33">
      <xsd:simpleType>
        <xsd:restriction base="dms:Text">
          <xsd:maxLength value="250"/>
        </xsd:restriction>
      </xsd:simpleType>
    </xsd:element>
    <xsd:element name="MediaServiceLocation33" ma:index="130" nillable="true" ma:displayName="MediaServiceLocation" ma:internalName="MediaServiceLocation33">
      <xsd:simpleType>
        <xsd:restriction base="dms:Text">
          <xsd:maxLength value="250"/>
        </xsd:restriction>
      </xsd:simpleType>
    </xsd:element>
    <xsd:element name="MediaServiceAutoTags34" ma:index="131" nillable="true" ma:displayName="MediaServiceAutoTags" ma:internalName="MediaServiceAutoTags34">
      <xsd:simpleType>
        <xsd:restriction base="dms:Text">
          <xsd:maxLength value="250"/>
        </xsd:restriction>
      </xsd:simpleType>
    </xsd:element>
    <xsd:element name="MediaServiceOCR34" ma:index="132" nillable="true" ma:displayName="MediaServiceOCR" ma:internalName="MediaServiceOCR34">
      <xsd:simpleType>
        <xsd:restriction base="dms:Text">
          <xsd:maxLength value="250"/>
        </xsd:restriction>
      </xsd:simpleType>
    </xsd:element>
    <xsd:element name="MediaServiceLocation34" ma:index="133" nillable="true" ma:displayName="MediaServiceLocation" ma:internalName="MediaServiceLocation34">
      <xsd:simpleType>
        <xsd:restriction base="dms:Text">
          <xsd:maxLength value="250"/>
        </xsd:restriction>
      </xsd:simpleType>
    </xsd:element>
    <xsd:element name="MediaServiceAutoTags35" ma:index="134" nillable="true" ma:displayName="MediaServiceAutoTags" ma:internalName="MediaServiceAutoTags35">
      <xsd:simpleType>
        <xsd:restriction base="dms:Text">
          <xsd:maxLength value="250"/>
        </xsd:restriction>
      </xsd:simpleType>
    </xsd:element>
    <xsd:element name="MediaServiceOCR35" ma:index="135" nillable="true" ma:displayName="MediaServiceOCR" ma:internalName="MediaServiceOCR35">
      <xsd:simpleType>
        <xsd:restriction base="dms:Text">
          <xsd:maxLength value="250"/>
        </xsd:restriction>
      </xsd:simpleType>
    </xsd:element>
    <xsd:element name="MediaServiceLocation35" ma:index="136" nillable="true" ma:displayName="MediaServiceLocation" ma:internalName="MediaServiceLocation35">
      <xsd:simpleType>
        <xsd:restriction base="dms:Text">
          <xsd:maxLength value="250"/>
        </xsd:restriction>
      </xsd:simpleType>
    </xsd:element>
    <xsd:element name="MediaServiceAutoTags36" ma:index="137" nillable="true" ma:displayName="MediaServiceAutoTags" ma:internalName="MediaServiceAutoTags36">
      <xsd:simpleType>
        <xsd:restriction base="dms:Text">
          <xsd:maxLength value="250"/>
        </xsd:restriction>
      </xsd:simpleType>
    </xsd:element>
    <xsd:element name="MediaServiceOCR36" ma:index="138" nillable="true" ma:displayName="MediaServiceOCR" ma:internalName="MediaServiceOCR36">
      <xsd:simpleType>
        <xsd:restriction base="dms:Text">
          <xsd:maxLength value="250"/>
        </xsd:restriction>
      </xsd:simpleType>
    </xsd:element>
    <xsd:element name="MediaServiceLocation36" ma:index="139" nillable="true" ma:displayName="MediaServiceLocation" ma:internalName="MediaServiceLocation36">
      <xsd:simpleType>
        <xsd:restriction base="dms:Text">
          <xsd:maxLength value="250"/>
        </xsd:restriction>
      </xsd:simpleType>
    </xsd:element>
    <xsd:element name="MediaServiceAutoTags37" ma:index="140" nillable="true" ma:displayName="MediaServiceAutoTags" ma:internalName="MediaServiceAutoTags37">
      <xsd:simpleType>
        <xsd:restriction base="dms:Text">
          <xsd:maxLength value="250"/>
        </xsd:restriction>
      </xsd:simpleType>
    </xsd:element>
    <xsd:element name="MediaServiceOCR37" ma:index="141" nillable="true" ma:displayName="MediaServiceOCR" ma:internalName="MediaServiceOCR37">
      <xsd:simpleType>
        <xsd:restriction base="dms:Text">
          <xsd:maxLength value="250"/>
        </xsd:restriction>
      </xsd:simpleType>
    </xsd:element>
    <xsd:element name="MediaServiceLocation37" ma:index="142" nillable="true" ma:displayName="MediaServiceLocation" ma:internalName="MediaServiceLocation37">
      <xsd:simpleType>
        <xsd:restriction base="dms:Text">
          <xsd:maxLength value="250"/>
        </xsd:restriction>
      </xsd:simpleType>
    </xsd:element>
    <xsd:element name="MediaServiceAutoTags38" ma:index="143" nillable="true" ma:displayName="MediaServiceAutoTags" ma:internalName="MediaServiceAutoTags38">
      <xsd:simpleType>
        <xsd:restriction base="dms:Text">
          <xsd:maxLength value="250"/>
        </xsd:restriction>
      </xsd:simpleType>
    </xsd:element>
    <xsd:element name="MediaServiceOCR38" ma:index="144" nillable="true" ma:displayName="MediaServiceOCR" ma:internalName="MediaServiceOCR38">
      <xsd:simpleType>
        <xsd:restriction base="dms:Text">
          <xsd:maxLength value="250"/>
        </xsd:restriction>
      </xsd:simpleType>
    </xsd:element>
    <xsd:element name="MediaServiceLocation38" ma:index="145" nillable="true" ma:displayName="MediaServiceLocation" ma:internalName="MediaServiceLocation38">
      <xsd:simpleType>
        <xsd:restriction base="dms:Text">
          <xsd:maxLength value="250"/>
        </xsd:restriction>
      </xsd:simpleType>
    </xsd:element>
    <xsd:element name="MediaServiceAutoTags39" ma:index="146" nillable="true" ma:displayName="MediaServiceAutoTags" ma:internalName="MediaServiceAutoTags39">
      <xsd:simpleType>
        <xsd:restriction base="dms:Text">
          <xsd:maxLength value="250"/>
        </xsd:restriction>
      </xsd:simpleType>
    </xsd:element>
    <xsd:element name="MediaServiceOCR39" ma:index="147" nillable="true" ma:displayName="MediaServiceOCR" ma:internalName="MediaServiceOCR39">
      <xsd:simpleType>
        <xsd:restriction base="dms:Text">
          <xsd:maxLength value="250"/>
        </xsd:restriction>
      </xsd:simpleType>
    </xsd:element>
    <xsd:element name="MediaServiceLocation39" ma:index="148" nillable="true" ma:displayName="MediaServiceLocation" ma:internalName="MediaServiceLocation39">
      <xsd:simpleType>
        <xsd:restriction base="dms:Text">
          <xsd:maxLength value="250"/>
        </xsd:restriction>
      </xsd:simpleType>
    </xsd:element>
    <xsd:element name="MediaServiceAutoTags40" ma:index="149" nillable="true" ma:displayName="MediaServiceAutoTags" ma:internalName="MediaServiceAutoTags40">
      <xsd:simpleType>
        <xsd:restriction base="dms:Text">
          <xsd:maxLength value="250"/>
        </xsd:restriction>
      </xsd:simpleType>
    </xsd:element>
    <xsd:element name="MediaServiceOCR40" ma:index="150" nillable="true" ma:displayName="MediaServiceOCR" ma:internalName="MediaServiceOCR40">
      <xsd:simpleType>
        <xsd:restriction base="dms:Text">
          <xsd:maxLength value="250"/>
        </xsd:restriction>
      </xsd:simpleType>
    </xsd:element>
    <xsd:element name="MediaServiceLocation40" ma:index="151" nillable="true" ma:displayName="MediaServiceLocation" ma:internalName="MediaServiceLocation40">
      <xsd:simpleType>
        <xsd:restriction base="dms:Text">
          <xsd:maxLength value="250"/>
        </xsd:restriction>
      </xsd:simpleType>
    </xsd:element>
    <xsd:element name="MediaServiceAutoTags41" ma:index="152" nillable="true" ma:displayName="MediaServiceAutoTags" ma:internalName="MediaServiceAutoTags41">
      <xsd:simpleType>
        <xsd:restriction base="dms:Text">
          <xsd:maxLength value="250"/>
        </xsd:restriction>
      </xsd:simpleType>
    </xsd:element>
    <xsd:element name="MediaServiceOCR41" ma:index="153" nillable="true" ma:displayName="MediaServiceOCR" ma:internalName="MediaServiceOCR41">
      <xsd:simpleType>
        <xsd:restriction base="dms:Text">
          <xsd:maxLength value="250"/>
        </xsd:restriction>
      </xsd:simpleType>
    </xsd:element>
    <xsd:element name="MediaServiceLocation41" ma:index="154" nillable="true" ma:displayName="MediaServiceLocation" ma:internalName="MediaServiceLocation41">
      <xsd:simpleType>
        <xsd:restriction base="dms:Text">
          <xsd:maxLength value="250"/>
        </xsd:restriction>
      </xsd:simpleType>
    </xsd:element>
    <xsd:element name="MediaServiceAutoTags42" ma:index="155" nillable="true" ma:displayName="MediaServiceAutoTags" ma:internalName="MediaServiceAutoTags42">
      <xsd:simpleType>
        <xsd:restriction base="dms:Text">
          <xsd:maxLength value="250"/>
        </xsd:restriction>
      </xsd:simpleType>
    </xsd:element>
    <xsd:element name="MediaServiceOCR42" ma:index="156" nillable="true" ma:displayName="MediaServiceOCR" ma:internalName="MediaServiceOCR42">
      <xsd:simpleType>
        <xsd:restriction base="dms:Text">
          <xsd:maxLength value="250"/>
        </xsd:restriction>
      </xsd:simpleType>
    </xsd:element>
    <xsd:element name="MediaServiceLocation42" ma:index="157" nillable="true" ma:displayName="MediaServiceLocation" ma:internalName="MediaServiceLocation42">
      <xsd:simpleType>
        <xsd:restriction base="dms:Text">
          <xsd:maxLength value="250"/>
        </xsd:restriction>
      </xsd:simpleType>
    </xsd:element>
    <xsd:element name="MediaServiceAutoTags43" ma:index="158" nillable="true" ma:displayName="MediaServiceAutoTags" ma:internalName="MediaServiceAutoTags43">
      <xsd:simpleType>
        <xsd:restriction base="dms:Text">
          <xsd:maxLength value="250"/>
        </xsd:restriction>
      </xsd:simpleType>
    </xsd:element>
    <xsd:element name="MediaServiceOCR43" ma:index="159" nillable="true" ma:displayName="MediaServiceOCR" ma:internalName="MediaServiceOCR43">
      <xsd:simpleType>
        <xsd:restriction base="dms:Text">
          <xsd:maxLength value="250"/>
        </xsd:restriction>
      </xsd:simpleType>
    </xsd:element>
    <xsd:element name="MediaServiceLocation43" ma:index="160" nillable="true" ma:displayName="MediaServiceLocation" ma:internalName="MediaServiceLocation43">
      <xsd:simpleType>
        <xsd:restriction base="dms:Text">
          <xsd:maxLength value="250"/>
        </xsd:restriction>
      </xsd:simpleType>
    </xsd:element>
    <xsd:element name="MediaServiceAutoTags44" ma:index="161" nillable="true" ma:displayName="MediaServiceAutoTags" ma:internalName="MediaServiceAutoTags44">
      <xsd:simpleType>
        <xsd:restriction base="dms:Text">
          <xsd:maxLength value="250"/>
        </xsd:restriction>
      </xsd:simpleType>
    </xsd:element>
    <xsd:element name="MediaServiceOCR44" ma:index="162" nillable="true" ma:displayName="MediaServiceOCR" ma:internalName="MediaServiceOCR44">
      <xsd:simpleType>
        <xsd:restriction base="dms:Text">
          <xsd:maxLength value="250"/>
        </xsd:restriction>
      </xsd:simpleType>
    </xsd:element>
    <xsd:element name="MediaServiceLocation44" ma:index="163" nillable="true" ma:displayName="MediaServiceLocation" ma:internalName="MediaServiceLocation44">
      <xsd:simpleType>
        <xsd:restriction base="dms:Text">
          <xsd:maxLength value="250"/>
        </xsd:restriction>
      </xsd:simpleType>
    </xsd:element>
    <xsd:element name="MediaServiceAutoTags45" ma:index="164" nillable="true" ma:displayName="MediaServiceAutoTags" ma:internalName="MediaServiceAutoTags45">
      <xsd:simpleType>
        <xsd:restriction base="dms:Text">
          <xsd:maxLength value="250"/>
        </xsd:restriction>
      </xsd:simpleType>
    </xsd:element>
    <xsd:element name="MediaServiceOCR45" ma:index="165" nillable="true" ma:displayName="MediaServiceOCR" ma:internalName="MediaServiceOCR45">
      <xsd:simpleType>
        <xsd:restriction base="dms:Text">
          <xsd:maxLength value="250"/>
        </xsd:restriction>
      </xsd:simpleType>
    </xsd:element>
    <xsd:element name="MediaServiceLocation45" ma:index="166" nillable="true" ma:displayName="MediaServiceLocation" ma:internalName="MediaServiceLocation45">
      <xsd:simpleType>
        <xsd:restriction base="dms:Text">
          <xsd:maxLength value="250"/>
        </xsd:restriction>
      </xsd:simpleType>
    </xsd:element>
    <xsd:element name="MediaServiceAutoTags46" ma:index="167" nillable="true" ma:displayName="MediaServiceAutoTags" ma:internalName="MediaServiceAutoTags46">
      <xsd:simpleType>
        <xsd:restriction base="dms:Text">
          <xsd:maxLength value="250"/>
        </xsd:restriction>
      </xsd:simpleType>
    </xsd:element>
    <xsd:element name="MediaServiceOCR46" ma:index="168" nillable="true" ma:displayName="MediaServiceOCR" ma:internalName="MediaServiceOCR46">
      <xsd:simpleType>
        <xsd:restriction base="dms:Text">
          <xsd:maxLength value="250"/>
        </xsd:restriction>
      </xsd:simpleType>
    </xsd:element>
    <xsd:element name="MediaServiceLocation46" ma:index="169" nillable="true" ma:displayName="MediaServiceLocation" ma:internalName="MediaServiceLocation46">
      <xsd:simpleType>
        <xsd:restriction base="dms:Text">
          <xsd:maxLength value="250"/>
        </xsd:restriction>
      </xsd:simpleType>
    </xsd:element>
    <xsd:element name="MediaServiceAutoTags47" ma:index="170" nillable="true" ma:displayName="MediaServiceAutoTags" ma:internalName="MediaServiceAutoTags47">
      <xsd:simpleType>
        <xsd:restriction base="dms:Text">
          <xsd:maxLength value="250"/>
        </xsd:restriction>
      </xsd:simpleType>
    </xsd:element>
    <xsd:element name="MediaServiceOCR47" ma:index="171" nillable="true" ma:displayName="MediaServiceOCR" ma:internalName="MediaServiceOCR47">
      <xsd:simpleType>
        <xsd:restriction base="dms:Text">
          <xsd:maxLength value="250"/>
        </xsd:restriction>
      </xsd:simpleType>
    </xsd:element>
    <xsd:element name="MediaServiceLocation47" ma:index="172" nillable="true" ma:displayName="MediaServiceLocation" ma:internalName="MediaServiceLocation47">
      <xsd:simpleType>
        <xsd:restriction base="dms:Text">
          <xsd:maxLength value="250"/>
        </xsd:restriction>
      </xsd:simpleType>
    </xsd:element>
    <xsd:element name="MediaServiceAutoTags48" ma:index="173" nillable="true" ma:displayName="MediaServiceAutoTags" ma:internalName="MediaServiceAutoTags48">
      <xsd:simpleType>
        <xsd:restriction base="dms:Text">
          <xsd:maxLength value="250"/>
        </xsd:restriction>
      </xsd:simpleType>
    </xsd:element>
    <xsd:element name="MediaServiceOCR48" ma:index="174" nillable="true" ma:displayName="MediaServiceOCR" ma:internalName="MediaServiceOCR48">
      <xsd:simpleType>
        <xsd:restriction base="dms:Text">
          <xsd:maxLength value="250"/>
        </xsd:restriction>
      </xsd:simpleType>
    </xsd:element>
    <xsd:element name="MediaServiceLocation48" ma:index="175" nillable="true" ma:displayName="MediaServiceLocation" ma:internalName="MediaServiceLocation48">
      <xsd:simpleType>
        <xsd:restriction base="dms:Text">
          <xsd:maxLength value="250"/>
        </xsd:restriction>
      </xsd:simpleType>
    </xsd:element>
    <xsd:element name="MediaServiceAutoTags49" ma:index="176" nillable="true" ma:displayName="MediaServiceAutoTags" ma:internalName="MediaServiceAutoTags49">
      <xsd:simpleType>
        <xsd:restriction base="dms:Text">
          <xsd:maxLength value="250"/>
        </xsd:restriction>
      </xsd:simpleType>
    </xsd:element>
    <xsd:element name="MediaServiceOCR49" ma:index="177" nillable="true" ma:displayName="MediaServiceOCR" ma:internalName="MediaServiceOCR49">
      <xsd:simpleType>
        <xsd:restriction base="dms:Text">
          <xsd:maxLength value="250"/>
        </xsd:restriction>
      </xsd:simpleType>
    </xsd:element>
    <xsd:element name="MediaServiceLocation49" ma:index="178" nillable="true" ma:displayName="MediaServiceLocation" ma:internalName="MediaServiceLocation49">
      <xsd:simpleType>
        <xsd:restriction base="dms:Text">
          <xsd:maxLength value="250"/>
        </xsd:restriction>
      </xsd:simpleType>
    </xsd:element>
    <xsd:element name="MediaServiceAutoTags50" ma:index="179" nillable="true" ma:displayName="MediaServiceAutoTags" ma:internalName="MediaServiceAutoTags50">
      <xsd:simpleType>
        <xsd:restriction base="dms:Text">
          <xsd:maxLength value="250"/>
        </xsd:restriction>
      </xsd:simpleType>
    </xsd:element>
    <xsd:element name="MediaServiceOCR50" ma:index="180" nillable="true" ma:displayName="MediaServiceOCR" ma:internalName="MediaServiceOCR50">
      <xsd:simpleType>
        <xsd:restriction base="dms:Text">
          <xsd:maxLength value="250"/>
        </xsd:restriction>
      </xsd:simpleType>
    </xsd:element>
    <xsd:element name="MediaServiceLocation50" ma:index="181" nillable="true" ma:displayName="MediaServiceLocation" ma:internalName="MediaServiceLocation50">
      <xsd:simpleType>
        <xsd:restriction base="dms:Text">
          <xsd:maxLength value="250"/>
        </xsd:restriction>
      </xsd:simpleType>
    </xsd:element>
    <xsd:element name="MediaServiceAutoTags51" ma:index="182" nillable="true" ma:displayName="MediaServiceAutoTags" ma:internalName="MediaServiceAutoTags51">
      <xsd:simpleType>
        <xsd:restriction base="dms:Text">
          <xsd:maxLength value="250"/>
        </xsd:restriction>
      </xsd:simpleType>
    </xsd:element>
    <xsd:element name="MediaServiceOCR51" ma:index="183" nillable="true" ma:displayName="MediaServiceOCR" ma:internalName="MediaServiceOCR51">
      <xsd:simpleType>
        <xsd:restriction base="dms:Text">
          <xsd:maxLength value="250"/>
        </xsd:restriction>
      </xsd:simpleType>
    </xsd:element>
    <xsd:element name="MediaServiceLocation51" ma:index="184" nillable="true" ma:displayName="MediaServiceLocation" ma:internalName="MediaServiceLocation51">
      <xsd:simpleType>
        <xsd:restriction base="dms:Text">
          <xsd:maxLength value="250"/>
        </xsd:restriction>
      </xsd:simpleType>
    </xsd:element>
    <xsd:element name="MediaServiceAutoTags52" ma:index="185" nillable="true" ma:displayName="MediaServiceAutoTags" ma:internalName="MediaServiceAutoTags52">
      <xsd:simpleType>
        <xsd:restriction base="dms:Text">
          <xsd:maxLength value="250"/>
        </xsd:restriction>
      </xsd:simpleType>
    </xsd:element>
    <xsd:element name="MediaServiceOCR52" ma:index="186" nillable="true" ma:displayName="MediaServiceOCR" ma:internalName="MediaServiceOCR52">
      <xsd:simpleType>
        <xsd:restriction base="dms:Text">
          <xsd:maxLength value="250"/>
        </xsd:restriction>
      </xsd:simpleType>
    </xsd:element>
    <xsd:element name="MediaServiceLocation52" ma:index="187" nillable="true" ma:displayName="MediaServiceLocation" ma:internalName="MediaServiceLocation52">
      <xsd:simpleType>
        <xsd:restriction base="dms:Text">
          <xsd:maxLength value="250"/>
        </xsd:restriction>
      </xsd:simpleType>
    </xsd:element>
    <xsd:element name="MediaServiceAutoTags53" ma:index="188" nillable="true" ma:displayName="MediaServiceAutoTags" ma:internalName="MediaServiceAutoTags53">
      <xsd:simpleType>
        <xsd:restriction base="dms:Text">
          <xsd:maxLength value="250"/>
        </xsd:restriction>
      </xsd:simpleType>
    </xsd:element>
    <xsd:element name="MediaServiceOCR53" ma:index="189" nillable="true" ma:displayName="MediaServiceOCR" ma:internalName="MediaServiceOCR53">
      <xsd:simpleType>
        <xsd:restriction base="dms:Text">
          <xsd:maxLength value="250"/>
        </xsd:restriction>
      </xsd:simpleType>
    </xsd:element>
    <xsd:element name="MediaServiceLocation53" ma:index="190" nillable="true" ma:displayName="MediaServiceLocation" ma:internalName="MediaServiceLocation53">
      <xsd:simpleType>
        <xsd:restriction base="dms:Text">
          <xsd:maxLength value="250"/>
        </xsd:restriction>
      </xsd:simpleType>
    </xsd:element>
    <xsd:element name="MediaServiceAutoTags54" ma:index="191" nillable="true" ma:displayName="MediaServiceAutoTags" ma:internalName="MediaServiceAutoTags54">
      <xsd:simpleType>
        <xsd:restriction base="dms:Text">
          <xsd:maxLength value="250"/>
        </xsd:restriction>
      </xsd:simpleType>
    </xsd:element>
    <xsd:element name="MediaServiceOCR54" ma:index="192" nillable="true" ma:displayName="MediaServiceOCR" ma:internalName="MediaServiceOCR54">
      <xsd:simpleType>
        <xsd:restriction base="dms:Text">
          <xsd:maxLength value="250"/>
        </xsd:restriction>
      </xsd:simpleType>
    </xsd:element>
    <xsd:element name="MediaServiceLocation54" ma:index="193" nillable="true" ma:displayName="MediaServiceLocation" ma:internalName="MediaServiceLocation54">
      <xsd:simpleType>
        <xsd:restriction base="dms:Text">
          <xsd:maxLength value="250"/>
        </xsd:restriction>
      </xsd:simpleType>
    </xsd:element>
    <xsd:element name="MediaServiceAutoTags55" ma:index="194" nillable="true" ma:displayName="MediaServiceAutoTags" ma:internalName="MediaServiceAutoTags55">
      <xsd:simpleType>
        <xsd:restriction base="dms:Text">
          <xsd:maxLength value="250"/>
        </xsd:restriction>
      </xsd:simpleType>
    </xsd:element>
    <xsd:element name="MediaServiceOCR55" ma:index="195" nillable="true" ma:displayName="MediaServiceOCR" ma:internalName="MediaServiceOCR55">
      <xsd:simpleType>
        <xsd:restriction base="dms:Text">
          <xsd:maxLength value="250"/>
        </xsd:restriction>
      </xsd:simpleType>
    </xsd:element>
    <xsd:element name="MediaServiceLocation55" ma:index="196" nillable="true" ma:displayName="MediaServiceLocation" ma:internalName="MediaServiceLocation55">
      <xsd:simpleType>
        <xsd:restriction base="dms:Text">
          <xsd:maxLength value="250"/>
        </xsd:restriction>
      </xsd:simpleType>
    </xsd:element>
    <xsd:element name="MediaServiceAutoTags56" ma:index="197" nillable="true" ma:displayName="MediaServiceAutoTags" ma:internalName="MediaServiceAutoTags56">
      <xsd:simpleType>
        <xsd:restriction base="dms:Text">
          <xsd:maxLength value="250"/>
        </xsd:restriction>
      </xsd:simpleType>
    </xsd:element>
    <xsd:element name="MediaServiceOCR56" ma:index="198" nillable="true" ma:displayName="MediaServiceOCR" ma:internalName="MediaServiceOCR56">
      <xsd:simpleType>
        <xsd:restriction base="dms:Text">
          <xsd:maxLength value="250"/>
        </xsd:restriction>
      </xsd:simpleType>
    </xsd:element>
    <xsd:element name="MediaServiceLocation56" ma:index="199" nillable="true" ma:displayName="MediaServiceLocation" ma:internalName="MediaServiceLocation56">
      <xsd:simpleType>
        <xsd:restriction base="dms:Text">
          <xsd:maxLength value="250"/>
        </xsd:restriction>
      </xsd:simpleType>
    </xsd:element>
    <xsd:element name="MediaServiceAutoTags57" ma:index="200" nillable="true" ma:displayName="MediaServiceAutoTags" ma:internalName="MediaServiceAutoTags57">
      <xsd:simpleType>
        <xsd:restriction base="dms:Text">
          <xsd:maxLength value="250"/>
        </xsd:restriction>
      </xsd:simpleType>
    </xsd:element>
    <xsd:element name="MediaServiceOCR57" ma:index="201" nillable="true" ma:displayName="MediaServiceOCR" ma:internalName="MediaServiceOCR57">
      <xsd:simpleType>
        <xsd:restriction base="dms:Text">
          <xsd:maxLength value="250"/>
        </xsd:restriction>
      </xsd:simpleType>
    </xsd:element>
    <xsd:element name="MediaServiceLocation57" ma:index="202" nillable="true" ma:displayName="MediaServiceLocation" ma:internalName="MediaServiceLocation57">
      <xsd:simpleType>
        <xsd:restriction base="dms:Text">
          <xsd:maxLength value="250"/>
        </xsd:restriction>
      </xsd:simpleType>
    </xsd:element>
    <xsd:element name="MediaServiceAutoTags58" ma:index="203" nillable="true" ma:displayName="MediaServiceAutoTags" ma:internalName="MediaServiceAutoTags58">
      <xsd:simpleType>
        <xsd:restriction base="dms:Text">
          <xsd:maxLength value="250"/>
        </xsd:restriction>
      </xsd:simpleType>
    </xsd:element>
    <xsd:element name="MediaServiceOCR58" ma:index="204" nillable="true" ma:displayName="MediaServiceOCR" ma:internalName="MediaServiceOCR58">
      <xsd:simpleType>
        <xsd:restriction base="dms:Text">
          <xsd:maxLength value="250"/>
        </xsd:restriction>
      </xsd:simpleType>
    </xsd:element>
    <xsd:element name="MediaServiceLocation58" ma:index="205" nillable="true" ma:displayName="MediaServiceLocation" ma:internalName="MediaServiceLocation58">
      <xsd:simpleType>
        <xsd:restriction base="dms:Text">
          <xsd:maxLength value="250"/>
        </xsd:restriction>
      </xsd:simpleType>
    </xsd:element>
    <xsd:element name="MediaServiceAutoTags59" ma:index="206" nillable="true" ma:displayName="MediaServiceAutoTags" ma:internalName="MediaServiceAutoTags59">
      <xsd:simpleType>
        <xsd:restriction base="dms:Text">
          <xsd:maxLength value="250"/>
        </xsd:restriction>
      </xsd:simpleType>
    </xsd:element>
    <xsd:element name="MediaServiceOCR59" ma:index="207" nillable="true" ma:displayName="MediaServiceOCR" ma:internalName="MediaServiceOCR59">
      <xsd:simpleType>
        <xsd:restriction base="dms:Text">
          <xsd:maxLength value="250"/>
        </xsd:restriction>
      </xsd:simpleType>
    </xsd:element>
    <xsd:element name="MediaServiceLocation59" ma:index="208" nillable="true" ma:displayName="MediaServiceLocation" ma:internalName="MediaServiceLocation59">
      <xsd:simpleType>
        <xsd:restriction base="dms:Text">
          <xsd:maxLength value="250"/>
        </xsd:restriction>
      </xsd:simpleType>
    </xsd:element>
    <xsd:element name="MediaServiceAutoTags60" ma:index="209" nillable="true" ma:displayName="MediaServiceAutoTags" ma:internalName="MediaServiceAutoTags60">
      <xsd:simpleType>
        <xsd:restriction base="dms:Text">
          <xsd:maxLength value="250"/>
        </xsd:restriction>
      </xsd:simpleType>
    </xsd:element>
    <xsd:element name="MediaServiceOCR60" ma:index="210" nillable="true" ma:displayName="MediaServiceOCR" ma:internalName="MediaServiceOCR60">
      <xsd:simpleType>
        <xsd:restriction base="dms:Text">
          <xsd:maxLength value="250"/>
        </xsd:restriction>
      </xsd:simpleType>
    </xsd:element>
    <xsd:element name="MediaServiceLocation60" ma:index="211" nillable="true" ma:displayName="MediaServiceLocation" ma:internalName="MediaServiceLocation60">
      <xsd:simpleType>
        <xsd:restriction base="dms:Text">
          <xsd:maxLength value="2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Location8 xmlns="5bcfc8e9-5b4a-434b-81c5-907269d7b849" xsi:nil="true"/>
    <MediaServiceLocation40 xmlns="5bcfc8e9-5b4a-434b-81c5-907269d7b849" xsi:nil="true"/>
    <MediaServiceLocation45 xmlns="5bcfc8e9-5b4a-434b-81c5-907269d7b849" xsi:nil="true"/>
    <MediaServiceLocation9 xmlns="5bcfc8e9-5b4a-434b-81c5-907269d7b849" xsi:nil="true"/>
    <MediaServiceLocation13 xmlns="5bcfc8e9-5b4a-434b-81c5-907269d7b849" xsi:nil="true"/>
    <MediaServiceLocation14 xmlns="5bcfc8e9-5b4a-434b-81c5-907269d7b849" xsi:nil="true"/>
    <MediaServiceLocation50 xmlns="5bcfc8e9-5b4a-434b-81c5-907269d7b849" xsi:nil="true"/>
    <MediaServiceLocation55 xmlns="5bcfc8e9-5b4a-434b-81c5-907269d7b849" xsi:nil="true"/>
    <MediaServiceLocation23 xmlns="5bcfc8e9-5b4a-434b-81c5-907269d7b849" xsi:nil="true"/>
    <MediaServiceLocation24 xmlns="5bcfc8e9-5b4a-434b-81c5-907269d7b849" xsi:nil="true"/>
    <SharedWithInternalId xmlns="5bcfc8e9-5b4a-434b-81c5-907269d7b849" xsi:nil="true"/>
    <MediaServiceLocation33 xmlns="5bcfc8e9-5b4a-434b-81c5-907269d7b849" xsi:nil="true"/>
    <MediaServiceLocation34 xmlns="5bcfc8e9-5b4a-434b-81c5-907269d7b849" xsi:nil="true"/>
    <MediaServiceLocation43 xmlns="5bcfc8e9-5b4a-434b-81c5-907269d7b849" xsi:nil="true"/>
    <MediaServiceLocation44 xmlns="5bcfc8e9-5b4a-434b-81c5-907269d7b849" xsi:nil="true"/>
    <MediaServiceLocation12 xmlns="5bcfc8e9-5b4a-434b-81c5-907269d7b849" xsi:nil="true"/>
    <MediaServiceLocation17 xmlns="5bcfc8e9-5b4a-434b-81c5-907269d7b849" xsi:nil="true"/>
    <MediaServiceLocation19 xmlns="5bcfc8e9-5b4a-434b-81c5-907269d7b849" xsi:nil="true"/>
    <MediaServiceLocation53 xmlns="5bcfc8e9-5b4a-434b-81c5-907269d7b849" xsi:nil="true"/>
    <MediaServiceLocation54 xmlns="5bcfc8e9-5b4a-434b-81c5-907269d7b849" xsi:nil="true"/>
    <MediaServiceLocation22 xmlns="5bcfc8e9-5b4a-434b-81c5-907269d7b849" xsi:nil="true"/>
    <MediaServiceLocation27 xmlns="5bcfc8e9-5b4a-434b-81c5-907269d7b849" xsi:nil="true"/>
    <MediaServiceLocation29 xmlns="5bcfc8e9-5b4a-434b-81c5-907269d7b849" xsi:nil="true"/>
    <MediaServiceLocation32 xmlns="5bcfc8e9-5b4a-434b-81c5-907269d7b849" xsi:nil="true"/>
    <MediaServiceLocation37 xmlns="5bcfc8e9-5b4a-434b-81c5-907269d7b849" xsi:nil="true"/>
    <MediaServiceLocation39 xmlns="5bcfc8e9-5b4a-434b-81c5-907269d7b849" xsi:nil="true"/>
    <SharedWithInternalStringId xmlns="5bcfc8e9-5b4a-434b-81c5-907269d7b849" xsi:nil="true"/>
    <MediaServiceLocation0 xmlns="5bcfc8e9-5b4a-434b-81c5-907269d7b849" xsi:nil="true"/>
    <MediaServiceLocation42 xmlns="5bcfc8e9-5b4a-434b-81c5-907269d7b849" xsi:nil="true"/>
    <MediaServiceLocation47 xmlns="5bcfc8e9-5b4a-434b-81c5-907269d7b849" xsi:nil="true"/>
    <MediaServiceLocation49 xmlns="5bcfc8e9-5b4a-434b-81c5-907269d7b849" xsi:nil="true"/>
    <MediaServiceLocation1 xmlns="5bcfc8e9-5b4a-434b-81c5-907269d7b849" xsi:nil="true"/>
    <MediaServiceLocation16 xmlns="5bcfc8e9-5b4a-434b-81c5-907269d7b849" xsi:nil="true"/>
    <MediaServiceLocation18 xmlns="5bcfc8e9-5b4a-434b-81c5-907269d7b849" xsi:nil="true"/>
    <MediaServiceLocation52 xmlns="5bcfc8e9-5b4a-434b-81c5-907269d7b849" xsi:nil="true"/>
    <MediaServiceLocation57 xmlns="5bcfc8e9-5b4a-434b-81c5-907269d7b849" xsi:nil="true"/>
    <MediaServiceLocation59 xmlns="5bcfc8e9-5b4a-434b-81c5-907269d7b849" xsi:nil="true"/>
    <MediaServiceLocation2 xmlns="5bcfc8e9-5b4a-434b-81c5-907269d7b849" xsi:nil="true"/>
    <MediaServiceLocation26 xmlns="5bcfc8e9-5b4a-434b-81c5-907269d7b849" xsi:nil="true"/>
    <MediaServiceLocation28 xmlns="5bcfc8e9-5b4a-434b-81c5-907269d7b849" xsi:nil="true"/>
    <IsMyDocuments xmlns="5bcfc8e9-5b4a-434b-81c5-907269d7b849" xsi:nil="true"/>
    <MediaServiceLocation3 xmlns="5bcfc8e9-5b4a-434b-81c5-907269d7b849" xsi:nil="true"/>
    <MediaServiceLocation36 xmlns="5bcfc8e9-5b4a-434b-81c5-907269d7b849" xsi:nil="true"/>
    <MediaServiceLocation38 xmlns="5bcfc8e9-5b4a-434b-81c5-907269d7b849" xsi:nil="true"/>
    <MediaServiceLocation4 xmlns="5bcfc8e9-5b4a-434b-81c5-907269d7b849" xsi:nil="true"/>
    <MediaServiceLocation46 xmlns="5bcfc8e9-5b4a-434b-81c5-907269d7b849" xsi:nil="true"/>
    <MediaServiceLocation48 xmlns="5bcfc8e9-5b4a-434b-81c5-907269d7b849" xsi:nil="true"/>
    <MediaServiceLocation5 xmlns="5bcfc8e9-5b4a-434b-81c5-907269d7b849" xsi:nil="true"/>
    <MediaServiceLocation11 xmlns="5bcfc8e9-5b4a-434b-81c5-907269d7b849" xsi:nil="true"/>
    <MediaServiceLocation56 xmlns="5bcfc8e9-5b4a-434b-81c5-907269d7b849" xsi:nil="true"/>
    <MediaServiceLocation58 xmlns="5bcfc8e9-5b4a-434b-81c5-907269d7b849" xsi:nil="true"/>
    <MediaServiceLocation6 xmlns="5bcfc8e9-5b4a-434b-81c5-907269d7b849" xsi:nil="true"/>
    <MediaServiceLocation21 xmlns="5bcfc8e9-5b4a-434b-81c5-907269d7b849" xsi:nil="true"/>
    <MediaServiceLocation7 xmlns="5bcfc8e9-5b4a-434b-81c5-907269d7b849" xsi:nil="true"/>
    <MediaServiceLocation31 xmlns="5bcfc8e9-5b4a-434b-81c5-907269d7b849" xsi:nil="true"/>
    <MediaServiceLocation41 xmlns="5bcfc8e9-5b4a-434b-81c5-907269d7b849" xsi:nil="true"/>
    <MediaServiceLocation10 xmlns="5bcfc8e9-5b4a-434b-81c5-907269d7b849" xsi:nil="true"/>
    <MediaServiceLocation15 xmlns="5bcfc8e9-5b4a-434b-81c5-907269d7b849" xsi:nil="true"/>
    <MediaServiceLocation51 xmlns="5bcfc8e9-5b4a-434b-81c5-907269d7b849" xsi:nil="true"/>
    <MediaServiceLocation20 xmlns="5bcfc8e9-5b4a-434b-81c5-907269d7b849" xsi:nil="true"/>
    <MediaServiceLocation25 xmlns="5bcfc8e9-5b4a-434b-81c5-907269d7b849" xsi:nil="true"/>
    <MediaServiceLocation30 xmlns="5bcfc8e9-5b4a-434b-81c5-907269d7b849" xsi:nil="true"/>
    <MediaServiceLocation35 xmlns="5bcfc8e9-5b4a-434b-81c5-907269d7b849" xsi:nil="true"/>
    <MediaServiceAutoTags1 xmlns="5bcfc8e9-5b4a-434b-81c5-907269d7b849" xsi:nil="true"/>
    <MediaServiceAutoTags15 xmlns="5bcfc8e9-5b4a-434b-81c5-907269d7b849" xsi:nil="true"/>
    <MediaServiceAutoTags18 xmlns="5bcfc8e9-5b4a-434b-81c5-907269d7b849" xsi:nil="true"/>
    <MediaServiceOCR22 xmlns="5bcfc8e9-5b4a-434b-81c5-907269d7b849" xsi:nil="true"/>
    <MediaServiceOCR36 xmlns="5bcfc8e9-5b4a-434b-81c5-907269d7b849" xsi:nil="true"/>
    <MediaServiceOCR46 xmlns="5bcfc8e9-5b4a-434b-81c5-907269d7b849" xsi:nil="true"/>
    <MediaServiceAutoTags51 xmlns="5bcfc8e9-5b4a-434b-81c5-907269d7b849" xsi:nil="true"/>
    <MediaServiceAutoTags54 xmlns="5bcfc8e9-5b4a-434b-81c5-907269d7b849" xsi:nil="true"/>
    <MediaServiceAutoTags0 xmlns="5bcfc8e9-5b4a-434b-81c5-907269d7b849" xsi:nil="true"/>
    <MediaServiceOCR23 xmlns="5bcfc8e9-5b4a-434b-81c5-907269d7b849" xsi:nil="true"/>
    <MediaServiceOCR37 xmlns="5bcfc8e9-5b4a-434b-81c5-907269d7b849" xsi:nil="true"/>
    <MediaServiceAutoTags41 xmlns="5bcfc8e9-5b4a-434b-81c5-907269d7b849" xsi:nil="true"/>
    <MediaServiceAutoTags44 xmlns="5bcfc8e9-5b4a-434b-81c5-907269d7b849" xsi:nil="true"/>
    <MediaServiceOCR47 xmlns="5bcfc8e9-5b4a-434b-81c5-907269d7b849" xsi:nil="true"/>
    <MediaServiceAutoTags3 xmlns="5bcfc8e9-5b4a-434b-81c5-907269d7b849" xsi:nil="true"/>
    <MediaServiceOCR3 xmlns="5bcfc8e9-5b4a-434b-81c5-907269d7b849" xsi:nil="true"/>
    <MediaServiceOCR4 xmlns="5bcfc8e9-5b4a-434b-81c5-907269d7b849" xsi:nil="true"/>
    <MediaServiceOCR18 xmlns="5bcfc8e9-5b4a-434b-81c5-907269d7b849" xsi:nil="true"/>
    <MediaServiceOCR20 xmlns="5bcfc8e9-5b4a-434b-81c5-907269d7b849" xsi:nil="true"/>
    <MediaServiceOCR34 xmlns="5bcfc8e9-5b4a-434b-81c5-907269d7b849" xsi:nil="true"/>
    <MediaServiceAutoTags35 xmlns="5bcfc8e9-5b4a-434b-81c5-907269d7b849" xsi:nil="true"/>
    <MediaServiceAutoTags38 xmlns="5bcfc8e9-5b4a-434b-81c5-907269d7b849" xsi:nil="true"/>
    <MediaServiceOCR44 xmlns="5bcfc8e9-5b4a-434b-81c5-907269d7b849" xsi:nil="true"/>
    <MediaServiceAutoTags2 xmlns="5bcfc8e9-5b4a-434b-81c5-907269d7b849" xsi:nil="true"/>
    <MediaServiceKeyPoints1 xmlns="5bcfc8e9-5b4a-434b-81c5-907269d7b849" xsi:nil="true"/>
    <MediaServiceKeyPoints4 xmlns="5bcfc8e9-5b4a-434b-81c5-907269d7b849" xsi:nil="true"/>
    <MediaServiceOCR19 xmlns="5bcfc8e9-5b4a-434b-81c5-907269d7b849" xsi:nil="true"/>
    <MediaServiceOCR21 xmlns="5bcfc8e9-5b4a-434b-81c5-907269d7b849" xsi:nil="true"/>
    <MediaServiceAutoTags25 xmlns="5bcfc8e9-5b4a-434b-81c5-907269d7b849" xsi:nil="true"/>
    <MediaServiceAutoTags28 xmlns="5bcfc8e9-5b4a-434b-81c5-907269d7b849" xsi:nil="true"/>
    <MediaServiceOCR35 xmlns="5bcfc8e9-5b4a-434b-81c5-907269d7b849" xsi:nil="true"/>
    <MediaServiceOCR45 xmlns="5bcfc8e9-5b4a-434b-81c5-907269d7b849" xsi:nil="true"/>
    <MediaServiceAutoTags11 xmlns="5bcfc8e9-5b4a-434b-81c5-907269d7b849" xsi:nil="true"/>
    <MediaServiceAutoTags14 xmlns="5bcfc8e9-5b4a-434b-81c5-907269d7b849" xsi:nil="true"/>
    <MediaServiceOCR32 xmlns="5bcfc8e9-5b4a-434b-81c5-907269d7b849" xsi:nil="true"/>
    <MediaServiceOCR42 xmlns="5bcfc8e9-5b4a-434b-81c5-907269d7b849" xsi:nil="true"/>
    <MediaServiceAutoTags50 xmlns="5bcfc8e9-5b4a-434b-81c5-907269d7b849" xsi:nil="true"/>
    <MediaServiceOCR56 xmlns="5bcfc8e9-5b4a-434b-81c5-907269d7b849" xsi:nil="true"/>
    <MediaServiceAutoTags57 xmlns="5bcfc8e9-5b4a-434b-81c5-907269d7b849" xsi:nil="true"/>
    <MediaServiceOCR33 xmlns="5bcfc8e9-5b4a-434b-81c5-907269d7b849" xsi:nil="true"/>
    <MediaServiceAutoTags40 xmlns="5bcfc8e9-5b4a-434b-81c5-907269d7b849" xsi:nil="true"/>
    <MediaServiceOCR43 xmlns="5bcfc8e9-5b4a-434b-81c5-907269d7b849" xsi:nil="true"/>
    <MediaServiceAutoTags47 xmlns="5bcfc8e9-5b4a-434b-81c5-907269d7b849" xsi:nil="true"/>
    <MediaServiceOCR57 xmlns="5bcfc8e9-5b4a-434b-81c5-907269d7b849" xsi:nil="true"/>
    <MediaServiceOCR0 xmlns="5bcfc8e9-5b4a-434b-81c5-907269d7b849" xsi:nil="true"/>
    <MediaServiceOCR5 xmlns="5bcfc8e9-5b4a-434b-81c5-907269d7b849" xsi:nil="true"/>
    <MediaServiceOCR30 xmlns="5bcfc8e9-5b4a-434b-81c5-907269d7b849" xsi:nil="true"/>
    <MediaServiceAutoTags31 xmlns="5bcfc8e9-5b4a-434b-81c5-907269d7b849" xsi:nil="true"/>
    <MediaServiceAutoTags34 xmlns="5bcfc8e9-5b4a-434b-81c5-907269d7b849" xsi:nil="true"/>
    <MediaServiceOCR40 xmlns="5bcfc8e9-5b4a-434b-81c5-907269d7b849" xsi:nil="true"/>
    <MediaServiceOCR54 xmlns="5bcfc8e9-5b4a-434b-81c5-907269d7b849" xsi:nil="true"/>
    <MediaServiceKeyPoints0 xmlns="5bcfc8e9-5b4a-434b-81c5-907269d7b849" xsi:nil="true"/>
    <MediaServiceKeyPoints7 xmlns="5bcfc8e9-5b4a-434b-81c5-907269d7b849" xsi:nil="true"/>
    <MediaServiceAutoTags21 xmlns="5bcfc8e9-5b4a-434b-81c5-907269d7b849" xsi:nil="true"/>
    <MediaServiceAutoTags24 xmlns="5bcfc8e9-5b4a-434b-81c5-907269d7b849" xsi:nil="true"/>
    <MediaServiceOCR31 xmlns="5bcfc8e9-5b4a-434b-81c5-907269d7b849" xsi:nil="true"/>
    <MediaServiceOCR41 xmlns="5bcfc8e9-5b4a-434b-81c5-907269d7b849" xsi:nil="true"/>
    <MediaServiceOCR55 xmlns="5bcfc8e9-5b4a-434b-81c5-907269d7b849" xsi:nil="true"/>
    <MediaServiceAutoTags10 xmlns="5bcfc8e9-5b4a-434b-81c5-907269d7b849" xsi:nil="true"/>
    <MediaServiceOCR16 xmlns="5bcfc8e9-5b4a-434b-81c5-907269d7b849" xsi:nil="true"/>
    <MediaServiceAutoTags17 xmlns="5bcfc8e9-5b4a-434b-81c5-907269d7b849" xsi:nil="true"/>
    <MediaServiceOCR52 xmlns="5bcfc8e9-5b4a-434b-81c5-907269d7b849" xsi:nil="true"/>
    <MediaServiceAutoTags53 xmlns="5bcfc8e9-5b4a-434b-81c5-907269d7b849" xsi:nil="true"/>
    <MediaServiceAutoTags56 xmlns="5bcfc8e9-5b4a-434b-81c5-907269d7b849" xsi:nil="true"/>
    <MediaServiceOCR17 xmlns="5bcfc8e9-5b4a-434b-81c5-907269d7b849" xsi:nil="true"/>
    <MediaServiceAutoTags43 xmlns="5bcfc8e9-5b4a-434b-81c5-907269d7b849" xsi:nil="true"/>
    <MediaServiceAutoTags46 xmlns="5bcfc8e9-5b4a-434b-81c5-907269d7b849" xsi:nil="true"/>
    <MediaServiceOCR53 xmlns="5bcfc8e9-5b4a-434b-81c5-907269d7b849" xsi:nil="true"/>
    <MediaServiceOCR1 xmlns="5bcfc8e9-5b4a-434b-81c5-907269d7b849" xsi:nil="true"/>
    <MediaServiceOCR14 xmlns="5bcfc8e9-5b4a-434b-81c5-907269d7b849" xsi:nil="true"/>
    <MediaServiceOCR28 xmlns="5bcfc8e9-5b4a-434b-81c5-907269d7b849" xsi:nil="true"/>
    <MediaServiceAutoTags30 xmlns="5bcfc8e9-5b4a-434b-81c5-907269d7b849" xsi:nil="true"/>
    <MediaServiceAutoTags37 xmlns="5bcfc8e9-5b4a-434b-81c5-907269d7b849" xsi:nil="true"/>
    <MediaServiceOCR50 xmlns="5bcfc8e9-5b4a-434b-81c5-907269d7b849" xsi:nil="true"/>
    <MediaServiceKeyPoints3 xmlns="5bcfc8e9-5b4a-434b-81c5-907269d7b849" xsi:nil="true"/>
    <MediaServiceKeyPoints6 xmlns="5bcfc8e9-5b4a-434b-81c5-907269d7b849" xsi:nil="true"/>
    <MediaServiceOCR15 xmlns="5bcfc8e9-5b4a-434b-81c5-907269d7b849" xsi:nil="true"/>
    <MediaServiceAutoTags20 xmlns="5bcfc8e9-5b4a-434b-81c5-907269d7b849" xsi:nil="true"/>
    <MediaServiceAutoTags27 xmlns="5bcfc8e9-5b4a-434b-81c5-907269d7b849" xsi:nil="true"/>
    <MediaServiceOCR29 xmlns="5bcfc8e9-5b4a-434b-81c5-907269d7b849" xsi:nil="true"/>
    <MediaServiceOCR51 xmlns="5bcfc8e9-5b4a-434b-81c5-907269d7b849" xsi:nil="true"/>
    <MediaServiceAutoTags9 xmlns="5bcfc8e9-5b4a-434b-81c5-907269d7b849" xsi:nil="true"/>
    <MediaServiceOCR12 xmlns="5bcfc8e9-5b4a-434b-81c5-907269d7b849" xsi:nil="true"/>
    <MediaServiceAutoTags13 xmlns="5bcfc8e9-5b4a-434b-81c5-907269d7b849" xsi:nil="true"/>
    <MediaServiceKeyPoints13 xmlns="5bcfc8e9-5b4a-434b-81c5-907269d7b849" xsi:nil="true"/>
    <MediaServiceAutoTags16 xmlns="5bcfc8e9-5b4a-434b-81c5-907269d7b849" xsi:nil="true"/>
    <MediaServiceAutoTags52 xmlns="5bcfc8e9-5b4a-434b-81c5-907269d7b849" xsi:nil="true"/>
    <MediaServiceAutoTags59 xmlns="5bcfc8e9-5b4a-434b-81c5-907269d7b849" xsi:nil="true"/>
    <MediaServiceAutoTags8 xmlns="5bcfc8e9-5b4a-434b-81c5-907269d7b849" xsi:nil="true"/>
    <MediaServiceKeyPoints12 xmlns="5bcfc8e9-5b4a-434b-81c5-907269d7b849" xsi:nil="true"/>
    <MediaServiceOCR13 xmlns="5bcfc8e9-5b4a-434b-81c5-907269d7b849" xsi:nil="true"/>
    <MediaServiceAutoTags42 xmlns="5bcfc8e9-5b4a-434b-81c5-907269d7b849" xsi:nil="true"/>
    <MediaServiceAutoTags49 xmlns="5bcfc8e9-5b4a-434b-81c5-907269d7b849" xsi:nil="true"/>
    <MediaServiceOCR6 xmlns="5bcfc8e9-5b4a-434b-81c5-907269d7b849" xsi:nil="true"/>
    <MediaServiceOCR8 xmlns="5bcfc8e9-5b4a-434b-81c5-907269d7b849" xsi:nil="true"/>
    <MediaServiceOCR10 xmlns="5bcfc8e9-5b4a-434b-81c5-907269d7b849" xsi:nil="true"/>
    <MediaServiceKeyPoints11 xmlns="5bcfc8e9-5b4a-434b-81c5-907269d7b849" xsi:nil="true"/>
    <MediaServiceAutoTags33 xmlns="5bcfc8e9-5b4a-434b-81c5-907269d7b849" xsi:nil="true"/>
    <MediaServiceAutoTags36 xmlns="5bcfc8e9-5b4a-434b-81c5-907269d7b849" xsi:nil="true"/>
    <MediaServiceOCR38 xmlns="5bcfc8e9-5b4a-434b-81c5-907269d7b849" xsi:nil="true"/>
    <MediaServiceOCR48 xmlns="5bcfc8e9-5b4a-434b-81c5-907269d7b849" xsi:nil="true"/>
    <MediaServiceKeyPoints2 xmlns="5bcfc8e9-5b4a-434b-81c5-907269d7b849" xsi:nil="true"/>
    <MediaServiceKeyPoints9 xmlns="5bcfc8e9-5b4a-434b-81c5-907269d7b849" xsi:nil="true"/>
    <MediaServiceKeyPoints10 xmlns="5bcfc8e9-5b4a-434b-81c5-907269d7b849" xsi:nil="true"/>
    <MediaServiceOCR11 xmlns="5bcfc8e9-5b4a-434b-81c5-907269d7b849" xsi:nil="true"/>
    <MediaServiceAutoTags23 xmlns="5bcfc8e9-5b4a-434b-81c5-907269d7b849" xsi:nil="true"/>
    <MediaServiceAutoTags26 xmlns="5bcfc8e9-5b4a-434b-81c5-907269d7b849" xsi:nil="true"/>
    <MediaServiceOCR39 xmlns="5bcfc8e9-5b4a-434b-81c5-907269d7b849" xsi:nil="true"/>
    <MediaServiceOCR49 xmlns="5bcfc8e9-5b4a-434b-81c5-907269d7b849" xsi:nil="true"/>
    <MediaServiceAutoTags5 xmlns="5bcfc8e9-5b4a-434b-81c5-907269d7b849" xsi:nil="true"/>
    <MediaServiceAutoTags12 xmlns="5bcfc8e9-5b4a-434b-81c5-907269d7b849" xsi:nil="true"/>
    <MediaServiceAutoTags19 xmlns="5bcfc8e9-5b4a-434b-81c5-907269d7b849" xsi:nil="true"/>
    <MediaServiceOCR26 xmlns="5bcfc8e9-5b4a-434b-81c5-907269d7b849" xsi:nil="true"/>
    <MediaServiceAutoTags55 xmlns="5bcfc8e9-5b4a-434b-81c5-907269d7b849" xsi:nil="true"/>
    <MediaServiceAutoTags58 xmlns="5bcfc8e9-5b4a-434b-81c5-907269d7b849" xsi:nil="true"/>
    <MediaServiceAutoTags4 xmlns="5bcfc8e9-5b4a-434b-81c5-907269d7b849" xsi:nil="true"/>
    <MediaServiceOCR27 xmlns="5bcfc8e9-5b4a-434b-81c5-907269d7b849" xsi:nil="true"/>
    <MediaServiceAutoTags45 xmlns="5bcfc8e9-5b4a-434b-81c5-907269d7b849" xsi:nil="true"/>
    <MediaServiceAutoTags48 xmlns="5bcfc8e9-5b4a-434b-81c5-907269d7b849" xsi:nil="true"/>
    <MediaServiceOCR2 xmlns="5bcfc8e9-5b4a-434b-81c5-907269d7b849" xsi:nil="true"/>
    <MediaServiceAutoTags7 xmlns="5bcfc8e9-5b4a-434b-81c5-907269d7b849" xsi:nil="true"/>
    <MediaServiceOCR7 xmlns="5bcfc8e9-5b4a-434b-81c5-907269d7b849" xsi:nil="true"/>
    <MediaServiceOCR9 xmlns="5bcfc8e9-5b4a-434b-81c5-907269d7b849" xsi:nil="true"/>
    <MediaServiceOCR24 xmlns="5bcfc8e9-5b4a-434b-81c5-907269d7b849" xsi:nil="true"/>
    <MediaServiceAutoTags32 xmlns="5bcfc8e9-5b4a-434b-81c5-907269d7b849" xsi:nil="true"/>
    <MediaServiceAutoTags39 xmlns="5bcfc8e9-5b4a-434b-81c5-907269d7b849" xsi:nil="true"/>
    <MediaServiceOCR58 xmlns="5bcfc8e9-5b4a-434b-81c5-907269d7b849" xsi:nil="true"/>
    <MediaServiceAutoTags6 xmlns="5bcfc8e9-5b4a-434b-81c5-907269d7b849" xsi:nil="true"/>
    <MediaServiceKeyPoints5 xmlns="5bcfc8e9-5b4a-434b-81c5-907269d7b849" xsi:nil="true"/>
    <MediaServiceKeyPoints8 xmlns="5bcfc8e9-5b4a-434b-81c5-907269d7b849" xsi:nil="true"/>
    <MediaServiceAutoTags22 xmlns="5bcfc8e9-5b4a-434b-81c5-907269d7b849" xsi:nil="true"/>
    <MediaServiceOCR25 xmlns="5bcfc8e9-5b4a-434b-81c5-907269d7b849" xsi:nil="true"/>
    <MediaServiceAutoTags29 xmlns="5bcfc8e9-5b4a-434b-81c5-907269d7b849" xsi:nil="true"/>
    <MediaServiceOCR59 xmlns="5bcfc8e9-5b4a-434b-81c5-907269d7b849" xsi:nil="true"/>
    <MediaServiceAutoTags60 xmlns="5bcfc8e9-5b4a-434b-81c5-907269d7b849" xsi:nil="true"/>
    <MediaServiceLocation60 xmlns="5bcfc8e9-5b4a-434b-81c5-907269d7b849" xsi:nil="true"/>
    <MediaServiceOCR60 xmlns="5bcfc8e9-5b4a-434b-81c5-907269d7b849" xsi:nil="true"/>
  </documentManagement>
</p:properties>
</file>

<file path=customXml/itemProps1.xml><?xml version="1.0" encoding="utf-8"?>
<ds:datastoreItem xmlns:ds="http://schemas.openxmlformats.org/officeDocument/2006/customXml" ds:itemID="{80EA2D46-665A-4DE3-A985-0A9D8306A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fc8e9-5b4a-434b-81c5-907269d7b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67FB4-7AE8-46F9-A774-8178F5FF1DC1}">
  <ds:schemaRefs>
    <ds:schemaRef ds:uri="http://schemas.microsoft.com/sharepoint/v3/contenttype/forms"/>
  </ds:schemaRefs>
</ds:datastoreItem>
</file>

<file path=customXml/itemProps3.xml><?xml version="1.0" encoding="utf-8"?>
<ds:datastoreItem xmlns:ds="http://schemas.openxmlformats.org/officeDocument/2006/customXml" ds:itemID="{96E1B8DA-32B1-4F62-94DA-C5E0AD0C417F}">
  <ds:schemaRefs>
    <ds:schemaRef ds:uri="5bcfc8e9-5b4a-434b-81c5-907269d7b849"/>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1468</TotalTime>
  <Words>3212</Words>
  <Application>Microsoft Office PowerPoint</Application>
  <PresentationFormat>Widescreen</PresentationFormat>
  <Paragraphs>469</Paragraphs>
  <Slides>44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44</vt:i4>
      </vt:variant>
      <vt:variant>
        <vt:lpstr>Custom Shows</vt:lpstr>
      </vt:variant>
      <vt:variant>
        <vt:i4>1</vt:i4>
      </vt:variant>
    </vt:vector>
  </HeadingPairs>
  <TitlesOfParts>
    <vt:vector size="52" baseType="lpstr">
      <vt:lpstr>Trebuchet MS</vt:lpstr>
      <vt:lpstr>Wingdings 3</vt:lpstr>
      <vt:lpstr>Wingdings</vt:lpstr>
      <vt:lpstr>Arial</vt:lpstr>
      <vt:lpstr>Calibri</vt:lpstr>
      <vt:lpstr>.Lucida Grande UI Regular</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A59 7th Tradition Online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Area 59 Finance Subcommittee</dc:creator>
  <cp:lastModifiedBy>Dan B</cp:lastModifiedBy>
  <cp:revision>56</cp:revision>
  <cp:lastPrinted>2020-05-01T18:24:56Z</cp:lastPrinted>
  <dcterms:created xsi:type="dcterms:W3CDTF">2020-04-30T20:48:51Z</dcterms:created>
  <dcterms:modified xsi:type="dcterms:W3CDTF">2020-05-04T18:17:44Z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0x0101003EB2C836AD9B0A4A9EF2D14D0D0FB262</vt:lpwstr>
  </property>
</Properties>
</file>